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7FFE5C42_584D8210.xml" ContentType="application/vnd.ms-powerpoint.comments+xml"/>
  <Override PartName="/ppt/changesInfos/changesInfo1.xml" ContentType="application/vnd.ms-powerpoint.changesinfo+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1" r:id="rId4"/>
    <p:sldMasterId id="2147483669" r:id="rId5"/>
    <p:sldMasterId id="2147483671" r:id="rId6"/>
    <p:sldMasterId id="2147483673" r:id="rId7"/>
    <p:sldMasterId id="2147483675" r:id="rId8"/>
    <p:sldMasterId id="2147483677" r:id="rId9"/>
    <p:sldMasterId id="2147483680" r:id="rId10"/>
    <p:sldMasterId id="2147483682" r:id="rId11"/>
  </p:sldMasterIdLst>
  <p:notesMasterIdLst>
    <p:notesMasterId r:id="rId70"/>
  </p:notesMasterIdLst>
  <p:sldIdLst>
    <p:sldId id="291" r:id="rId12"/>
    <p:sldId id="838840128" r:id="rId13"/>
    <p:sldId id="2147376201" r:id="rId14"/>
    <p:sldId id="2147376298" r:id="rId15"/>
    <p:sldId id="838840127" r:id="rId16"/>
    <p:sldId id="838840138" r:id="rId17"/>
    <p:sldId id="838840145" r:id="rId18"/>
    <p:sldId id="2147376176" r:id="rId19"/>
    <p:sldId id="2147376157" r:id="rId20"/>
    <p:sldId id="2147376158" r:id="rId21"/>
    <p:sldId id="838840139" r:id="rId22"/>
    <p:sldId id="2147376180" r:id="rId23"/>
    <p:sldId id="838840137" r:id="rId24"/>
    <p:sldId id="2147376153" r:id="rId25"/>
    <p:sldId id="2147376159" r:id="rId26"/>
    <p:sldId id="838840147" r:id="rId27"/>
    <p:sldId id="838840142" r:id="rId28"/>
    <p:sldId id="2147376179" r:id="rId29"/>
    <p:sldId id="2147376227" r:id="rId30"/>
    <p:sldId id="2147376216" r:id="rId31"/>
    <p:sldId id="838840113" r:id="rId32"/>
    <p:sldId id="838840111" r:id="rId33"/>
    <p:sldId id="2147376178" r:id="rId34"/>
    <p:sldId id="2147376278" r:id="rId35"/>
    <p:sldId id="2147376254" r:id="rId36"/>
    <p:sldId id="2147376293" r:id="rId37"/>
    <p:sldId id="2147376230" r:id="rId38"/>
    <p:sldId id="838840124" r:id="rId39"/>
    <p:sldId id="838840119" r:id="rId40"/>
    <p:sldId id="2147376181" r:id="rId41"/>
    <p:sldId id="2147376161" r:id="rId42"/>
    <p:sldId id="2147376162" r:id="rId43"/>
    <p:sldId id="838840120" r:id="rId44"/>
    <p:sldId id="838840123" r:id="rId45"/>
    <p:sldId id="2147376287" r:id="rId46"/>
    <p:sldId id="838840122" r:id="rId47"/>
    <p:sldId id="2147376277" r:id="rId48"/>
    <p:sldId id="838840125" r:id="rId49"/>
    <p:sldId id="2147376212" r:id="rId50"/>
    <p:sldId id="2147376279" r:id="rId51"/>
    <p:sldId id="838840135" r:id="rId52"/>
    <p:sldId id="838840136" r:id="rId53"/>
    <p:sldId id="2147376160" r:id="rId54"/>
    <p:sldId id="838840143" r:id="rId55"/>
    <p:sldId id="2147376257" r:id="rId56"/>
    <p:sldId id="2147376182" r:id="rId57"/>
    <p:sldId id="2147376186" r:id="rId58"/>
    <p:sldId id="2147376213" r:id="rId59"/>
    <p:sldId id="2147376252" r:id="rId60"/>
    <p:sldId id="2147376233" r:id="rId61"/>
    <p:sldId id="2147376240" r:id="rId62"/>
    <p:sldId id="2147376260" r:id="rId63"/>
    <p:sldId id="2147376280" r:id="rId64"/>
    <p:sldId id="2147376261" r:id="rId65"/>
    <p:sldId id="2147376275" r:id="rId66"/>
    <p:sldId id="2147376172" r:id="rId67"/>
    <p:sldId id="2147376174" r:id="rId68"/>
    <p:sldId id="214737619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COVER" id="{1AF17A54-E1C3-466A-A885-CA45937665CF}">
          <p14:sldIdLst>
            <p14:sldId id="291"/>
          </p14:sldIdLst>
        </p14:section>
        <p14:section name="Foreword" id="{3B8FD141-F388-4F05-9395-2FC98B98BDE7}">
          <p14:sldIdLst>
            <p14:sldId id="838840128"/>
            <p14:sldId id="2147376201"/>
            <p14:sldId id="2147376298"/>
          </p14:sldIdLst>
        </p14:section>
        <p14:section name="Introduction / where are we now?" id="{6E93F118-19A8-4CA7-89EE-A1E032CA3C67}">
          <p14:sldIdLst>
            <p14:sldId id="838840127"/>
            <p14:sldId id="838840138"/>
            <p14:sldId id="838840145"/>
            <p14:sldId id="2147376176"/>
            <p14:sldId id="2147376157"/>
            <p14:sldId id="2147376158"/>
            <p14:sldId id="838840139"/>
            <p14:sldId id="2147376180"/>
            <p14:sldId id="838840137"/>
            <p14:sldId id="2147376153"/>
            <p14:sldId id="2147376159"/>
            <p14:sldId id="838840147"/>
          </p14:sldIdLst>
        </p14:section>
        <p14:section name="Where do we want to be?" id="{2CCD8645-A839-4CAF-8B76-D193E957F04D}">
          <p14:sldIdLst>
            <p14:sldId id="838840142"/>
            <p14:sldId id="2147376179"/>
            <p14:sldId id="2147376227"/>
            <p14:sldId id="2147376216"/>
            <p14:sldId id="838840113"/>
            <p14:sldId id="838840111"/>
            <p14:sldId id="2147376178"/>
            <p14:sldId id="2147376278"/>
            <p14:sldId id="2147376254"/>
            <p14:sldId id="2147376293"/>
            <p14:sldId id="2147376230"/>
            <p14:sldId id="838840124"/>
            <p14:sldId id="838840119"/>
            <p14:sldId id="2147376181"/>
            <p14:sldId id="2147376161"/>
            <p14:sldId id="2147376162"/>
            <p14:sldId id="838840120"/>
            <p14:sldId id="838840123"/>
            <p14:sldId id="2147376287"/>
            <p14:sldId id="838840122"/>
            <p14:sldId id="2147376277"/>
            <p14:sldId id="838840125"/>
            <p14:sldId id="2147376212"/>
            <p14:sldId id="2147376279"/>
            <p14:sldId id="838840135"/>
            <p14:sldId id="838840136"/>
            <p14:sldId id="2147376160"/>
          </p14:sldIdLst>
        </p14:section>
        <p14:section name="How do we get there?" id="{D74FB51D-0EB7-4DFC-948E-43E81E3D8D1F}">
          <p14:sldIdLst>
            <p14:sldId id="838840143"/>
            <p14:sldId id="2147376257"/>
            <p14:sldId id="2147376182"/>
            <p14:sldId id="2147376186"/>
            <p14:sldId id="2147376213"/>
            <p14:sldId id="2147376252"/>
            <p14:sldId id="2147376233"/>
            <p14:sldId id="2147376240"/>
            <p14:sldId id="2147376260"/>
            <p14:sldId id="2147376280"/>
            <p14:sldId id="2147376261"/>
            <p14:sldId id="2147376275"/>
            <p14:sldId id="2147376172"/>
            <p14:sldId id="2147376174"/>
            <p14:sldId id="21473761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AB2229-EA31-F25D-5056-EFA2724CCBD1}" name="Jeremy Bacon" initials="JB" userId="S::jeremy.bacon@lexica.co.uk::afa6e310-286f-43e3-865b-51fbf3f293dd" providerId="AD"/>
  <p188:author id="{29638E82-F1A6-C72D-12B7-CDB57FD2B293}" name="Paul Britton" initials="PB" userId="S::paul.britton@lexica.co.uk::ba79bb02-bbcb-4b0e-99f1-f46ceef905e6" providerId="AD"/>
  <p188:author id="{9E46B993-AEF0-82B7-A282-21F7522CC31F}" name="Stephen Edgar" initials="SE" userId="S::stephen.edgar@lexica.co.uk::2348123c-8a5a-4f00-be69-ad5ea350121c" providerId="AD"/>
  <p188:author id="{4CB14894-59F3-AB01-D2D9-6751FBADEA99}" name="Anya Shah" initials="AS" userId="S::anya.shah@lexica.co.uk::9aa3d75a-8c9a-402d-bd43-1aff138f73da" providerId="AD"/>
  <p188:author id="{3322CAB0-F8B7-EE55-C414-99BBBFF7BB12}" name="Elliot Rose" initials="ER" userId="S::elliot.rose@lexica.co.uk::e9d94f98-2f21-4a4e-969d-fa053fe98b32" providerId="AD"/>
  <p188:author id="{40E951F8-8340-2FA3-2712-1F4E3F34893A}" name="Cara Melia" initials="CM" userId="S::cara.melia@lexica.co.uk::ea815415-2f72-4b35-bb86-406c7a4024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28A0BE"/>
    <a:srgbClr val="E5EBE9"/>
    <a:srgbClr val="4472C4"/>
    <a:srgbClr val="000000"/>
    <a:srgbClr val="595959"/>
    <a:srgbClr val="D5F2F0"/>
    <a:srgbClr val="FFF2CB"/>
    <a:srgbClr val="FFC6BB"/>
    <a:srgbClr val="B59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69518C-46DF-429D-81BB-6D7C3A74D507}" v="6" dt="2024-11-04T14:30:34.120"/>
    <p1510:client id="{C710F9B7-DCE5-45A2-95A1-AA5C71837D41}" v="4" dt="2024-11-04T14:29:16.4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2"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117" Type="http://schemas.microsoft.com/office/2016/11/relationships/changesInfo" Target="changesInfos/changesInfo1.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 Type="http://schemas.openxmlformats.org/officeDocument/2006/relationships/slideMaster" Target="slideMasters/slideMaster5.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9.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19" Type="http://schemas.microsoft.com/office/2018/10/relationships/authors" Target="authors.xml"/><Relationship Id="rId10" Type="http://schemas.openxmlformats.org/officeDocument/2006/relationships/slideMaster" Target="slideMasters/slideMaster8.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118" Type="http://schemas.microsoft.com/office/2015/10/relationships/revisionInfo" Target="revisionInfo.xml"/><Relationship Id="rId8" Type="http://schemas.openxmlformats.org/officeDocument/2006/relationships/slideMaster" Target="slideMasters/slideMaster6.xml"/><Relationship Id="rId51" Type="http://schemas.openxmlformats.org/officeDocument/2006/relationships/slide" Target="slides/slide40.xml"/><Relationship Id="rId72"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a Melia" userId="ea815415-2f72-4b35-bb86-406c7a4024a1" providerId="ADAL" clId="{B869518C-46DF-429D-81BB-6D7C3A74D507}"/>
    <pc:docChg chg="custSel modSld">
      <pc:chgData name="Cara Melia" userId="ea815415-2f72-4b35-bb86-406c7a4024a1" providerId="ADAL" clId="{B869518C-46DF-429D-81BB-6D7C3A74D507}" dt="2024-11-04T14:30:34.120" v="5" actId="1036"/>
      <pc:docMkLst>
        <pc:docMk/>
      </pc:docMkLst>
      <pc:sldChg chg="addSp delSp modSp mod">
        <pc:chgData name="Cara Melia" userId="ea815415-2f72-4b35-bb86-406c7a4024a1" providerId="ADAL" clId="{B869518C-46DF-429D-81BB-6D7C3A74D507}" dt="2024-11-04T14:30:34.120" v="5" actId="1036"/>
        <pc:sldMkLst>
          <pc:docMk/>
          <pc:sldMk cId="2201193242" sldId="2147376230"/>
        </pc:sldMkLst>
        <pc:picChg chg="del">
          <ac:chgData name="Cara Melia" userId="ea815415-2f72-4b35-bb86-406c7a4024a1" providerId="ADAL" clId="{B869518C-46DF-429D-81BB-6D7C3A74D507}" dt="2024-11-04T14:30:22.384" v="0" actId="478"/>
          <ac:picMkLst>
            <pc:docMk/>
            <pc:sldMk cId="2201193242" sldId="2147376230"/>
            <ac:picMk id="4" creationId="{8D4D5146-134B-1176-43C2-8B395E9C6A93}"/>
          </ac:picMkLst>
        </pc:picChg>
        <pc:picChg chg="add mod">
          <ac:chgData name="Cara Melia" userId="ea815415-2f72-4b35-bb86-406c7a4024a1" providerId="ADAL" clId="{B869518C-46DF-429D-81BB-6D7C3A74D507}" dt="2024-11-04T14:30:34.120" v="5" actId="1036"/>
          <ac:picMkLst>
            <pc:docMk/>
            <pc:sldMk cId="2201193242" sldId="2147376230"/>
            <ac:picMk id="6" creationId="{FCA286EB-396F-BE2D-A54F-9953BDDFADB2}"/>
          </ac:picMkLst>
        </pc:picChg>
      </pc:sldChg>
    </pc:docChg>
  </pc:docChgLst>
  <pc:docChgLst>
    <pc:chgData name="Anya Shah" userId="9aa3d75a-8c9a-402d-bd43-1aff138f73da" providerId="ADAL" clId="{C710F9B7-DCE5-45A2-95A1-AA5C71837D41}"/>
    <pc:docChg chg="modSld">
      <pc:chgData name="Anya Shah" userId="9aa3d75a-8c9a-402d-bd43-1aff138f73da" providerId="ADAL" clId="{C710F9B7-DCE5-45A2-95A1-AA5C71837D41}" dt="2024-11-04T14:29:16.444" v="37" actId="20577"/>
      <pc:docMkLst>
        <pc:docMk/>
      </pc:docMkLst>
      <pc:sldChg chg="modSp mod">
        <pc:chgData name="Anya Shah" userId="9aa3d75a-8c9a-402d-bd43-1aff138f73da" providerId="ADAL" clId="{C710F9B7-DCE5-45A2-95A1-AA5C71837D41}" dt="2024-11-04T14:29:16.444" v="37" actId="20577"/>
        <pc:sldMkLst>
          <pc:docMk/>
          <pc:sldMk cId="596700239" sldId="2147376177"/>
        </pc:sldMkLst>
        <pc:graphicFrameChg chg="mod modGraphic">
          <ac:chgData name="Anya Shah" userId="9aa3d75a-8c9a-402d-bd43-1aff138f73da" providerId="ADAL" clId="{C710F9B7-DCE5-45A2-95A1-AA5C71837D41}" dt="2024-11-04T14:29:16.444" v="37" actId="20577"/>
          <ac:graphicFrameMkLst>
            <pc:docMk/>
            <pc:sldMk cId="596700239" sldId="2147376177"/>
            <ac:graphicFrameMk id="3" creationId="{89D84949-04BA-071B-A437-6A25AFA9D117}"/>
          </ac:graphicFrameMkLst>
        </pc:graphicFrameChg>
      </pc:sldChg>
    </pc:docChg>
  </pc:docChgLst>
</pc:chgInfo>
</file>

<file path=ppt/comments/modernComment_7FFE5C42_584D8210.xml><?xml version="1.0" encoding="utf-8"?>
<p188:cmLst xmlns:a="http://schemas.openxmlformats.org/drawingml/2006/main" xmlns:r="http://schemas.openxmlformats.org/officeDocument/2006/relationships" xmlns:p188="http://schemas.microsoft.com/office/powerpoint/2018/8/main">
  <p188:cm id="{8E2D77D4-EB4A-46C5-9032-C3BD13D93FF0}" authorId="{9E46B993-AEF0-82B7-A282-21F7522CC31F}" status="resolved" created="2024-09-03T19:28:44.182" startDate="2024-09-03T19:28:44.182" dueDate="2024-09-03T19:28:44.182" assignedTo="{40E951F8-8340-2FA3-2712-1F4E3F34893A}" complete="100000" title="@Cara Melia - should we look at no colours for all the text under indicators and EPUT KPIs and Target? Difficult to read">
    <ac:deMkLst xmlns:ac="http://schemas.microsoft.com/office/drawing/2013/main/command">
      <pc:docMk xmlns:pc="http://schemas.microsoft.com/office/powerpoint/2013/main/command"/>
      <pc:sldMk xmlns:pc="http://schemas.microsoft.com/office/powerpoint/2013/main/command" cId="1481474576" sldId="2147376194"/>
      <ac:picMk id="7" creationId="{E1991301-697D-2A0A-E1D0-CC96FA8A507F}"/>
    </ac:deMkLst>
    <p188:replyLst>
      <p188:reply id="{189E7B49-D660-4020-B01D-CBB68B60E070}" authorId="{9E46B993-AEF0-82B7-A282-21F7522CC31F}" created="2024-09-03T19:29:16.419">
        <p188:txBody>
          <a:bodyPr/>
          <a:lstStyle/>
          <a:p>
            <a:r>
              <a:rPr lang="en-GB"/>
              <a:t>[@Cara Melia] - or separate the objective box, indicator and EPUT KPIS?</a:t>
            </a:r>
          </a:p>
        </p188:txBody>
      </p188:reply>
      <p188:reply id="{4D544BBA-F1F3-4792-94AE-83677B71DCFC}" authorId="{9E46B993-AEF0-82B7-A282-21F7522CC31F}" created="2024-09-03T19:58:08.733">
        <p188:txBody>
          <a:bodyPr/>
          <a:lstStyle/>
          <a:p>
            <a:r>
              <a:rPr lang="en-GB"/>
              <a:t>[@Cara Melia]  - I think remove the indicator icons and try a white background if poss? Estate objectives can remain in blue and white text</a:t>
            </a:r>
          </a:p>
        </p188:txBody>
      </p188:reply>
    </p188:replyLst>
    <p188:txBody>
      <a:bodyPr/>
      <a:lstStyle/>
      <a:p>
        <a:r>
          <a:rPr lang="en-GB"/>
          <a:t>[@Cara Melia]  - should we look at no colours for all the text under indicators and EPUT KPIs and Target?   Difficult to read</a:t>
        </a:r>
      </a:p>
    </p188:txBody>
    <p188:extLst>
      <p:ext xmlns:p="http://schemas.openxmlformats.org/presentationml/2006/main" uri="{5BB2D875-25FF-4072-B9AC-8F64D62656EB}">
        <p228:taskDetails xmlns:p228="http://schemas.microsoft.com/office/powerpoint/2022/08/main">
          <p228:history>
            <p228:event time="2024-09-03T19:28:44.182" id="{767DC45C-2ABD-48FB-B75F-01243FBD2ADF}">
              <p228:atrbtn authorId="{9E46B993-AEF0-82B7-A282-21F7522CC31F}"/>
              <p228:anchr>
                <p228:comment id="{8E2D77D4-EB4A-46C5-9032-C3BD13D93FF0}"/>
              </p228:anchr>
              <p228:add/>
            </p228:event>
            <p228:event time="2024-09-03T19:28:44.182" id="{402C1BEB-7E5F-4AFA-BDC9-3324E82C2C9E}">
              <p228:atrbtn authorId="{9E46B993-AEF0-82B7-A282-21F7522CC31F}"/>
              <p228:anchr>
                <p228:comment id="{8E2D77D4-EB4A-46C5-9032-C3BD13D93FF0}"/>
              </p228:anchr>
              <p228:asgn authorId="{40E951F8-8340-2FA3-2712-1F4E3F34893A}"/>
            </p228:event>
            <p228:event time="2024-09-03T19:28:44.182" id="{D541409D-96EE-4E89-9752-C1A9CFD1B45C}">
              <p228:atrbtn authorId="{9E46B993-AEF0-82B7-A282-21F7522CC31F}"/>
              <p228:anchr>
                <p228:comment id="{8E2D77D4-EB4A-46C5-9032-C3BD13D93FF0}"/>
              </p228:anchr>
              <p228:title val="@Cara Melia - should we look at no colours for all the text under indicators and EPUT KPIs and Target? Difficult to read"/>
            </p228:event>
            <p228:event time="2024-09-03T19:28:44.182" id="{9DC11DD5-6188-4BC6-ACE5-7AA34EE3B19C}">
              <p228:atrbtn authorId="{9E46B993-AEF0-82B7-A282-21F7522CC31F}"/>
              <p228:anchr>
                <p228:comment id="{8E2D77D4-EB4A-46C5-9032-C3BD13D93FF0}"/>
              </p228:anchr>
              <p228:date stDt="2024-09-03T19:28:44.182" endDt="2024-09-03T19:28:44.182"/>
            </p228:event>
            <p228:event time="2024-09-03T20:30:27.663" id="{62DFEF3C-EA56-48EB-A7A9-9933EB72C905}">
              <p228:atrbtn authorId="{40E951F8-8340-2FA3-2712-1F4E3F34893A}"/>
              <p228:anchr>
                <p228:comment id="{00000000-0000-0000-0000-000000000000}"/>
              </p228:anchr>
              <p228:pcntCmplt val="100000"/>
            </p228:event>
          </p228:history>
        </p228:taskDetails>
      </p:ext>
    </p188:extLst>
  </p188:cm>
</p188:cmLst>
</file>

<file path=ppt/diagrams/_rels/data1.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73.svg"/><Relationship Id="rId1" Type="http://schemas.openxmlformats.org/officeDocument/2006/relationships/image" Target="../media/image43.png"/><Relationship Id="rId6" Type="http://schemas.openxmlformats.org/officeDocument/2006/relationships/image" Target="../media/image77.svg"/><Relationship Id="rId5" Type="http://schemas.openxmlformats.org/officeDocument/2006/relationships/image" Target="../media/image45.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73.svg"/><Relationship Id="rId1" Type="http://schemas.openxmlformats.org/officeDocument/2006/relationships/image" Target="../media/image43.png"/><Relationship Id="rId6" Type="http://schemas.openxmlformats.org/officeDocument/2006/relationships/image" Target="../media/image77.svg"/><Relationship Id="rId5" Type="http://schemas.openxmlformats.org/officeDocument/2006/relationships/image" Target="../media/image45.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E2B0A-2BF6-4EF1-AC78-1AB21BA38CFE}" type="doc">
      <dgm:prSet loTypeId="urn:microsoft.com/office/officeart/2005/8/layout/hList7" loCatId="list" qsTypeId="urn:microsoft.com/office/officeart/2005/8/quickstyle/simple1" qsCatId="simple" csTypeId="urn:microsoft.com/office/officeart/2005/8/colors/accent1_2" csCatId="accent1" phldr="1"/>
      <dgm:spPr/>
    </dgm:pt>
    <dgm:pt modelId="{B77EB786-787C-4578-B726-F8B7AF007D91}">
      <dgm:prSet phldrT="[Text]" custT="1"/>
      <dgm:spPr>
        <a:solidFill>
          <a:srgbClr val="005EB8"/>
        </a:solidFill>
      </dgm:spPr>
      <dgm:t>
        <a:bodyPr/>
        <a:lstStyle/>
        <a:p>
          <a:r>
            <a:rPr lang="en-GB" sz="1100">
              <a:latin typeface="Verdana" panose="020B0604030504040204" pitchFamily="34" charset="0"/>
              <a:ea typeface="Verdana" panose="020B0604030504040204" pitchFamily="34" charset="0"/>
            </a:rPr>
            <a:t>Ensuring the population have quicker access to treatment</a:t>
          </a:r>
        </a:p>
      </dgm:t>
    </dgm:pt>
    <dgm:pt modelId="{E2413B46-C290-4A75-80AF-72579EE1C15C}" type="parTrans" cxnId="{8EF4C5B4-2A36-4783-87BE-1EDF8339353E}">
      <dgm:prSet/>
      <dgm:spPr/>
      <dgm:t>
        <a:bodyPr/>
        <a:lstStyle/>
        <a:p>
          <a:endParaRPr lang="en-GB" sz="1100">
            <a:latin typeface="Verdana" panose="020B0604030504040204" pitchFamily="34" charset="0"/>
            <a:ea typeface="Verdana" panose="020B0604030504040204" pitchFamily="34" charset="0"/>
          </a:endParaRPr>
        </a:p>
      </dgm:t>
    </dgm:pt>
    <dgm:pt modelId="{AF79A0C2-A0E4-435A-BE86-03DC2AA591CA}" type="sibTrans" cxnId="{8EF4C5B4-2A36-4783-87BE-1EDF8339353E}">
      <dgm:prSet/>
      <dgm:spPr/>
      <dgm:t>
        <a:bodyPr/>
        <a:lstStyle/>
        <a:p>
          <a:endParaRPr lang="en-GB" sz="1100">
            <a:latin typeface="Verdana" panose="020B0604030504040204" pitchFamily="34" charset="0"/>
            <a:ea typeface="Verdana" panose="020B0604030504040204" pitchFamily="34" charset="0"/>
          </a:endParaRPr>
        </a:p>
      </dgm:t>
    </dgm:pt>
    <dgm:pt modelId="{796A4E5F-7AC5-480E-8BAE-1ABB4CC1A5A3}">
      <dgm:prSet phldrT="[Text]" custT="1"/>
      <dgm:spPr>
        <a:solidFill>
          <a:srgbClr val="28A0BE"/>
        </a:solidFill>
      </dgm:spPr>
      <dgm:t>
        <a:bodyPr/>
        <a:lstStyle/>
        <a:p>
          <a:r>
            <a:rPr lang="en-GB" sz="1100">
              <a:latin typeface="Verdana" panose="020B0604030504040204" pitchFamily="34" charset="0"/>
              <a:ea typeface="Verdana" panose="020B0604030504040204" pitchFamily="34" charset="0"/>
            </a:rPr>
            <a:t>Ensuring adults and children have access to mental health crisis care at any time</a:t>
          </a:r>
        </a:p>
      </dgm:t>
    </dgm:pt>
    <dgm:pt modelId="{CFCC9BD1-DDA8-45FB-B527-C1A07D9CBB46}" type="parTrans" cxnId="{F39B5462-E308-4BF3-89E5-D73B346BC69E}">
      <dgm:prSet/>
      <dgm:spPr/>
      <dgm:t>
        <a:bodyPr/>
        <a:lstStyle/>
        <a:p>
          <a:endParaRPr lang="en-GB" sz="1100">
            <a:latin typeface="Verdana" panose="020B0604030504040204" pitchFamily="34" charset="0"/>
            <a:ea typeface="Verdana" panose="020B0604030504040204" pitchFamily="34" charset="0"/>
          </a:endParaRPr>
        </a:p>
      </dgm:t>
    </dgm:pt>
    <dgm:pt modelId="{6FF9C8AD-DD91-44B0-ACA6-D83EF8E8D05D}" type="sibTrans" cxnId="{F39B5462-E308-4BF3-89E5-D73B346BC69E}">
      <dgm:prSet/>
      <dgm:spPr/>
      <dgm:t>
        <a:bodyPr/>
        <a:lstStyle/>
        <a:p>
          <a:endParaRPr lang="en-GB" sz="1100">
            <a:latin typeface="Verdana" panose="020B0604030504040204" pitchFamily="34" charset="0"/>
            <a:ea typeface="Verdana" panose="020B0604030504040204" pitchFamily="34" charset="0"/>
          </a:endParaRPr>
        </a:p>
      </dgm:t>
    </dgm:pt>
    <dgm:pt modelId="{0642FBCF-173E-4CC7-A87E-95057428255E}">
      <dgm:prSet phldrT="[Text]" custT="1"/>
      <dgm:spPr>
        <a:solidFill>
          <a:srgbClr val="4472C4"/>
        </a:solidFill>
      </dgm:spPr>
      <dgm:t>
        <a:bodyPr/>
        <a:lstStyle/>
        <a:p>
          <a:r>
            <a:rPr lang="en-GB" sz="1100">
              <a:latin typeface="Verdana" panose="020B0604030504040204" pitchFamily="34" charset="0"/>
              <a:ea typeface="Verdana" panose="020B0604030504040204" pitchFamily="34" charset="0"/>
            </a:rPr>
            <a:t>Ensuring mothers and partners are offered mental health support during and post-pregnancy</a:t>
          </a:r>
        </a:p>
      </dgm:t>
    </dgm:pt>
    <dgm:pt modelId="{F409C0D9-D8CF-4ADA-A694-23E0882945FD}" type="parTrans" cxnId="{C57D7187-08F9-4BD0-95E5-C17534A3ADAE}">
      <dgm:prSet/>
      <dgm:spPr/>
      <dgm:t>
        <a:bodyPr/>
        <a:lstStyle/>
        <a:p>
          <a:endParaRPr lang="en-GB" sz="1100">
            <a:latin typeface="Verdana" panose="020B0604030504040204" pitchFamily="34" charset="0"/>
            <a:ea typeface="Verdana" panose="020B0604030504040204" pitchFamily="34" charset="0"/>
          </a:endParaRPr>
        </a:p>
      </dgm:t>
    </dgm:pt>
    <dgm:pt modelId="{0A0E48A8-9489-44E8-8CD7-D2D9EF4E4E0D}" type="sibTrans" cxnId="{C57D7187-08F9-4BD0-95E5-C17534A3ADAE}">
      <dgm:prSet/>
      <dgm:spPr/>
      <dgm:t>
        <a:bodyPr/>
        <a:lstStyle/>
        <a:p>
          <a:endParaRPr lang="en-GB" sz="1100">
            <a:latin typeface="Verdana" panose="020B0604030504040204" pitchFamily="34" charset="0"/>
            <a:ea typeface="Verdana" panose="020B0604030504040204" pitchFamily="34" charset="0"/>
          </a:endParaRPr>
        </a:p>
      </dgm:t>
    </dgm:pt>
    <dgm:pt modelId="{9477F39B-AAF0-47CF-863F-03B1B17FE143}">
      <dgm:prSet phldrT="[Text]" custT="1"/>
      <dgm:spPr>
        <a:solidFill>
          <a:srgbClr val="00B0F0"/>
        </a:solidFill>
      </dgm:spPr>
      <dgm:t>
        <a:bodyPr/>
        <a:lstStyle/>
        <a:p>
          <a:r>
            <a:rPr lang="en-GB" sz="1100">
              <a:latin typeface="Verdana" panose="020B0604030504040204" pitchFamily="34" charset="0"/>
              <a:ea typeface="Verdana" panose="020B0604030504040204" pitchFamily="34" charset="0"/>
            </a:rPr>
            <a:t>Improving access for children and young people through schools and colleges</a:t>
          </a:r>
        </a:p>
      </dgm:t>
    </dgm:pt>
    <dgm:pt modelId="{6E327158-88B0-4C3F-980E-1DB763B3A435}" type="parTrans" cxnId="{CD58D44D-C93E-4BE4-B0D7-870D02A75673}">
      <dgm:prSet/>
      <dgm:spPr/>
      <dgm:t>
        <a:bodyPr/>
        <a:lstStyle/>
        <a:p>
          <a:endParaRPr lang="en-GB" sz="1100">
            <a:latin typeface="Verdana" panose="020B0604030504040204" pitchFamily="34" charset="0"/>
            <a:ea typeface="Verdana" panose="020B0604030504040204" pitchFamily="34" charset="0"/>
          </a:endParaRPr>
        </a:p>
      </dgm:t>
    </dgm:pt>
    <dgm:pt modelId="{14892D8A-F158-43DB-A68D-DA5212809255}" type="sibTrans" cxnId="{CD58D44D-C93E-4BE4-B0D7-870D02A75673}">
      <dgm:prSet/>
      <dgm:spPr/>
      <dgm:t>
        <a:bodyPr/>
        <a:lstStyle/>
        <a:p>
          <a:endParaRPr lang="en-GB" sz="1100">
            <a:latin typeface="Verdana" panose="020B0604030504040204" pitchFamily="34" charset="0"/>
            <a:ea typeface="Verdana" panose="020B0604030504040204" pitchFamily="34" charset="0"/>
          </a:endParaRPr>
        </a:p>
      </dgm:t>
    </dgm:pt>
    <dgm:pt modelId="{343B5B99-E795-4B5B-90A0-913954CCBC5F}">
      <dgm:prSet phldrT="[Text]" custT="1"/>
      <dgm:spPr>
        <a:solidFill>
          <a:srgbClr val="4086CA"/>
        </a:solidFill>
      </dgm:spPr>
      <dgm:t>
        <a:bodyPr/>
        <a:lstStyle/>
        <a:p>
          <a:r>
            <a:rPr lang="en-GB" sz="1100">
              <a:latin typeface="Verdana" panose="020B0604030504040204" pitchFamily="34" charset="0"/>
              <a:ea typeface="Verdana" panose="020B0604030504040204" pitchFamily="34" charset="0"/>
            </a:rPr>
            <a:t>Developing hospital and community services across the country </a:t>
          </a:r>
        </a:p>
      </dgm:t>
    </dgm:pt>
    <dgm:pt modelId="{8E72D58D-A42C-4ABD-A065-7E9DD742B672}" type="parTrans" cxnId="{CFCB39F4-389F-41DF-96A1-4358097F637D}">
      <dgm:prSet/>
      <dgm:spPr/>
      <dgm:t>
        <a:bodyPr/>
        <a:lstStyle/>
        <a:p>
          <a:endParaRPr lang="en-GB" sz="1100">
            <a:latin typeface="Verdana" panose="020B0604030504040204" pitchFamily="34" charset="0"/>
            <a:ea typeface="Verdana" panose="020B0604030504040204" pitchFamily="34" charset="0"/>
          </a:endParaRPr>
        </a:p>
      </dgm:t>
    </dgm:pt>
    <dgm:pt modelId="{81CD8F48-4F5A-4A80-A091-8D28FB2B4E74}" type="sibTrans" cxnId="{CFCB39F4-389F-41DF-96A1-4358097F637D}">
      <dgm:prSet/>
      <dgm:spPr/>
      <dgm:t>
        <a:bodyPr/>
        <a:lstStyle/>
        <a:p>
          <a:endParaRPr lang="en-GB" sz="1100">
            <a:latin typeface="Verdana" panose="020B0604030504040204" pitchFamily="34" charset="0"/>
            <a:ea typeface="Verdana" panose="020B0604030504040204" pitchFamily="34" charset="0"/>
          </a:endParaRPr>
        </a:p>
      </dgm:t>
    </dgm:pt>
    <dgm:pt modelId="{A6653FA8-9ECD-4BA3-A2CB-36937FAEA472}" type="pres">
      <dgm:prSet presAssocID="{D0FE2B0A-2BF6-4EF1-AC78-1AB21BA38CFE}" presName="Name0" presStyleCnt="0">
        <dgm:presLayoutVars>
          <dgm:dir/>
          <dgm:resizeHandles val="exact"/>
        </dgm:presLayoutVars>
      </dgm:prSet>
      <dgm:spPr/>
    </dgm:pt>
    <dgm:pt modelId="{207B4561-CD80-4325-9C26-540CC79001FD}" type="pres">
      <dgm:prSet presAssocID="{D0FE2B0A-2BF6-4EF1-AC78-1AB21BA38CFE}" presName="fgShape" presStyleLbl="fgShp" presStyleIdx="0" presStyleCnt="1"/>
      <dgm:spPr>
        <a:solidFill>
          <a:schemeClr val="bg1"/>
        </a:solidFill>
        <a:ln>
          <a:noFill/>
        </a:ln>
      </dgm:spPr>
    </dgm:pt>
    <dgm:pt modelId="{D289C7B3-22A1-4F05-AEEB-58B6ECFFB294}" type="pres">
      <dgm:prSet presAssocID="{D0FE2B0A-2BF6-4EF1-AC78-1AB21BA38CFE}" presName="linComp" presStyleCnt="0"/>
      <dgm:spPr/>
    </dgm:pt>
    <dgm:pt modelId="{86076FA9-0436-41CD-8855-291DD9D131C9}" type="pres">
      <dgm:prSet presAssocID="{B77EB786-787C-4578-B726-F8B7AF007D91}" presName="compNode" presStyleCnt="0"/>
      <dgm:spPr/>
    </dgm:pt>
    <dgm:pt modelId="{F6D218B7-8BC2-47C7-A1FF-06679A82ED04}" type="pres">
      <dgm:prSet presAssocID="{B77EB786-787C-4578-B726-F8B7AF007D91}" presName="bkgdShape" presStyleLbl="node1" presStyleIdx="0" presStyleCnt="5"/>
      <dgm:spPr/>
      <dgm:t>
        <a:bodyPr/>
        <a:lstStyle/>
        <a:p>
          <a:endParaRPr lang="en-US"/>
        </a:p>
      </dgm:t>
    </dgm:pt>
    <dgm:pt modelId="{39B586F4-6C2C-43DD-B541-266D1725C804}" type="pres">
      <dgm:prSet presAssocID="{B77EB786-787C-4578-B726-F8B7AF007D91}" presName="nodeTx" presStyleLbl="node1" presStyleIdx="0" presStyleCnt="5">
        <dgm:presLayoutVars>
          <dgm:bulletEnabled val="1"/>
        </dgm:presLayoutVars>
      </dgm:prSet>
      <dgm:spPr/>
      <dgm:t>
        <a:bodyPr/>
        <a:lstStyle/>
        <a:p>
          <a:endParaRPr lang="en-US"/>
        </a:p>
      </dgm:t>
    </dgm:pt>
    <dgm:pt modelId="{D01E8A5B-F0DF-4914-97B7-2C590E0626B7}" type="pres">
      <dgm:prSet presAssocID="{B77EB786-787C-4578-B726-F8B7AF007D91}" presName="invisiNode" presStyleLbl="node1" presStyleIdx="0" presStyleCnt="5"/>
      <dgm:spPr/>
    </dgm:pt>
    <dgm:pt modelId="{72056886-4A66-49F1-975C-32D9B46D04AA}" type="pres">
      <dgm:prSet presAssocID="{B77EB786-787C-4578-B726-F8B7AF007D91}" presName="imagNode" presStyleLbl="fgImgPlace1" presStyleIdx="0" presStyleCnt="5"/>
      <dgm:spPr>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rcRect/>
          <a:stretch>
            <a:fillRect l="-3000" r="-3000"/>
          </a:stretch>
        </a:blipFill>
        <a:ln>
          <a:noFill/>
        </a:ln>
      </dgm:spPr>
      <dgm:extLst>
        <a:ext uri="{E40237B7-FDA0-4F09-8148-C483321AD2D9}">
          <dgm14:cNvPr xmlns:dgm14="http://schemas.microsoft.com/office/drawing/2010/diagram" id="0" name="" descr="Group of people with solid fill"/>
        </a:ext>
      </dgm:extLst>
    </dgm:pt>
    <dgm:pt modelId="{3382A712-4D53-4D50-BA70-D263E271B012}" type="pres">
      <dgm:prSet presAssocID="{AF79A0C2-A0E4-435A-BE86-03DC2AA591CA}" presName="sibTrans" presStyleLbl="sibTrans2D1" presStyleIdx="0" presStyleCnt="0"/>
      <dgm:spPr/>
      <dgm:t>
        <a:bodyPr/>
        <a:lstStyle/>
        <a:p>
          <a:endParaRPr lang="en-US"/>
        </a:p>
      </dgm:t>
    </dgm:pt>
    <dgm:pt modelId="{06C97A40-71DB-4640-B31A-D96A6B395FA8}" type="pres">
      <dgm:prSet presAssocID="{796A4E5F-7AC5-480E-8BAE-1ABB4CC1A5A3}" presName="compNode" presStyleCnt="0"/>
      <dgm:spPr/>
    </dgm:pt>
    <dgm:pt modelId="{B29BA353-9749-4D8E-A26F-9223429BA286}" type="pres">
      <dgm:prSet presAssocID="{796A4E5F-7AC5-480E-8BAE-1ABB4CC1A5A3}" presName="bkgdShape" presStyleLbl="node1" presStyleIdx="1" presStyleCnt="5"/>
      <dgm:spPr/>
      <dgm:t>
        <a:bodyPr/>
        <a:lstStyle/>
        <a:p>
          <a:endParaRPr lang="en-US"/>
        </a:p>
      </dgm:t>
    </dgm:pt>
    <dgm:pt modelId="{A017DEED-1B34-4AD6-9DC6-E0612090719E}" type="pres">
      <dgm:prSet presAssocID="{796A4E5F-7AC5-480E-8BAE-1ABB4CC1A5A3}" presName="nodeTx" presStyleLbl="node1" presStyleIdx="1" presStyleCnt="5">
        <dgm:presLayoutVars>
          <dgm:bulletEnabled val="1"/>
        </dgm:presLayoutVars>
      </dgm:prSet>
      <dgm:spPr/>
      <dgm:t>
        <a:bodyPr/>
        <a:lstStyle/>
        <a:p>
          <a:endParaRPr lang="en-US"/>
        </a:p>
      </dgm:t>
    </dgm:pt>
    <dgm:pt modelId="{AF9E9AD8-5E56-46BD-9A76-E2C6090CA788}" type="pres">
      <dgm:prSet presAssocID="{796A4E5F-7AC5-480E-8BAE-1ABB4CC1A5A3}" presName="invisiNode" presStyleLbl="node1" presStyleIdx="1" presStyleCnt="5"/>
      <dgm:spPr/>
    </dgm:pt>
    <dgm:pt modelId="{B577F0DD-52DA-4976-9AE0-803C971E41B3}" type="pres">
      <dgm:prSet presAssocID="{796A4E5F-7AC5-480E-8BAE-1ABB4CC1A5A3}"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l="-3000" r="-3000"/>
          </a:stretch>
        </a:blipFill>
        <a:ln>
          <a:noFill/>
        </a:ln>
      </dgm:spPr>
      <dgm:extLst>
        <a:ext uri="{E40237B7-FDA0-4F09-8148-C483321AD2D9}">
          <dgm14:cNvPr xmlns:dgm14="http://schemas.microsoft.com/office/drawing/2010/diagram" id="0" name="" descr="Clock with solid fill"/>
        </a:ext>
      </dgm:extLst>
    </dgm:pt>
    <dgm:pt modelId="{36095444-0B0F-423C-B957-1C5CEBA084EB}" type="pres">
      <dgm:prSet presAssocID="{6FF9C8AD-DD91-44B0-ACA6-D83EF8E8D05D}" presName="sibTrans" presStyleLbl="sibTrans2D1" presStyleIdx="0" presStyleCnt="0"/>
      <dgm:spPr/>
      <dgm:t>
        <a:bodyPr/>
        <a:lstStyle/>
        <a:p>
          <a:endParaRPr lang="en-US"/>
        </a:p>
      </dgm:t>
    </dgm:pt>
    <dgm:pt modelId="{89B0D930-B13D-42B5-B127-76277B143B7E}" type="pres">
      <dgm:prSet presAssocID="{0642FBCF-173E-4CC7-A87E-95057428255E}" presName="compNode" presStyleCnt="0"/>
      <dgm:spPr/>
    </dgm:pt>
    <dgm:pt modelId="{4C4B88DF-BBB9-4ED2-8B59-E4E8196A7A8D}" type="pres">
      <dgm:prSet presAssocID="{0642FBCF-173E-4CC7-A87E-95057428255E}" presName="bkgdShape" presStyleLbl="node1" presStyleIdx="2" presStyleCnt="5"/>
      <dgm:spPr/>
      <dgm:t>
        <a:bodyPr/>
        <a:lstStyle/>
        <a:p>
          <a:endParaRPr lang="en-US"/>
        </a:p>
      </dgm:t>
    </dgm:pt>
    <dgm:pt modelId="{73FA7DEF-FA40-4DDB-A095-DBB34D028ECD}" type="pres">
      <dgm:prSet presAssocID="{0642FBCF-173E-4CC7-A87E-95057428255E}" presName="nodeTx" presStyleLbl="node1" presStyleIdx="2" presStyleCnt="5">
        <dgm:presLayoutVars>
          <dgm:bulletEnabled val="1"/>
        </dgm:presLayoutVars>
      </dgm:prSet>
      <dgm:spPr/>
      <dgm:t>
        <a:bodyPr/>
        <a:lstStyle/>
        <a:p>
          <a:endParaRPr lang="en-US"/>
        </a:p>
      </dgm:t>
    </dgm:pt>
    <dgm:pt modelId="{B0286D15-45ED-41AE-A5E9-FB0DC3F9BC55}" type="pres">
      <dgm:prSet presAssocID="{0642FBCF-173E-4CC7-A87E-95057428255E}" presName="invisiNode" presStyleLbl="node1" presStyleIdx="2" presStyleCnt="5"/>
      <dgm:spPr/>
    </dgm:pt>
    <dgm:pt modelId="{10041811-040E-4EBE-9C23-82D253997F28}" type="pres">
      <dgm:prSet presAssocID="{0642FBCF-173E-4CC7-A87E-95057428255E}" presName="imagNode" presStyleLbl="fgImgPlace1" presStyleIdx="2" presStyleCnt="5"/>
      <dgm:spPr>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l="-3000" r="-3000"/>
          </a:stretch>
        </a:blipFill>
        <a:ln>
          <a:noFill/>
        </a:ln>
      </dgm:spPr>
      <dgm:extLst>
        <a:ext uri="{E40237B7-FDA0-4F09-8148-C483321AD2D9}">
          <dgm14:cNvPr xmlns:dgm14="http://schemas.microsoft.com/office/drawing/2010/diagram" id="0" name="" descr="Family with girl outline"/>
        </a:ext>
      </dgm:extLst>
    </dgm:pt>
    <dgm:pt modelId="{FBB2ECD7-4B21-45B2-9EA4-B0681577C405}" type="pres">
      <dgm:prSet presAssocID="{0A0E48A8-9489-44E8-8CD7-D2D9EF4E4E0D}" presName="sibTrans" presStyleLbl="sibTrans2D1" presStyleIdx="0" presStyleCnt="0"/>
      <dgm:spPr/>
      <dgm:t>
        <a:bodyPr/>
        <a:lstStyle/>
        <a:p>
          <a:endParaRPr lang="en-US"/>
        </a:p>
      </dgm:t>
    </dgm:pt>
    <dgm:pt modelId="{1316C642-91BE-4182-90F6-7FD44990A4C5}" type="pres">
      <dgm:prSet presAssocID="{9477F39B-AAF0-47CF-863F-03B1B17FE143}" presName="compNode" presStyleCnt="0"/>
      <dgm:spPr/>
    </dgm:pt>
    <dgm:pt modelId="{4DE24DF9-E07A-4D08-A4E4-FCCABBC8C6F0}" type="pres">
      <dgm:prSet presAssocID="{9477F39B-AAF0-47CF-863F-03B1B17FE143}" presName="bkgdShape" presStyleLbl="node1" presStyleIdx="3" presStyleCnt="5"/>
      <dgm:spPr/>
      <dgm:t>
        <a:bodyPr/>
        <a:lstStyle/>
        <a:p>
          <a:endParaRPr lang="en-US"/>
        </a:p>
      </dgm:t>
    </dgm:pt>
    <dgm:pt modelId="{53DFCD66-309E-41B0-AECF-CE7469925F2A}" type="pres">
      <dgm:prSet presAssocID="{9477F39B-AAF0-47CF-863F-03B1B17FE143}" presName="nodeTx" presStyleLbl="node1" presStyleIdx="3" presStyleCnt="5">
        <dgm:presLayoutVars>
          <dgm:bulletEnabled val="1"/>
        </dgm:presLayoutVars>
      </dgm:prSet>
      <dgm:spPr/>
      <dgm:t>
        <a:bodyPr/>
        <a:lstStyle/>
        <a:p>
          <a:endParaRPr lang="en-US"/>
        </a:p>
      </dgm:t>
    </dgm:pt>
    <dgm:pt modelId="{03F3F824-7423-4D6E-81AF-879E5B9F1D26}" type="pres">
      <dgm:prSet presAssocID="{9477F39B-AAF0-47CF-863F-03B1B17FE143}" presName="invisiNode" presStyleLbl="node1" presStyleIdx="3" presStyleCnt="5"/>
      <dgm:spPr/>
    </dgm:pt>
    <dgm:pt modelId="{3E282AE3-36D3-4D07-ABF5-C5770270E0E8}" type="pres">
      <dgm:prSet presAssocID="{9477F39B-AAF0-47CF-863F-03B1B17FE143}" presName="imagNode" presStyleLbl="fgImgPlace1" presStyleIdx="3" presStyleCnt="5"/>
      <dgm:spPr>
        <a:prstGeom prst="rect">
          <a:avLst/>
        </a:prstGeom>
        <a:blipFill>
          <a:blip xmlns:r="http://schemas.openxmlformats.org/officeDocument/2006/relationships" r:embed="rId7">
            <a:extLst>
              <a:ext uri="{96DAC541-7B7A-43D3-8B79-37D633B846F1}">
                <asvg:svgBlip xmlns="" xmlns:asvg="http://schemas.microsoft.com/office/drawing/2016/SVG/main" r:embed="rId8"/>
              </a:ext>
            </a:extLst>
          </a:blip>
          <a:srcRect/>
          <a:stretch>
            <a:fillRect l="-3000" r="-3000"/>
          </a:stretch>
        </a:blipFill>
        <a:ln>
          <a:noFill/>
        </a:ln>
      </dgm:spPr>
      <dgm:extLst>
        <a:ext uri="{E40237B7-FDA0-4F09-8148-C483321AD2D9}">
          <dgm14:cNvPr xmlns:dgm14="http://schemas.microsoft.com/office/drawing/2010/diagram" id="0" name="" descr="Classroom outline"/>
        </a:ext>
      </dgm:extLst>
    </dgm:pt>
    <dgm:pt modelId="{CAE65113-5F44-48E9-86FF-FAF8FB38EF73}" type="pres">
      <dgm:prSet presAssocID="{14892D8A-F158-43DB-A68D-DA5212809255}" presName="sibTrans" presStyleLbl="sibTrans2D1" presStyleIdx="0" presStyleCnt="0"/>
      <dgm:spPr/>
      <dgm:t>
        <a:bodyPr/>
        <a:lstStyle/>
        <a:p>
          <a:endParaRPr lang="en-US"/>
        </a:p>
      </dgm:t>
    </dgm:pt>
    <dgm:pt modelId="{8CCBCCAC-6ECB-4402-B10C-C022DC38D590}" type="pres">
      <dgm:prSet presAssocID="{343B5B99-E795-4B5B-90A0-913954CCBC5F}" presName="compNode" presStyleCnt="0"/>
      <dgm:spPr/>
    </dgm:pt>
    <dgm:pt modelId="{CC7488DD-E385-4C07-B2B4-DBFA6CF2B032}" type="pres">
      <dgm:prSet presAssocID="{343B5B99-E795-4B5B-90A0-913954CCBC5F}" presName="bkgdShape" presStyleLbl="node1" presStyleIdx="4" presStyleCnt="5" custLinFactNeighborX="2082" custLinFactNeighborY="0"/>
      <dgm:spPr/>
      <dgm:t>
        <a:bodyPr/>
        <a:lstStyle/>
        <a:p>
          <a:endParaRPr lang="en-US"/>
        </a:p>
      </dgm:t>
    </dgm:pt>
    <dgm:pt modelId="{36DE3B29-2E5E-47F1-BBF2-1DA50344141D}" type="pres">
      <dgm:prSet presAssocID="{343B5B99-E795-4B5B-90A0-913954CCBC5F}" presName="nodeTx" presStyleLbl="node1" presStyleIdx="4" presStyleCnt="5">
        <dgm:presLayoutVars>
          <dgm:bulletEnabled val="1"/>
        </dgm:presLayoutVars>
      </dgm:prSet>
      <dgm:spPr/>
      <dgm:t>
        <a:bodyPr/>
        <a:lstStyle/>
        <a:p>
          <a:endParaRPr lang="en-US"/>
        </a:p>
      </dgm:t>
    </dgm:pt>
    <dgm:pt modelId="{A1F70A27-E79E-4CF6-B489-71FC5D90B036}" type="pres">
      <dgm:prSet presAssocID="{343B5B99-E795-4B5B-90A0-913954CCBC5F}" presName="invisiNode" presStyleLbl="node1" presStyleIdx="4" presStyleCnt="5"/>
      <dgm:spPr/>
    </dgm:pt>
    <dgm:pt modelId="{991E6734-2498-4EE6-9B5C-51EE2CD86659}" type="pres">
      <dgm:prSet presAssocID="{343B5B99-E795-4B5B-90A0-913954CCBC5F}" presName="imagNode" presStyleLbl="fgImgPlace1" presStyleIdx="4" presStyleCnt="5"/>
      <dgm:spPr>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l="-3000" r="-3000"/>
          </a:stretch>
        </a:blipFill>
        <a:ln>
          <a:noFill/>
        </a:ln>
      </dgm:spPr>
      <dgm:extLst>
        <a:ext uri="{E40237B7-FDA0-4F09-8148-C483321AD2D9}">
          <dgm14:cNvPr xmlns:dgm14="http://schemas.microsoft.com/office/drawing/2010/diagram" id="0" name="" descr="Cycle with people with solid fill"/>
        </a:ext>
      </dgm:extLst>
    </dgm:pt>
  </dgm:ptLst>
  <dgm:cxnLst>
    <dgm:cxn modelId="{8EF4C5B4-2A36-4783-87BE-1EDF8339353E}" srcId="{D0FE2B0A-2BF6-4EF1-AC78-1AB21BA38CFE}" destId="{B77EB786-787C-4578-B726-F8B7AF007D91}" srcOrd="0" destOrd="0" parTransId="{E2413B46-C290-4A75-80AF-72579EE1C15C}" sibTransId="{AF79A0C2-A0E4-435A-BE86-03DC2AA591CA}"/>
    <dgm:cxn modelId="{AF2F9049-C970-452D-8E28-34962198CBD9}" type="presOf" srcId="{B77EB786-787C-4578-B726-F8B7AF007D91}" destId="{39B586F4-6C2C-43DD-B541-266D1725C804}" srcOrd="1" destOrd="0" presId="urn:microsoft.com/office/officeart/2005/8/layout/hList7"/>
    <dgm:cxn modelId="{AF370921-A7EB-43E0-A00C-A9BDC8BC222F}" type="presOf" srcId="{14892D8A-F158-43DB-A68D-DA5212809255}" destId="{CAE65113-5F44-48E9-86FF-FAF8FB38EF73}" srcOrd="0" destOrd="0" presId="urn:microsoft.com/office/officeart/2005/8/layout/hList7"/>
    <dgm:cxn modelId="{0CA0E6AB-984D-455E-857F-FC67FDA84F7C}" type="presOf" srcId="{343B5B99-E795-4B5B-90A0-913954CCBC5F}" destId="{36DE3B29-2E5E-47F1-BBF2-1DA50344141D}" srcOrd="1" destOrd="0" presId="urn:microsoft.com/office/officeart/2005/8/layout/hList7"/>
    <dgm:cxn modelId="{70EB0E63-60B9-46B1-8659-EEF123EF0A76}" type="presOf" srcId="{6FF9C8AD-DD91-44B0-ACA6-D83EF8E8D05D}" destId="{36095444-0B0F-423C-B957-1C5CEBA084EB}" srcOrd="0" destOrd="0" presId="urn:microsoft.com/office/officeart/2005/8/layout/hList7"/>
    <dgm:cxn modelId="{F39B5462-E308-4BF3-89E5-D73B346BC69E}" srcId="{D0FE2B0A-2BF6-4EF1-AC78-1AB21BA38CFE}" destId="{796A4E5F-7AC5-480E-8BAE-1ABB4CC1A5A3}" srcOrd="1" destOrd="0" parTransId="{CFCC9BD1-DDA8-45FB-B527-C1A07D9CBB46}" sibTransId="{6FF9C8AD-DD91-44B0-ACA6-D83EF8E8D05D}"/>
    <dgm:cxn modelId="{675C79DB-ADAE-4CDB-B504-5CBAB769BF7A}" type="presOf" srcId="{B77EB786-787C-4578-B726-F8B7AF007D91}" destId="{F6D218B7-8BC2-47C7-A1FF-06679A82ED04}" srcOrd="0" destOrd="0" presId="urn:microsoft.com/office/officeart/2005/8/layout/hList7"/>
    <dgm:cxn modelId="{6CD0C3A7-2539-4AB6-8145-B9034EA2D509}" type="presOf" srcId="{AF79A0C2-A0E4-435A-BE86-03DC2AA591CA}" destId="{3382A712-4D53-4D50-BA70-D263E271B012}" srcOrd="0" destOrd="0" presId="urn:microsoft.com/office/officeart/2005/8/layout/hList7"/>
    <dgm:cxn modelId="{C57D7187-08F9-4BD0-95E5-C17534A3ADAE}" srcId="{D0FE2B0A-2BF6-4EF1-AC78-1AB21BA38CFE}" destId="{0642FBCF-173E-4CC7-A87E-95057428255E}" srcOrd="2" destOrd="0" parTransId="{F409C0D9-D8CF-4ADA-A694-23E0882945FD}" sibTransId="{0A0E48A8-9489-44E8-8CD7-D2D9EF4E4E0D}"/>
    <dgm:cxn modelId="{013081B8-8BF3-4BB3-AC7E-FABED1A6861E}" type="presOf" srcId="{796A4E5F-7AC5-480E-8BAE-1ABB4CC1A5A3}" destId="{B29BA353-9749-4D8E-A26F-9223429BA286}" srcOrd="0" destOrd="0" presId="urn:microsoft.com/office/officeart/2005/8/layout/hList7"/>
    <dgm:cxn modelId="{BE5C351C-16CE-4EB7-A1C0-15445D93074A}" type="presOf" srcId="{9477F39B-AAF0-47CF-863F-03B1B17FE143}" destId="{4DE24DF9-E07A-4D08-A4E4-FCCABBC8C6F0}" srcOrd="0" destOrd="0" presId="urn:microsoft.com/office/officeart/2005/8/layout/hList7"/>
    <dgm:cxn modelId="{DC12CBE1-B74F-4FF1-9572-C8286A0E4049}" type="presOf" srcId="{0642FBCF-173E-4CC7-A87E-95057428255E}" destId="{4C4B88DF-BBB9-4ED2-8B59-E4E8196A7A8D}" srcOrd="0" destOrd="0" presId="urn:microsoft.com/office/officeart/2005/8/layout/hList7"/>
    <dgm:cxn modelId="{CFCB39F4-389F-41DF-96A1-4358097F637D}" srcId="{D0FE2B0A-2BF6-4EF1-AC78-1AB21BA38CFE}" destId="{343B5B99-E795-4B5B-90A0-913954CCBC5F}" srcOrd="4" destOrd="0" parTransId="{8E72D58D-A42C-4ABD-A065-7E9DD742B672}" sibTransId="{81CD8F48-4F5A-4A80-A091-8D28FB2B4E74}"/>
    <dgm:cxn modelId="{410C0BF0-8A3F-4A5D-BA46-4D3D7633770C}" type="presOf" srcId="{0642FBCF-173E-4CC7-A87E-95057428255E}" destId="{73FA7DEF-FA40-4DDB-A095-DBB34D028ECD}" srcOrd="1" destOrd="0" presId="urn:microsoft.com/office/officeart/2005/8/layout/hList7"/>
    <dgm:cxn modelId="{340BBEBC-7422-4B17-900D-E7257EA2BD35}" type="presOf" srcId="{0A0E48A8-9489-44E8-8CD7-D2D9EF4E4E0D}" destId="{FBB2ECD7-4B21-45B2-9EA4-B0681577C405}" srcOrd="0" destOrd="0" presId="urn:microsoft.com/office/officeart/2005/8/layout/hList7"/>
    <dgm:cxn modelId="{CD58D44D-C93E-4BE4-B0D7-870D02A75673}" srcId="{D0FE2B0A-2BF6-4EF1-AC78-1AB21BA38CFE}" destId="{9477F39B-AAF0-47CF-863F-03B1B17FE143}" srcOrd="3" destOrd="0" parTransId="{6E327158-88B0-4C3F-980E-1DB763B3A435}" sibTransId="{14892D8A-F158-43DB-A68D-DA5212809255}"/>
    <dgm:cxn modelId="{6F779A80-4441-4875-8BD8-108E0F62472A}" type="presOf" srcId="{796A4E5F-7AC5-480E-8BAE-1ABB4CC1A5A3}" destId="{A017DEED-1B34-4AD6-9DC6-E0612090719E}" srcOrd="1" destOrd="0" presId="urn:microsoft.com/office/officeart/2005/8/layout/hList7"/>
    <dgm:cxn modelId="{CE51890B-7AF7-401F-999E-FF5EA30CB511}" type="presOf" srcId="{D0FE2B0A-2BF6-4EF1-AC78-1AB21BA38CFE}" destId="{A6653FA8-9ECD-4BA3-A2CB-36937FAEA472}" srcOrd="0" destOrd="0" presId="urn:microsoft.com/office/officeart/2005/8/layout/hList7"/>
    <dgm:cxn modelId="{3BAAA950-6C54-4D83-8220-074ADEAF0F7E}" type="presOf" srcId="{343B5B99-E795-4B5B-90A0-913954CCBC5F}" destId="{CC7488DD-E385-4C07-B2B4-DBFA6CF2B032}" srcOrd="0" destOrd="0" presId="urn:microsoft.com/office/officeart/2005/8/layout/hList7"/>
    <dgm:cxn modelId="{983ABD3A-C628-4E4E-82C1-B90C371229EF}" type="presOf" srcId="{9477F39B-AAF0-47CF-863F-03B1B17FE143}" destId="{53DFCD66-309E-41B0-AECF-CE7469925F2A}" srcOrd="1" destOrd="0" presId="urn:microsoft.com/office/officeart/2005/8/layout/hList7"/>
    <dgm:cxn modelId="{B12F76A6-6747-4AE5-B920-D23190BF5517}" type="presParOf" srcId="{A6653FA8-9ECD-4BA3-A2CB-36937FAEA472}" destId="{207B4561-CD80-4325-9C26-540CC79001FD}" srcOrd="0" destOrd="0" presId="urn:microsoft.com/office/officeart/2005/8/layout/hList7"/>
    <dgm:cxn modelId="{A74CB818-50EA-42DF-8A14-792C65361B7C}" type="presParOf" srcId="{A6653FA8-9ECD-4BA3-A2CB-36937FAEA472}" destId="{D289C7B3-22A1-4F05-AEEB-58B6ECFFB294}" srcOrd="1" destOrd="0" presId="urn:microsoft.com/office/officeart/2005/8/layout/hList7"/>
    <dgm:cxn modelId="{A299A2B8-83F5-437A-AC97-D277BF73C54C}" type="presParOf" srcId="{D289C7B3-22A1-4F05-AEEB-58B6ECFFB294}" destId="{86076FA9-0436-41CD-8855-291DD9D131C9}" srcOrd="0" destOrd="0" presId="urn:microsoft.com/office/officeart/2005/8/layout/hList7"/>
    <dgm:cxn modelId="{628CA97C-AF4A-4E23-8366-9BD99D7A385C}" type="presParOf" srcId="{86076FA9-0436-41CD-8855-291DD9D131C9}" destId="{F6D218B7-8BC2-47C7-A1FF-06679A82ED04}" srcOrd="0" destOrd="0" presId="urn:microsoft.com/office/officeart/2005/8/layout/hList7"/>
    <dgm:cxn modelId="{0DBED614-8CD4-4595-9769-D167B4398B8A}" type="presParOf" srcId="{86076FA9-0436-41CD-8855-291DD9D131C9}" destId="{39B586F4-6C2C-43DD-B541-266D1725C804}" srcOrd="1" destOrd="0" presId="urn:microsoft.com/office/officeart/2005/8/layout/hList7"/>
    <dgm:cxn modelId="{3D652935-1577-447D-8DF3-C88AFEC13981}" type="presParOf" srcId="{86076FA9-0436-41CD-8855-291DD9D131C9}" destId="{D01E8A5B-F0DF-4914-97B7-2C590E0626B7}" srcOrd="2" destOrd="0" presId="urn:microsoft.com/office/officeart/2005/8/layout/hList7"/>
    <dgm:cxn modelId="{0FA8B48D-9AEB-46F7-95EA-81BDB47494BC}" type="presParOf" srcId="{86076FA9-0436-41CD-8855-291DD9D131C9}" destId="{72056886-4A66-49F1-975C-32D9B46D04AA}" srcOrd="3" destOrd="0" presId="urn:microsoft.com/office/officeart/2005/8/layout/hList7"/>
    <dgm:cxn modelId="{C4AFC00C-1221-4D2C-A33B-533EEF56FBFF}" type="presParOf" srcId="{D289C7B3-22A1-4F05-AEEB-58B6ECFFB294}" destId="{3382A712-4D53-4D50-BA70-D263E271B012}" srcOrd="1" destOrd="0" presId="urn:microsoft.com/office/officeart/2005/8/layout/hList7"/>
    <dgm:cxn modelId="{AD9BAF4B-3751-4ED1-978C-6E7D6B959EBE}" type="presParOf" srcId="{D289C7B3-22A1-4F05-AEEB-58B6ECFFB294}" destId="{06C97A40-71DB-4640-B31A-D96A6B395FA8}" srcOrd="2" destOrd="0" presId="urn:microsoft.com/office/officeart/2005/8/layout/hList7"/>
    <dgm:cxn modelId="{6D94C7BD-5E8F-4051-8ECC-E35F972F2C49}" type="presParOf" srcId="{06C97A40-71DB-4640-B31A-D96A6B395FA8}" destId="{B29BA353-9749-4D8E-A26F-9223429BA286}" srcOrd="0" destOrd="0" presId="urn:microsoft.com/office/officeart/2005/8/layout/hList7"/>
    <dgm:cxn modelId="{ADCE6398-49C8-4137-8A7E-F3CCE66FE035}" type="presParOf" srcId="{06C97A40-71DB-4640-B31A-D96A6B395FA8}" destId="{A017DEED-1B34-4AD6-9DC6-E0612090719E}" srcOrd="1" destOrd="0" presId="urn:microsoft.com/office/officeart/2005/8/layout/hList7"/>
    <dgm:cxn modelId="{1B0ECCB7-2064-4242-926E-672661E44B10}" type="presParOf" srcId="{06C97A40-71DB-4640-B31A-D96A6B395FA8}" destId="{AF9E9AD8-5E56-46BD-9A76-E2C6090CA788}" srcOrd="2" destOrd="0" presId="urn:microsoft.com/office/officeart/2005/8/layout/hList7"/>
    <dgm:cxn modelId="{0FF032AD-54C0-4E59-AF7C-E2F09895D0C4}" type="presParOf" srcId="{06C97A40-71DB-4640-B31A-D96A6B395FA8}" destId="{B577F0DD-52DA-4976-9AE0-803C971E41B3}" srcOrd="3" destOrd="0" presId="urn:microsoft.com/office/officeart/2005/8/layout/hList7"/>
    <dgm:cxn modelId="{050B3D6F-35E2-44ED-AEC1-BC475A8BA15B}" type="presParOf" srcId="{D289C7B3-22A1-4F05-AEEB-58B6ECFFB294}" destId="{36095444-0B0F-423C-B957-1C5CEBA084EB}" srcOrd="3" destOrd="0" presId="urn:microsoft.com/office/officeart/2005/8/layout/hList7"/>
    <dgm:cxn modelId="{7593D0D6-B0B9-4A2D-9177-E9747CE05857}" type="presParOf" srcId="{D289C7B3-22A1-4F05-AEEB-58B6ECFFB294}" destId="{89B0D930-B13D-42B5-B127-76277B143B7E}" srcOrd="4" destOrd="0" presId="urn:microsoft.com/office/officeart/2005/8/layout/hList7"/>
    <dgm:cxn modelId="{D7CA8B5A-AD88-47E2-87E0-507FC1EADE8E}" type="presParOf" srcId="{89B0D930-B13D-42B5-B127-76277B143B7E}" destId="{4C4B88DF-BBB9-4ED2-8B59-E4E8196A7A8D}" srcOrd="0" destOrd="0" presId="urn:microsoft.com/office/officeart/2005/8/layout/hList7"/>
    <dgm:cxn modelId="{113D2F89-BCCE-4514-8F87-11CC7A69261D}" type="presParOf" srcId="{89B0D930-B13D-42B5-B127-76277B143B7E}" destId="{73FA7DEF-FA40-4DDB-A095-DBB34D028ECD}" srcOrd="1" destOrd="0" presId="urn:microsoft.com/office/officeart/2005/8/layout/hList7"/>
    <dgm:cxn modelId="{84C0EF4E-C258-4A38-AADB-6ADFED64D903}" type="presParOf" srcId="{89B0D930-B13D-42B5-B127-76277B143B7E}" destId="{B0286D15-45ED-41AE-A5E9-FB0DC3F9BC55}" srcOrd="2" destOrd="0" presId="urn:microsoft.com/office/officeart/2005/8/layout/hList7"/>
    <dgm:cxn modelId="{F67E1926-67AB-4165-8EDA-167E414AC355}" type="presParOf" srcId="{89B0D930-B13D-42B5-B127-76277B143B7E}" destId="{10041811-040E-4EBE-9C23-82D253997F28}" srcOrd="3" destOrd="0" presId="urn:microsoft.com/office/officeart/2005/8/layout/hList7"/>
    <dgm:cxn modelId="{103568E4-423C-41E0-B75F-C607C501322F}" type="presParOf" srcId="{D289C7B3-22A1-4F05-AEEB-58B6ECFFB294}" destId="{FBB2ECD7-4B21-45B2-9EA4-B0681577C405}" srcOrd="5" destOrd="0" presId="urn:microsoft.com/office/officeart/2005/8/layout/hList7"/>
    <dgm:cxn modelId="{D6AA3F95-9225-41CD-AF17-4AB658B669D7}" type="presParOf" srcId="{D289C7B3-22A1-4F05-AEEB-58B6ECFFB294}" destId="{1316C642-91BE-4182-90F6-7FD44990A4C5}" srcOrd="6" destOrd="0" presId="urn:microsoft.com/office/officeart/2005/8/layout/hList7"/>
    <dgm:cxn modelId="{D47EF5EF-AD11-4C76-9CB9-41523E95ABFC}" type="presParOf" srcId="{1316C642-91BE-4182-90F6-7FD44990A4C5}" destId="{4DE24DF9-E07A-4D08-A4E4-FCCABBC8C6F0}" srcOrd="0" destOrd="0" presId="urn:microsoft.com/office/officeart/2005/8/layout/hList7"/>
    <dgm:cxn modelId="{0D678C89-55DB-464F-A8CF-F46AD4A55A38}" type="presParOf" srcId="{1316C642-91BE-4182-90F6-7FD44990A4C5}" destId="{53DFCD66-309E-41B0-AECF-CE7469925F2A}" srcOrd="1" destOrd="0" presId="urn:microsoft.com/office/officeart/2005/8/layout/hList7"/>
    <dgm:cxn modelId="{D2F5860E-516F-41FD-AEC5-97A5093A0E28}" type="presParOf" srcId="{1316C642-91BE-4182-90F6-7FD44990A4C5}" destId="{03F3F824-7423-4D6E-81AF-879E5B9F1D26}" srcOrd="2" destOrd="0" presId="urn:microsoft.com/office/officeart/2005/8/layout/hList7"/>
    <dgm:cxn modelId="{F3360EE2-547B-42BA-8425-DEB63EC99453}" type="presParOf" srcId="{1316C642-91BE-4182-90F6-7FD44990A4C5}" destId="{3E282AE3-36D3-4D07-ABF5-C5770270E0E8}" srcOrd="3" destOrd="0" presId="urn:microsoft.com/office/officeart/2005/8/layout/hList7"/>
    <dgm:cxn modelId="{522DA049-567B-4853-8B37-1B343977B27A}" type="presParOf" srcId="{D289C7B3-22A1-4F05-AEEB-58B6ECFFB294}" destId="{CAE65113-5F44-48E9-86FF-FAF8FB38EF73}" srcOrd="7" destOrd="0" presId="urn:microsoft.com/office/officeart/2005/8/layout/hList7"/>
    <dgm:cxn modelId="{0894A205-28B7-45D6-A772-6D87DC963AC0}" type="presParOf" srcId="{D289C7B3-22A1-4F05-AEEB-58B6ECFFB294}" destId="{8CCBCCAC-6ECB-4402-B10C-C022DC38D590}" srcOrd="8" destOrd="0" presId="urn:microsoft.com/office/officeart/2005/8/layout/hList7"/>
    <dgm:cxn modelId="{083FA7D1-C505-45E0-995E-76D55358DAE7}" type="presParOf" srcId="{8CCBCCAC-6ECB-4402-B10C-C022DC38D590}" destId="{CC7488DD-E385-4C07-B2B4-DBFA6CF2B032}" srcOrd="0" destOrd="0" presId="urn:microsoft.com/office/officeart/2005/8/layout/hList7"/>
    <dgm:cxn modelId="{AF6E414A-219F-404F-AFF0-FA95CCC5578F}" type="presParOf" srcId="{8CCBCCAC-6ECB-4402-B10C-C022DC38D590}" destId="{36DE3B29-2E5E-47F1-BBF2-1DA50344141D}" srcOrd="1" destOrd="0" presId="urn:microsoft.com/office/officeart/2005/8/layout/hList7"/>
    <dgm:cxn modelId="{B4B84D3C-97A4-434F-A8DB-FFEEB1B7E40C}" type="presParOf" srcId="{8CCBCCAC-6ECB-4402-B10C-C022DC38D590}" destId="{A1F70A27-E79E-4CF6-B489-71FC5D90B036}" srcOrd="2" destOrd="0" presId="urn:microsoft.com/office/officeart/2005/8/layout/hList7"/>
    <dgm:cxn modelId="{8696CF79-BE40-48D5-8081-FF568220F672}" type="presParOf" srcId="{8CCBCCAC-6ECB-4402-B10C-C022DC38D590}" destId="{991E6734-2498-4EE6-9B5C-51EE2CD8665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B95257-0F92-4FCC-8F92-8435B25CE56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0E62AEB2-FAAA-484C-8FED-EFC1C8BE89A5}">
      <dgm:prSet phldrT="[Text]" custT="1"/>
      <dgm:spPr>
        <a:solidFill>
          <a:srgbClr val="005EB8"/>
        </a:solidFill>
      </dgm:spPr>
      <dgm:t>
        <a:bodyPr/>
        <a:lstStyle/>
        <a:p>
          <a:r>
            <a:rPr lang="en-GB" sz="1400">
              <a:latin typeface="Verdana" panose="020B0604030504040204" pitchFamily="34" charset="0"/>
              <a:ea typeface="Verdana" panose="020B0604030504040204" pitchFamily="34" charset="0"/>
            </a:rPr>
            <a:t>NHS People Plan</a:t>
          </a:r>
        </a:p>
      </dgm:t>
    </dgm:pt>
    <dgm:pt modelId="{9790ED3E-36F6-44D9-AEE7-BC187BFAA31D}" type="parTrans" cxnId="{D7A05B0C-A958-476C-A62C-A99AA5DB9CFC}">
      <dgm:prSet/>
      <dgm:spPr/>
      <dgm:t>
        <a:bodyPr/>
        <a:lstStyle/>
        <a:p>
          <a:endParaRPr lang="en-GB" sz="1000">
            <a:latin typeface="Verdana" panose="020B0604030504040204" pitchFamily="34" charset="0"/>
            <a:ea typeface="Verdana" panose="020B0604030504040204" pitchFamily="34" charset="0"/>
          </a:endParaRPr>
        </a:p>
      </dgm:t>
    </dgm:pt>
    <dgm:pt modelId="{F9546383-DA9C-4FF0-9A9E-86C5709F30B7}" type="sibTrans" cxnId="{D7A05B0C-A958-476C-A62C-A99AA5DB9CFC}">
      <dgm:prSet/>
      <dgm:spPr/>
      <dgm:t>
        <a:bodyPr/>
        <a:lstStyle/>
        <a:p>
          <a:endParaRPr lang="en-GB" sz="1000">
            <a:latin typeface="Verdana" panose="020B0604030504040204" pitchFamily="34" charset="0"/>
            <a:ea typeface="Verdana" panose="020B0604030504040204" pitchFamily="34" charset="0"/>
          </a:endParaRPr>
        </a:p>
      </dgm:t>
    </dgm:pt>
    <dgm:pt modelId="{6231EB63-E8D0-4F98-B308-02735F5F9CBD}">
      <dgm:prSet phldrT="[Text]" custT="1"/>
      <dgm:spPr/>
      <dgm:t>
        <a:bodyPr/>
        <a:lstStyle/>
        <a:p>
          <a:r>
            <a:rPr lang="en-GB" sz="1000">
              <a:latin typeface="Verdana" panose="020B0604030504040204" pitchFamily="34" charset="0"/>
              <a:ea typeface="Verdana" panose="020B0604030504040204" pitchFamily="34" charset="0"/>
            </a:rPr>
            <a:t> Sets out plans to make the NHS the best place work and develop a positive, inclusive, individualised, leadership culture, with a clear focus on improvement and advancing quality and inclusion. </a:t>
          </a:r>
        </a:p>
      </dgm:t>
    </dgm:pt>
    <dgm:pt modelId="{4C609944-504E-465D-8130-70476D37B70B}" type="parTrans" cxnId="{10A909F5-B307-4A1A-8F75-93B49F513060}">
      <dgm:prSet/>
      <dgm:spPr/>
      <dgm:t>
        <a:bodyPr/>
        <a:lstStyle/>
        <a:p>
          <a:endParaRPr lang="en-GB" sz="1000">
            <a:latin typeface="Verdana" panose="020B0604030504040204" pitchFamily="34" charset="0"/>
            <a:ea typeface="Verdana" panose="020B0604030504040204" pitchFamily="34" charset="0"/>
          </a:endParaRPr>
        </a:p>
      </dgm:t>
    </dgm:pt>
    <dgm:pt modelId="{4E3FBCA8-3212-4E69-92A9-E0779C3318B6}" type="sibTrans" cxnId="{10A909F5-B307-4A1A-8F75-93B49F513060}">
      <dgm:prSet/>
      <dgm:spPr/>
      <dgm:t>
        <a:bodyPr/>
        <a:lstStyle/>
        <a:p>
          <a:endParaRPr lang="en-GB" sz="1000">
            <a:latin typeface="Verdana" panose="020B0604030504040204" pitchFamily="34" charset="0"/>
            <a:ea typeface="Verdana" panose="020B0604030504040204" pitchFamily="34" charset="0"/>
          </a:endParaRPr>
        </a:p>
      </dgm:t>
    </dgm:pt>
    <dgm:pt modelId="{93C54D1B-83BF-461D-8227-C5DEBD658373}">
      <dgm:prSet phldrT="[Text]" custT="1"/>
      <dgm:spPr/>
      <dgm:t>
        <a:bodyPr/>
        <a:lstStyle/>
        <a:p>
          <a:r>
            <a:rPr lang="en-GB" sz="1400">
              <a:latin typeface="Verdana" panose="020B0604030504040204" pitchFamily="34" charset="0"/>
              <a:ea typeface="Verdana" panose="020B0604030504040204" pitchFamily="34" charset="0"/>
            </a:rPr>
            <a:t>NHS Mental Health Implementation Plan</a:t>
          </a:r>
        </a:p>
      </dgm:t>
    </dgm:pt>
    <dgm:pt modelId="{E727DD00-31EC-495D-AAFE-0FA858FAD73F}" type="parTrans" cxnId="{DD055523-3F03-4B95-934F-BC58A2DED573}">
      <dgm:prSet/>
      <dgm:spPr/>
      <dgm:t>
        <a:bodyPr/>
        <a:lstStyle/>
        <a:p>
          <a:endParaRPr lang="en-GB" sz="1000">
            <a:latin typeface="Verdana" panose="020B0604030504040204" pitchFamily="34" charset="0"/>
            <a:ea typeface="Verdana" panose="020B0604030504040204" pitchFamily="34" charset="0"/>
          </a:endParaRPr>
        </a:p>
      </dgm:t>
    </dgm:pt>
    <dgm:pt modelId="{77BC3131-AF6B-41A7-B024-72A1120839EB}" type="sibTrans" cxnId="{DD055523-3F03-4B95-934F-BC58A2DED573}">
      <dgm:prSet/>
      <dgm:spPr/>
      <dgm:t>
        <a:bodyPr/>
        <a:lstStyle/>
        <a:p>
          <a:endParaRPr lang="en-GB" sz="1000">
            <a:latin typeface="Verdana" panose="020B0604030504040204" pitchFamily="34" charset="0"/>
            <a:ea typeface="Verdana" panose="020B0604030504040204" pitchFamily="34" charset="0"/>
          </a:endParaRPr>
        </a:p>
      </dgm:t>
    </dgm:pt>
    <dgm:pt modelId="{DC03A9C0-929F-41CA-BB5F-46C29EAE3F77}">
      <dgm:prSet phldrT="[Text]" custT="1"/>
      <dgm:spPr/>
      <dgm:t>
        <a:bodyPr/>
        <a:lstStyle/>
        <a:p>
          <a:r>
            <a:rPr lang="en-GB" sz="1000">
              <a:latin typeface="Verdana" panose="020B0604030504040204" pitchFamily="34" charset="0"/>
              <a:ea typeface="Verdana" panose="020B0604030504040204" pitchFamily="34" charset="0"/>
            </a:rPr>
            <a:t> Sets out specific commitments to significantly expand access to psychological therapies, perinatal, and children and young people’s mental health services and transform community mental health delivery, including greater support for evidence based pharmacological treatments.</a:t>
          </a:r>
        </a:p>
      </dgm:t>
    </dgm:pt>
    <dgm:pt modelId="{42E78D4C-6F74-4378-A50E-584E0E4CB954}" type="parTrans" cxnId="{D1D79E7E-ED65-448B-B93A-DC3AE29DCC52}">
      <dgm:prSet/>
      <dgm:spPr/>
      <dgm:t>
        <a:bodyPr/>
        <a:lstStyle/>
        <a:p>
          <a:endParaRPr lang="en-GB" sz="1000">
            <a:latin typeface="Verdana" panose="020B0604030504040204" pitchFamily="34" charset="0"/>
            <a:ea typeface="Verdana" panose="020B0604030504040204" pitchFamily="34" charset="0"/>
          </a:endParaRPr>
        </a:p>
      </dgm:t>
    </dgm:pt>
    <dgm:pt modelId="{CF6060C0-CBB6-4E1B-ADFE-FE427CFF999B}" type="sibTrans" cxnId="{D1D79E7E-ED65-448B-B93A-DC3AE29DCC52}">
      <dgm:prSet/>
      <dgm:spPr/>
      <dgm:t>
        <a:bodyPr/>
        <a:lstStyle/>
        <a:p>
          <a:endParaRPr lang="en-GB" sz="1000">
            <a:latin typeface="Verdana" panose="020B0604030504040204" pitchFamily="34" charset="0"/>
            <a:ea typeface="Verdana" panose="020B0604030504040204" pitchFamily="34" charset="0"/>
          </a:endParaRPr>
        </a:p>
      </dgm:t>
    </dgm:pt>
    <dgm:pt modelId="{8624E5CD-671A-45C8-BF96-4646D1D4368F}">
      <dgm:prSet phldrT="[Text]" custT="1"/>
      <dgm:spPr>
        <a:solidFill>
          <a:srgbClr val="005EB8"/>
        </a:solidFill>
      </dgm:spPr>
      <dgm:t>
        <a:bodyPr/>
        <a:lstStyle/>
        <a:p>
          <a:r>
            <a:rPr lang="en-GB" sz="1400">
              <a:latin typeface="Verdana" panose="020B0604030504040204" pitchFamily="34" charset="0"/>
              <a:ea typeface="Verdana" panose="020B0604030504040204" pitchFamily="34" charset="0"/>
            </a:rPr>
            <a:t>Community Mental Health Framework</a:t>
          </a:r>
        </a:p>
      </dgm:t>
    </dgm:pt>
    <dgm:pt modelId="{AB8CEDA8-324C-43D5-96AE-400B38000451}" type="parTrans" cxnId="{B6A4C400-E578-42AA-BFCD-ACCC43155546}">
      <dgm:prSet/>
      <dgm:spPr/>
      <dgm:t>
        <a:bodyPr/>
        <a:lstStyle/>
        <a:p>
          <a:endParaRPr lang="en-GB" sz="1000">
            <a:latin typeface="Verdana" panose="020B0604030504040204" pitchFamily="34" charset="0"/>
            <a:ea typeface="Verdana" panose="020B0604030504040204" pitchFamily="34" charset="0"/>
          </a:endParaRPr>
        </a:p>
      </dgm:t>
    </dgm:pt>
    <dgm:pt modelId="{7C506A7C-E14C-4C3C-9322-1982E25D0982}" type="sibTrans" cxnId="{B6A4C400-E578-42AA-BFCD-ACCC43155546}">
      <dgm:prSet/>
      <dgm:spPr/>
      <dgm:t>
        <a:bodyPr/>
        <a:lstStyle/>
        <a:p>
          <a:endParaRPr lang="en-GB" sz="1000">
            <a:latin typeface="Verdana" panose="020B0604030504040204" pitchFamily="34" charset="0"/>
            <a:ea typeface="Verdana" panose="020B0604030504040204" pitchFamily="34" charset="0"/>
          </a:endParaRPr>
        </a:p>
      </dgm:t>
    </dgm:pt>
    <dgm:pt modelId="{216781FD-9A40-465A-881D-4C27508CB542}">
      <dgm:prSet phldrT="[Text]" custT="1"/>
      <dgm:spPr/>
      <dgm:t>
        <a:bodyPr/>
        <a:lstStyle/>
        <a:p>
          <a:r>
            <a:rPr lang="en-GB" sz="1000">
              <a:latin typeface="Verdana" panose="020B0604030504040204" pitchFamily="34" charset="0"/>
              <a:ea typeface="Verdana" panose="020B0604030504040204" pitchFamily="34" charset="0"/>
            </a:rPr>
            <a:t> Describes a new model for a place-based community mental health model, including personalised condition management, medicines management, individualised recovery, and a more integrated approach to joined-up care.</a:t>
          </a:r>
        </a:p>
      </dgm:t>
    </dgm:pt>
    <dgm:pt modelId="{4CC17AEA-C89C-46BA-B081-2CE272CC9060}" type="parTrans" cxnId="{412180C0-5367-4CCA-A226-79983177CC7E}">
      <dgm:prSet/>
      <dgm:spPr/>
      <dgm:t>
        <a:bodyPr/>
        <a:lstStyle/>
        <a:p>
          <a:endParaRPr lang="en-GB" sz="1000">
            <a:latin typeface="Verdana" panose="020B0604030504040204" pitchFamily="34" charset="0"/>
            <a:ea typeface="Verdana" panose="020B0604030504040204" pitchFamily="34" charset="0"/>
          </a:endParaRPr>
        </a:p>
      </dgm:t>
    </dgm:pt>
    <dgm:pt modelId="{08B2DB81-A7FD-454A-A043-954433C991C9}" type="sibTrans" cxnId="{412180C0-5367-4CCA-A226-79983177CC7E}">
      <dgm:prSet/>
      <dgm:spPr/>
      <dgm:t>
        <a:bodyPr/>
        <a:lstStyle/>
        <a:p>
          <a:endParaRPr lang="en-GB" sz="1000">
            <a:latin typeface="Verdana" panose="020B0604030504040204" pitchFamily="34" charset="0"/>
            <a:ea typeface="Verdana" panose="020B0604030504040204" pitchFamily="34" charset="0"/>
          </a:endParaRPr>
        </a:p>
      </dgm:t>
    </dgm:pt>
    <dgm:pt modelId="{32344EC8-726B-48CD-917A-13587D439E35}">
      <dgm:prSet phldrT="[Text]" custT="1"/>
      <dgm:spPr/>
      <dgm:t>
        <a:bodyPr/>
        <a:lstStyle/>
        <a:p>
          <a:r>
            <a:rPr lang="en-GB" sz="1400">
              <a:latin typeface="Verdana" panose="020B0604030504040204" pitchFamily="34" charset="0"/>
              <a:ea typeface="Verdana" panose="020B0604030504040204" pitchFamily="34" charset="0"/>
            </a:rPr>
            <a:t>Draft Mental Health Bill</a:t>
          </a:r>
        </a:p>
      </dgm:t>
    </dgm:pt>
    <dgm:pt modelId="{E62D26F9-5596-44DE-98A8-947C2F6FD5AE}" type="parTrans" cxnId="{74D4096C-7A46-49AB-982F-26DF77B3C9B3}">
      <dgm:prSet/>
      <dgm:spPr/>
      <dgm:t>
        <a:bodyPr/>
        <a:lstStyle/>
        <a:p>
          <a:endParaRPr lang="en-GB" sz="1000">
            <a:latin typeface="Verdana" panose="020B0604030504040204" pitchFamily="34" charset="0"/>
            <a:ea typeface="Verdana" panose="020B0604030504040204" pitchFamily="34" charset="0"/>
          </a:endParaRPr>
        </a:p>
      </dgm:t>
    </dgm:pt>
    <dgm:pt modelId="{134F7FED-1C9A-4B0D-BC40-913D53B224D4}" type="sibTrans" cxnId="{74D4096C-7A46-49AB-982F-26DF77B3C9B3}">
      <dgm:prSet/>
      <dgm:spPr/>
      <dgm:t>
        <a:bodyPr/>
        <a:lstStyle/>
        <a:p>
          <a:endParaRPr lang="en-GB" sz="1000">
            <a:latin typeface="Verdana" panose="020B0604030504040204" pitchFamily="34" charset="0"/>
            <a:ea typeface="Verdana" panose="020B0604030504040204" pitchFamily="34" charset="0"/>
          </a:endParaRPr>
        </a:p>
      </dgm:t>
    </dgm:pt>
    <dgm:pt modelId="{5638B6CA-265A-4D83-B489-8156A0A65B88}">
      <dgm:prSet phldrT="[Text]" custT="1"/>
      <dgm:spPr>
        <a:solidFill>
          <a:srgbClr val="005EB8"/>
        </a:solidFill>
      </dgm:spPr>
      <dgm:t>
        <a:bodyPr/>
        <a:lstStyle/>
        <a:p>
          <a:r>
            <a:rPr lang="en-GB" sz="1400">
              <a:latin typeface="Verdana" panose="020B0604030504040204" pitchFamily="34" charset="0"/>
              <a:ea typeface="Verdana" panose="020B0604030504040204" pitchFamily="34" charset="0"/>
            </a:rPr>
            <a:t>Health and Care Act 2022</a:t>
          </a:r>
        </a:p>
      </dgm:t>
    </dgm:pt>
    <dgm:pt modelId="{33166E8B-92B1-43F0-9C73-BF6A958E821B}" type="parTrans" cxnId="{9E911AC5-D329-48A1-A15D-BB2B70CE77D3}">
      <dgm:prSet/>
      <dgm:spPr/>
      <dgm:t>
        <a:bodyPr/>
        <a:lstStyle/>
        <a:p>
          <a:endParaRPr lang="en-GB" sz="1000">
            <a:latin typeface="Verdana" panose="020B0604030504040204" pitchFamily="34" charset="0"/>
            <a:ea typeface="Verdana" panose="020B0604030504040204" pitchFamily="34" charset="0"/>
          </a:endParaRPr>
        </a:p>
      </dgm:t>
    </dgm:pt>
    <dgm:pt modelId="{E1C4C413-51BC-444C-AF17-BCFAAE810261}" type="sibTrans" cxnId="{9E911AC5-D329-48A1-A15D-BB2B70CE77D3}">
      <dgm:prSet/>
      <dgm:spPr/>
      <dgm:t>
        <a:bodyPr/>
        <a:lstStyle/>
        <a:p>
          <a:endParaRPr lang="en-GB" sz="1000">
            <a:latin typeface="Verdana" panose="020B0604030504040204" pitchFamily="34" charset="0"/>
            <a:ea typeface="Verdana" panose="020B0604030504040204" pitchFamily="34" charset="0"/>
          </a:endParaRPr>
        </a:p>
      </dgm:t>
    </dgm:pt>
    <dgm:pt modelId="{C8D18B7D-E69B-4907-AC9B-44D0D50330FC}">
      <dgm:prSet phldrT="[Text]" custT="1"/>
      <dgm:spPr/>
      <dgm:t>
        <a:bodyPr/>
        <a:lstStyle/>
        <a:p>
          <a:r>
            <a:rPr lang="en-GB" sz="1000" dirty="0">
              <a:latin typeface="Verdana" panose="020B0604030504040204" pitchFamily="34" charset="0"/>
              <a:ea typeface="Verdana" panose="020B0604030504040204" pitchFamily="34" charset="0"/>
            </a:rPr>
            <a:t> The Bill will reform the current Mental Health Act (1983); introducing new requirements to ensure service users’ views and choices are respected, that the act’s powers are used in the least restrictive way, that admission supports recovery, and that service users are viewed as individuals</a:t>
          </a:r>
          <a:r>
            <a:rPr lang="en-GB" sz="1000" dirty="0" smtClean="0">
              <a:latin typeface="Verdana" panose="020B0604030504040204" pitchFamily="34" charset="0"/>
              <a:ea typeface="Verdana" panose="020B0604030504040204" pitchFamily="34" charset="0"/>
            </a:rPr>
            <a:t>. </a:t>
          </a:r>
          <a:r>
            <a:rPr lang="en-GB" sz="1000" dirty="0" smtClean="0">
              <a:solidFill>
                <a:srgbClr val="FF0000"/>
              </a:solidFill>
              <a:latin typeface="Verdana" panose="020B0604030504040204" pitchFamily="34" charset="0"/>
              <a:ea typeface="Verdana" panose="020B0604030504040204" pitchFamily="34" charset="0"/>
            </a:rPr>
            <a:t> </a:t>
          </a:r>
          <a:endParaRPr lang="en-GB" sz="1000" dirty="0">
            <a:solidFill>
              <a:srgbClr val="FF0000"/>
            </a:solidFill>
            <a:latin typeface="Verdana" panose="020B0604030504040204" pitchFamily="34" charset="0"/>
            <a:ea typeface="Verdana" panose="020B0604030504040204" pitchFamily="34" charset="0"/>
          </a:endParaRPr>
        </a:p>
      </dgm:t>
    </dgm:pt>
    <dgm:pt modelId="{B8B93E23-5C0C-4461-8BC9-1EAF09E88752}" type="parTrans" cxnId="{83DDDC90-7774-436B-8AC9-E846340BB400}">
      <dgm:prSet/>
      <dgm:spPr/>
      <dgm:t>
        <a:bodyPr/>
        <a:lstStyle/>
        <a:p>
          <a:endParaRPr lang="en-GB" sz="1000">
            <a:latin typeface="Verdana" panose="020B0604030504040204" pitchFamily="34" charset="0"/>
            <a:ea typeface="Verdana" panose="020B0604030504040204" pitchFamily="34" charset="0"/>
          </a:endParaRPr>
        </a:p>
      </dgm:t>
    </dgm:pt>
    <dgm:pt modelId="{6A61CA8E-3298-4F14-BF19-F5F09FE7DF78}" type="sibTrans" cxnId="{83DDDC90-7774-436B-8AC9-E846340BB400}">
      <dgm:prSet/>
      <dgm:spPr/>
      <dgm:t>
        <a:bodyPr/>
        <a:lstStyle/>
        <a:p>
          <a:endParaRPr lang="en-GB" sz="1000">
            <a:latin typeface="Verdana" panose="020B0604030504040204" pitchFamily="34" charset="0"/>
            <a:ea typeface="Verdana" panose="020B0604030504040204" pitchFamily="34" charset="0"/>
          </a:endParaRPr>
        </a:p>
      </dgm:t>
    </dgm:pt>
    <dgm:pt modelId="{3952043D-0FDA-4D1F-A9CA-18BF93389459}">
      <dgm:prSet phldrT="[Text]" custT="1"/>
      <dgm:spPr/>
      <dgm:t>
        <a:bodyPr/>
        <a:lstStyle/>
        <a:p>
          <a:r>
            <a:rPr lang="en-GB" sz="1000" dirty="0">
              <a:latin typeface="Verdana" panose="020B0604030504040204" pitchFamily="34" charset="0"/>
              <a:ea typeface="Verdana" panose="020B0604030504040204" pitchFamily="34" charset="0"/>
            </a:rPr>
            <a:t> Places stronger emphasis on the integration of health and care services. It has established ICBs and ICPs, and requires ICPs to publish Integrated Care Strategies and ICBs to agree Five Year Forward Plans with their partner NHS providers. It sets the triple aim for the NHS of health and wellbeing, quality of services, and efficiency and sustainability.</a:t>
          </a:r>
        </a:p>
      </dgm:t>
    </dgm:pt>
    <dgm:pt modelId="{C38026F0-40DE-44B0-87C7-8E41C74F3A56}" type="parTrans" cxnId="{ED734975-A9AB-4891-A10B-FBAE97435EC9}">
      <dgm:prSet/>
      <dgm:spPr/>
      <dgm:t>
        <a:bodyPr/>
        <a:lstStyle/>
        <a:p>
          <a:endParaRPr lang="en-GB" sz="1000">
            <a:latin typeface="Verdana" panose="020B0604030504040204" pitchFamily="34" charset="0"/>
            <a:ea typeface="Verdana" panose="020B0604030504040204" pitchFamily="34" charset="0"/>
          </a:endParaRPr>
        </a:p>
      </dgm:t>
    </dgm:pt>
    <dgm:pt modelId="{5B4E65BB-5E3F-4855-81DB-C5BE2AD45112}" type="sibTrans" cxnId="{ED734975-A9AB-4891-A10B-FBAE97435EC9}">
      <dgm:prSet/>
      <dgm:spPr/>
      <dgm:t>
        <a:bodyPr/>
        <a:lstStyle/>
        <a:p>
          <a:endParaRPr lang="en-GB" sz="1000">
            <a:latin typeface="Verdana" panose="020B0604030504040204" pitchFamily="34" charset="0"/>
            <a:ea typeface="Verdana" panose="020B0604030504040204" pitchFamily="34" charset="0"/>
          </a:endParaRPr>
        </a:p>
      </dgm:t>
    </dgm:pt>
    <dgm:pt modelId="{E6173F56-01A1-4909-839C-2362A04FB64E}" type="pres">
      <dgm:prSet presAssocID="{32B95257-0F92-4FCC-8F92-8435B25CE567}" presName="Name0" presStyleCnt="0">
        <dgm:presLayoutVars>
          <dgm:dir/>
          <dgm:animLvl val="lvl"/>
          <dgm:resizeHandles val="exact"/>
        </dgm:presLayoutVars>
      </dgm:prSet>
      <dgm:spPr/>
      <dgm:t>
        <a:bodyPr/>
        <a:lstStyle/>
        <a:p>
          <a:endParaRPr lang="en-US"/>
        </a:p>
      </dgm:t>
    </dgm:pt>
    <dgm:pt modelId="{452A67BD-1686-4EDB-BDB1-977825A1B27B}" type="pres">
      <dgm:prSet presAssocID="{0E62AEB2-FAAA-484C-8FED-EFC1C8BE89A5}" presName="linNode" presStyleCnt="0"/>
      <dgm:spPr/>
    </dgm:pt>
    <dgm:pt modelId="{CF1084B2-8FA2-49F6-A61B-DC92C62BD506}" type="pres">
      <dgm:prSet presAssocID="{0E62AEB2-FAAA-484C-8FED-EFC1C8BE89A5}" presName="parentText" presStyleLbl="node1" presStyleIdx="0" presStyleCnt="5">
        <dgm:presLayoutVars>
          <dgm:chMax val="1"/>
          <dgm:bulletEnabled val="1"/>
        </dgm:presLayoutVars>
      </dgm:prSet>
      <dgm:spPr/>
      <dgm:t>
        <a:bodyPr/>
        <a:lstStyle/>
        <a:p>
          <a:endParaRPr lang="en-US"/>
        </a:p>
      </dgm:t>
    </dgm:pt>
    <dgm:pt modelId="{294A055E-972C-44F0-95B3-F54B9076B8D6}" type="pres">
      <dgm:prSet presAssocID="{0E62AEB2-FAAA-484C-8FED-EFC1C8BE89A5}" presName="descendantText" presStyleLbl="alignAccFollowNode1" presStyleIdx="0" presStyleCnt="5">
        <dgm:presLayoutVars>
          <dgm:bulletEnabled val="1"/>
        </dgm:presLayoutVars>
      </dgm:prSet>
      <dgm:spPr/>
      <dgm:t>
        <a:bodyPr/>
        <a:lstStyle/>
        <a:p>
          <a:endParaRPr lang="en-US"/>
        </a:p>
      </dgm:t>
    </dgm:pt>
    <dgm:pt modelId="{EBBC1B36-C9EA-42C4-8DC7-787E10AE5357}" type="pres">
      <dgm:prSet presAssocID="{F9546383-DA9C-4FF0-9A9E-86C5709F30B7}" presName="sp" presStyleCnt="0"/>
      <dgm:spPr/>
    </dgm:pt>
    <dgm:pt modelId="{FE0E2436-6137-431E-9194-1161455EF5D1}" type="pres">
      <dgm:prSet presAssocID="{93C54D1B-83BF-461D-8227-C5DEBD658373}" presName="linNode" presStyleCnt="0"/>
      <dgm:spPr/>
    </dgm:pt>
    <dgm:pt modelId="{7568F37D-B8FB-4AB6-9D96-1B8161647B12}" type="pres">
      <dgm:prSet presAssocID="{93C54D1B-83BF-461D-8227-C5DEBD658373}" presName="parentText" presStyleLbl="node1" presStyleIdx="1" presStyleCnt="5">
        <dgm:presLayoutVars>
          <dgm:chMax val="1"/>
          <dgm:bulletEnabled val="1"/>
        </dgm:presLayoutVars>
      </dgm:prSet>
      <dgm:spPr/>
      <dgm:t>
        <a:bodyPr/>
        <a:lstStyle/>
        <a:p>
          <a:endParaRPr lang="en-US"/>
        </a:p>
      </dgm:t>
    </dgm:pt>
    <dgm:pt modelId="{524223C4-5166-4F15-B280-71EEA399FCD1}" type="pres">
      <dgm:prSet presAssocID="{93C54D1B-83BF-461D-8227-C5DEBD658373}" presName="descendantText" presStyleLbl="alignAccFollowNode1" presStyleIdx="1" presStyleCnt="5">
        <dgm:presLayoutVars>
          <dgm:bulletEnabled val="1"/>
        </dgm:presLayoutVars>
      </dgm:prSet>
      <dgm:spPr/>
      <dgm:t>
        <a:bodyPr/>
        <a:lstStyle/>
        <a:p>
          <a:endParaRPr lang="en-US"/>
        </a:p>
      </dgm:t>
    </dgm:pt>
    <dgm:pt modelId="{AC22CE45-6B51-4AE8-B704-BC400F3FD55B}" type="pres">
      <dgm:prSet presAssocID="{77BC3131-AF6B-41A7-B024-72A1120839EB}" presName="sp" presStyleCnt="0"/>
      <dgm:spPr/>
    </dgm:pt>
    <dgm:pt modelId="{BCFBCFCE-3EDC-4D4F-BBE7-B885AB4223AE}" type="pres">
      <dgm:prSet presAssocID="{8624E5CD-671A-45C8-BF96-4646D1D4368F}" presName="linNode" presStyleCnt="0"/>
      <dgm:spPr/>
    </dgm:pt>
    <dgm:pt modelId="{D81C384B-4FBF-4B15-A607-2F1B6A09AF8D}" type="pres">
      <dgm:prSet presAssocID="{8624E5CD-671A-45C8-BF96-4646D1D4368F}" presName="parentText" presStyleLbl="node1" presStyleIdx="2" presStyleCnt="5">
        <dgm:presLayoutVars>
          <dgm:chMax val="1"/>
          <dgm:bulletEnabled val="1"/>
        </dgm:presLayoutVars>
      </dgm:prSet>
      <dgm:spPr/>
      <dgm:t>
        <a:bodyPr/>
        <a:lstStyle/>
        <a:p>
          <a:endParaRPr lang="en-US"/>
        </a:p>
      </dgm:t>
    </dgm:pt>
    <dgm:pt modelId="{25665F54-EDE1-413F-8F56-97E4E1159BE5}" type="pres">
      <dgm:prSet presAssocID="{8624E5CD-671A-45C8-BF96-4646D1D4368F}" presName="descendantText" presStyleLbl="alignAccFollowNode1" presStyleIdx="2" presStyleCnt="5">
        <dgm:presLayoutVars>
          <dgm:bulletEnabled val="1"/>
        </dgm:presLayoutVars>
      </dgm:prSet>
      <dgm:spPr/>
      <dgm:t>
        <a:bodyPr/>
        <a:lstStyle/>
        <a:p>
          <a:endParaRPr lang="en-US"/>
        </a:p>
      </dgm:t>
    </dgm:pt>
    <dgm:pt modelId="{B22E4A5E-28D1-449C-9D15-C60618BC891B}" type="pres">
      <dgm:prSet presAssocID="{7C506A7C-E14C-4C3C-9322-1982E25D0982}" presName="sp" presStyleCnt="0"/>
      <dgm:spPr/>
    </dgm:pt>
    <dgm:pt modelId="{3EFDA8C0-D288-4BAE-8458-FAFD3EF067EF}" type="pres">
      <dgm:prSet presAssocID="{32344EC8-726B-48CD-917A-13587D439E35}" presName="linNode" presStyleCnt="0"/>
      <dgm:spPr/>
    </dgm:pt>
    <dgm:pt modelId="{D0D86578-7BCD-490E-86A3-E199DBA49F17}" type="pres">
      <dgm:prSet presAssocID="{32344EC8-726B-48CD-917A-13587D439E35}" presName="parentText" presStyleLbl="node1" presStyleIdx="3" presStyleCnt="5">
        <dgm:presLayoutVars>
          <dgm:chMax val="1"/>
          <dgm:bulletEnabled val="1"/>
        </dgm:presLayoutVars>
      </dgm:prSet>
      <dgm:spPr/>
      <dgm:t>
        <a:bodyPr/>
        <a:lstStyle/>
        <a:p>
          <a:endParaRPr lang="en-US"/>
        </a:p>
      </dgm:t>
    </dgm:pt>
    <dgm:pt modelId="{E98A98F0-435C-4556-8984-889964A478AA}" type="pres">
      <dgm:prSet presAssocID="{32344EC8-726B-48CD-917A-13587D439E35}" presName="descendantText" presStyleLbl="alignAccFollowNode1" presStyleIdx="3" presStyleCnt="5">
        <dgm:presLayoutVars>
          <dgm:bulletEnabled val="1"/>
        </dgm:presLayoutVars>
      </dgm:prSet>
      <dgm:spPr/>
      <dgm:t>
        <a:bodyPr/>
        <a:lstStyle/>
        <a:p>
          <a:endParaRPr lang="en-US"/>
        </a:p>
      </dgm:t>
    </dgm:pt>
    <dgm:pt modelId="{054DAA47-E137-4422-8C55-664A51AF56E4}" type="pres">
      <dgm:prSet presAssocID="{134F7FED-1C9A-4B0D-BC40-913D53B224D4}" presName="sp" presStyleCnt="0"/>
      <dgm:spPr/>
    </dgm:pt>
    <dgm:pt modelId="{E8DC13D4-CDDF-4962-83DF-2DBEDAE0E9C3}" type="pres">
      <dgm:prSet presAssocID="{5638B6CA-265A-4D83-B489-8156A0A65B88}" presName="linNode" presStyleCnt="0"/>
      <dgm:spPr/>
    </dgm:pt>
    <dgm:pt modelId="{A29ABD7E-4391-4AEB-AD07-BCBF40CEF547}" type="pres">
      <dgm:prSet presAssocID="{5638B6CA-265A-4D83-B489-8156A0A65B88}" presName="parentText" presStyleLbl="node1" presStyleIdx="4" presStyleCnt="5">
        <dgm:presLayoutVars>
          <dgm:chMax val="1"/>
          <dgm:bulletEnabled val="1"/>
        </dgm:presLayoutVars>
      </dgm:prSet>
      <dgm:spPr/>
      <dgm:t>
        <a:bodyPr/>
        <a:lstStyle/>
        <a:p>
          <a:endParaRPr lang="en-US"/>
        </a:p>
      </dgm:t>
    </dgm:pt>
    <dgm:pt modelId="{28F95AA3-EFB6-4ADA-B966-595357838383}" type="pres">
      <dgm:prSet presAssocID="{5638B6CA-265A-4D83-B489-8156A0A65B88}" presName="descendantText" presStyleLbl="alignAccFollowNode1" presStyleIdx="4" presStyleCnt="5">
        <dgm:presLayoutVars>
          <dgm:bulletEnabled val="1"/>
        </dgm:presLayoutVars>
      </dgm:prSet>
      <dgm:spPr/>
      <dgm:t>
        <a:bodyPr/>
        <a:lstStyle/>
        <a:p>
          <a:endParaRPr lang="en-US"/>
        </a:p>
      </dgm:t>
    </dgm:pt>
  </dgm:ptLst>
  <dgm:cxnLst>
    <dgm:cxn modelId="{359E69AE-1B8B-4BE0-8460-6E275FFD1C79}" type="presOf" srcId="{C8D18B7D-E69B-4907-AC9B-44D0D50330FC}" destId="{E98A98F0-435C-4556-8984-889964A478AA}" srcOrd="0" destOrd="0" presId="urn:microsoft.com/office/officeart/2005/8/layout/vList5"/>
    <dgm:cxn modelId="{10A909F5-B307-4A1A-8F75-93B49F513060}" srcId="{0E62AEB2-FAAA-484C-8FED-EFC1C8BE89A5}" destId="{6231EB63-E8D0-4F98-B308-02735F5F9CBD}" srcOrd="0" destOrd="0" parTransId="{4C609944-504E-465D-8130-70476D37B70B}" sibTransId="{4E3FBCA8-3212-4E69-92A9-E0779C3318B6}"/>
    <dgm:cxn modelId="{225C1655-D970-45C2-87AC-87BE2AE053A5}" type="presOf" srcId="{93C54D1B-83BF-461D-8227-C5DEBD658373}" destId="{7568F37D-B8FB-4AB6-9D96-1B8161647B12}" srcOrd="0" destOrd="0" presId="urn:microsoft.com/office/officeart/2005/8/layout/vList5"/>
    <dgm:cxn modelId="{0B451B84-7420-4970-A05A-0C2DEE76210C}" type="presOf" srcId="{5638B6CA-265A-4D83-B489-8156A0A65B88}" destId="{A29ABD7E-4391-4AEB-AD07-BCBF40CEF547}" srcOrd="0" destOrd="0" presId="urn:microsoft.com/office/officeart/2005/8/layout/vList5"/>
    <dgm:cxn modelId="{DD055523-3F03-4B95-934F-BC58A2DED573}" srcId="{32B95257-0F92-4FCC-8F92-8435B25CE567}" destId="{93C54D1B-83BF-461D-8227-C5DEBD658373}" srcOrd="1" destOrd="0" parTransId="{E727DD00-31EC-495D-AAFE-0FA858FAD73F}" sibTransId="{77BC3131-AF6B-41A7-B024-72A1120839EB}"/>
    <dgm:cxn modelId="{74D4096C-7A46-49AB-982F-26DF77B3C9B3}" srcId="{32B95257-0F92-4FCC-8F92-8435B25CE567}" destId="{32344EC8-726B-48CD-917A-13587D439E35}" srcOrd="3" destOrd="0" parTransId="{E62D26F9-5596-44DE-98A8-947C2F6FD5AE}" sibTransId="{134F7FED-1C9A-4B0D-BC40-913D53B224D4}"/>
    <dgm:cxn modelId="{B6A4C400-E578-42AA-BFCD-ACCC43155546}" srcId="{32B95257-0F92-4FCC-8F92-8435B25CE567}" destId="{8624E5CD-671A-45C8-BF96-4646D1D4368F}" srcOrd="2" destOrd="0" parTransId="{AB8CEDA8-324C-43D5-96AE-400B38000451}" sibTransId="{7C506A7C-E14C-4C3C-9322-1982E25D0982}"/>
    <dgm:cxn modelId="{718D247C-C15D-4550-9A2B-A6A100E698DA}" type="presOf" srcId="{216781FD-9A40-465A-881D-4C27508CB542}" destId="{25665F54-EDE1-413F-8F56-97E4E1159BE5}" srcOrd="0" destOrd="0" presId="urn:microsoft.com/office/officeart/2005/8/layout/vList5"/>
    <dgm:cxn modelId="{83DDDC90-7774-436B-8AC9-E846340BB400}" srcId="{32344EC8-726B-48CD-917A-13587D439E35}" destId="{C8D18B7D-E69B-4907-AC9B-44D0D50330FC}" srcOrd="0" destOrd="0" parTransId="{B8B93E23-5C0C-4461-8BC9-1EAF09E88752}" sibTransId="{6A61CA8E-3298-4F14-BF19-F5F09FE7DF78}"/>
    <dgm:cxn modelId="{F657AB02-679D-4D96-ACD6-2E2AEBF529D1}" type="presOf" srcId="{8624E5CD-671A-45C8-BF96-4646D1D4368F}" destId="{D81C384B-4FBF-4B15-A607-2F1B6A09AF8D}" srcOrd="0" destOrd="0" presId="urn:microsoft.com/office/officeart/2005/8/layout/vList5"/>
    <dgm:cxn modelId="{BD7A2BB6-5B85-4B05-93C6-BD0FADEA3DE8}" type="presOf" srcId="{0E62AEB2-FAAA-484C-8FED-EFC1C8BE89A5}" destId="{CF1084B2-8FA2-49F6-A61B-DC92C62BD506}" srcOrd="0" destOrd="0" presId="urn:microsoft.com/office/officeart/2005/8/layout/vList5"/>
    <dgm:cxn modelId="{0796B7B9-CC5F-4CFF-AA8B-F64D6BAF1054}" type="presOf" srcId="{DC03A9C0-929F-41CA-BB5F-46C29EAE3F77}" destId="{524223C4-5166-4F15-B280-71EEA399FCD1}" srcOrd="0" destOrd="0" presId="urn:microsoft.com/office/officeart/2005/8/layout/vList5"/>
    <dgm:cxn modelId="{9E911AC5-D329-48A1-A15D-BB2B70CE77D3}" srcId="{32B95257-0F92-4FCC-8F92-8435B25CE567}" destId="{5638B6CA-265A-4D83-B489-8156A0A65B88}" srcOrd="4" destOrd="0" parTransId="{33166E8B-92B1-43F0-9C73-BF6A958E821B}" sibTransId="{E1C4C413-51BC-444C-AF17-BCFAAE810261}"/>
    <dgm:cxn modelId="{412180C0-5367-4CCA-A226-79983177CC7E}" srcId="{8624E5CD-671A-45C8-BF96-4646D1D4368F}" destId="{216781FD-9A40-465A-881D-4C27508CB542}" srcOrd="0" destOrd="0" parTransId="{4CC17AEA-C89C-46BA-B081-2CE272CC9060}" sibTransId="{08B2DB81-A7FD-454A-A043-954433C991C9}"/>
    <dgm:cxn modelId="{056E65AC-E906-4D16-9E6B-11F07D953401}" type="presOf" srcId="{3952043D-0FDA-4D1F-A9CA-18BF93389459}" destId="{28F95AA3-EFB6-4ADA-B966-595357838383}" srcOrd="0" destOrd="0" presId="urn:microsoft.com/office/officeart/2005/8/layout/vList5"/>
    <dgm:cxn modelId="{89F93A48-7713-4421-8CD9-A31B5C685512}" type="presOf" srcId="{32344EC8-726B-48CD-917A-13587D439E35}" destId="{D0D86578-7BCD-490E-86A3-E199DBA49F17}" srcOrd="0" destOrd="0" presId="urn:microsoft.com/office/officeart/2005/8/layout/vList5"/>
    <dgm:cxn modelId="{D1D79E7E-ED65-448B-B93A-DC3AE29DCC52}" srcId="{93C54D1B-83BF-461D-8227-C5DEBD658373}" destId="{DC03A9C0-929F-41CA-BB5F-46C29EAE3F77}" srcOrd="0" destOrd="0" parTransId="{42E78D4C-6F74-4378-A50E-584E0E4CB954}" sibTransId="{CF6060C0-CBB6-4E1B-ADFE-FE427CFF999B}"/>
    <dgm:cxn modelId="{12756AB3-731A-4391-A00F-610B86F3D651}" type="presOf" srcId="{6231EB63-E8D0-4F98-B308-02735F5F9CBD}" destId="{294A055E-972C-44F0-95B3-F54B9076B8D6}" srcOrd="0" destOrd="0" presId="urn:microsoft.com/office/officeart/2005/8/layout/vList5"/>
    <dgm:cxn modelId="{9191D60A-953B-429D-8B1B-261BC2B0D019}" type="presOf" srcId="{32B95257-0F92-4FCC-8F92-8435B25CE567}" destId="{E6173F56-01A1-4909-839C-2362A04FB64E}" srcOrd="0" destOrd="0" presId="urn:microsoft.com/office/officeart/2005/8/layout/vList5"/>
    <dgm:cxn modelId="{ED734975-A9AB-4891-A10B-FBAE97435EC9}" srcId="{5638B6CA-265A-4D83-B489-8156A0A65B88}" destId="{3952043D-0FDA-4D1F-A9CA-18BF93389459}" srcOrd="0" destOrd="0" parTransId="{C38026F0-40DE-44B0-87C7-8E41C74F3A56}" sibTransId="{5B4E65BB-5E3F-4855-81DB-C5BE2AD45112}"/>
    <dgm:cxn modelId="{D7A05B0C-A958-476C-A62C-A99AA5DB9CFC}" srcId="{32B95257-0F92-4FCC-8F92-8435B25CE567}" destId="{0E62AEB2-FAAA-484C-8FED-EFC1C8BE89A5}" srcOrd="0" destOrd="0" parTransId="{9790ED3E-36F6-44D9-AEE7-BC187BFAA31D}" sibTransId="{F9546383-DA9C-4FF0-9A9E-86C5709F30B7}"/>
    <dgm:cxn modelId="{6F1407EA-8556-485D-BF8E-ABF91EC2B121}" type="presParOf" srcId="{E6173F56-01A1-4909-839C-2362A04FB64E}" destId="{452A67BD-1686-4EDB-BDB1-977825A1B27B}" srcOrd="0" destOrd="0" presId="urn:microsoft.com/office/officeart/2005/8/layout/vList5"/>
    <dgm:cxn modelId="{90E1A0E6-0DE8-42F6-92FB-50548912394C}" type="presParOf" srcId="{452A67BD-1686-4EDB-BDB1-977825A1B27B}" destId="{CF1084B2-8FA2-49F6-A61B-DC92C62BD506}" srcOrd="0" destOrd="0" presId="urn:microsoft.com/office/officeart/2005/8/layout/vList5"/>
    <dgm:cxn modelId="{C252A0AF-387D-47FF-A325-8AE7651FA551}" type="presParOf" srcId="{452A67BD-1686-4EDB-BDB1-977825A1B27B}" destId="{294A055E-972C-44F0-95B3-F54B9076B8D6}" srcOrd="1" destOrd="0" presId="urn:microsoft.com/office/officeart/2005/8/layout/vList5"/>
    <dgm:cxn modelId="{0ADB3797-FE59-4A98-8035-44D667CBBCBA}" type="presParOf" srcId="{E6173F56-01A1-4909-839C-2362A04FB64E}" destId="{EBBC1B36-C9EA-42C4-8DC7-787E10AE5357}" srcOrd="1" destOrd="0" presId="urn:microsoft.com/office/officeart/2005/8/layout/vList5"/>
    <dgm:cxn modelId="{64FC56F9-FFBB-495A-9002-A2476D298F92}" type="presParOf" srcId="{E6173F56-01A1-4909-839C-2362A04FB64E}" destId="{FE0E2436-6137-431E-9194-1161455EF5D1}" srcOrd="2" destOrd="0" presId="urn:microsoft.com/office/officeart/2005/8/layout/vList5"/>
    <dgm:cxn modelId="{940A1858-F021-4CC0-B4FB-04EE6ECFEBFC}" type="presParOf" srcId="{FE0E2436-6137-431E-9194-1161455EF5D1}" destId="{7568F37D-B8FB-4AB6-9D96-1B8161647B12}" srcOrd="0" destOrd="0" presId="urn:microsoft.com/office/officeart/2005/8/layout/vList5"/>
    <dgm:cxn modelId="{AA239F38-3949-421B-82F2-5199A40217DB}" type="presParOf" srcId="{FE0E2436-6137-431E-9194-1161455EF5D1}" destId="{524223C4-5166-4F15-B280-71EEA399FCD1}" srcOrd="1" destOrd="0" presId="urn:microsoft.com/office/officeart/2005/8/layout/vList5"/>
    <dgm:cxn modelId="{531E9D57-C7F2-45B2-9CD0-4EF9B7553CFD}" type="presParOf" srcId="{E6173F56-01A1-4909-839C-2362A04FB64E}" destId="{AC22CE45-6B51-4AE8-B704-BC400F3FD55B}" srcOrd="3" destOrd="0" presId="urn:microsoft.com/office/officeart/2005/8/layout/vList5"/>
    <dgm:cxn modelId="{F41C2993-06F9-4B9E-8F31-6E407F4E3B33}" type="presParOf" srcId="{E6173F56-01A1-4909-839C-2362A04FB64E}" destId="{BCFBCFCE-3EDC-4D4F-BBE7-B885AB4223AE}" srcOrd="4" destOrd="0" presId="urn:microsoft.com/office/officeart/2005/8/layout/vList5"/>
    <dgm:cxn modelId="{448C4E1B-EAEB-4502-95DC-AB65135FA499}" type="presParOf" srcId="{BCFBCFCE-3EDC-4D4F-BBE7-B885AB4223AE}" destId="{D81C384B-4FBF-4B15-A607-2F1B6A09AF8D}" srcOrd="0" destOrd="0" presId="urn:microsoft.com/office/officeart/2005/8/layout/vList5"/>
    <dgm:cxn modelId="{54FCDAE6-2D99-404D-B65A-028A4A6673C2}" type="presParOf" srcId="{BCFBCFCE-3EDC-4D4F-BBE7-B885AB4223AE}" destId="{25665F54-EDE1-413F-8F56-97E4E1159BE5}" srcOrd="1" destOrd="0" presId="urn:microsoft.com/office/officeart/2005/8/layout/vList5"/>
    <dgm:cxn modelId="{2F5A7EBC-BE0D-489F-A467-B5549441EFDB}" type="presParOf" srcId="{E6173F56-01A1-4909-839C-2362A04FB64E}" destId="{B22E4A5E-28D1-449C-9D15-C60618BC891B}" srcOrd="5" destOrd="0" presId="urn:microsoft.com/office/officeart/2005/8/layout/vList5"/>
    <dgm:cxn modelId="{98FA5D04-237F-4568-AC9A-A9D7F5785645}" type="presParOf" srcId="{E6173F56-01A1-4909-839C-2362A04FB64E}" destId="{3EFDA8C0-D288-4BAE-8458-FAFD3EF067EF}" srcOrd="6" destOrd="0" presId="urn:microsoft.com/office/officeart/2005/8/layout/vList5"/>
    <dgm:cxn modelId="{EA49CF70-27AB-44A2-8BAA-D635885BC3E6}" type="presParOf" srcId="{3EFDA8C0-D288-4BAE-8458-FAFD3EF067EF}" destId="{D0D86578-7BCD-490E-86A3-E199DBA49F17}" srcOrd="0" destOrd="0" presId="urn:microsoft.com/office/officeart/2005/8/layout/vList5"/>
    <dgm:cxn modelId="{425832E5-25D5-490F-A5C7-2333AE769F22}" type="presParOf" srcId="{3EFDA8C0-D288-4BAE-8458-FAFD3EF067EF}" destId="{E98A98F0-435C-4556-8984-889964A478AA}" srcOrd="1" destOrd="0" presId="urn:microsoft.com/office/officeart/2005/8/layout/vList5"/>
    <dgm:cxn modelId="{20BA7108-28D0-4F26-9A0D-1103CCD05384}" type="presParOf" srcId="{E6173F56-01A1-4909-839C-2362A04FB64E}" destId="{054DAA47-E137-4422-8C55-664A51AF56E4}" srcOrd="7" destOrd="0" presId="urn:microsoft.com/office/officeart/2005/8/layout/vList5"/>
    <dgm:cxn modelId="{F8C56898-ACBC-4B5D-AF94-F78146F21C7B}" type="presParOf" srcId="{E6173F56-01A1-4909-839C-2362A04FB64E}" destId="{E8DC13D4-CDDF-4962-83DF-2DBEDAE0E9C3}" srcOrd="8" destOrd="0" presId="urn:microsoft.com/office/officeart/2005/8/layout/vList5"/>
    <dgm:cxn modelId="{91078AE9-EFF0-4537-B1A0-824DFFCE64B2}" type="presParOf" srcId="{E8DC13D4-CDDF-4962-83DF-2DBEDAE0E9C3}" destId="{A29ABD7E-4391-4AEB-AD07-BCBF40CEF547}" srcOrd="0" destOrd="0" presId="urn:microsoft.com/office/officeart/2005/8/layout/vList5"/>
    <dgm:cxn modelId="{15318ED7-D7AC-48E7-B098-2E9D21320C1B}" type="presParOf" srcId="{E8DC13D4-CDDF-4962-83DF-2DBEDAE0E9C3}" destId="{28F95AA3-EFB6-4ADA-B966-59535783838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A04359-3C62-40E1-876A-06589A2F0C34}"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GB"/>
        </a:p>
      </dgm:t>
    </dgm:pt>
    <dgm:pt modelId="{8FC05738-5866-4AE5-A1CE-6810A295AF25}">
      <dgm:prSet phldrT="[Text]" custT="1"/>
      <dgm:spPr>
        <a:solidFill>
          <a:srgbClr val="005EB8"/>
        </a:solidFill>
      </dgm:spPr>
      <dgm:t>
        <a:bodyPr/>
        <a:lstStyle/>
        <a:p>
          <a:r>
            <a:rPr lang="en-GB" sz="1000">
              <a:latin typeface="Verdana" panose="020B0604030504040204" pitchFamily="34" charset="0"/>
              <a:ea typeface="Verdana" panose="020B0604030504040204" pitchFamily="34" charset="0"/>
              <a:cs typeface="Calibri" panose="020F0502020204030204" pitchFamily="34" charset="0"/>
            </a:rPr>
            <a:t>Building integrated teams in every neighbourhood</a:t>
          </a:r>
          <a:endParaRPr lang="en-GB" sz="1000"/>
        </a:p>
      </dgm:t>
    </dgm:pt>
    <dgm:pt modelId="{91BCF6F0-1119-42F8-B441-0DC041D21402}" type="parTrans" cxnId="{07ECFC02-665F-47D0-90FA-273358E6C653}">
      <dgm:prSet/>
      <dgm:spPr/>
      <dgm:t>
        <a:bodyPr/>
        <a:lstStyle/>
        <a:p>
          <a:endParaRPr lang="en-GB" sz="1000"/>
        </a:p>
      </dgm:t>
    </dgm:pt>
    <dgm:pt modelId="{EA010152-5E9E-4462-81AD-0833AAB5F79D}" type="sibTrans" cxnId="{07ECFC02-665F-47D0-90FA-273358E6C653}">
      <dgm:prSet/>
      <dgm:spPr/>
      <dgm:t>
        <a:bodyPr/>
        <a:lstStyle/>
        <a:p>
          <a:endParaRPr lang="en-GB" sz="1000"/>
        </a:p>
      </dgm:t>
    </dgm:pt>
    <dgm:pt modelId="{9BEED3B1-C505-49BB-9CFE-5329AEA1A982}">
      <dgm:prSet phldrT="[Text]" custT="1"/>
      <dgm:spPr>
        <a:solidFill>
          <a:srgbClr val="28A0BE"/>
        </a:solidFill>
      </dgm:spPr>
      <dgm:t>
        <a:bodyPr/>
        <a:lstStyle/>
        <a:p>
          <a:r>
            <a:rPr lang="en-GB" sz="1000">
              <a:latin typeface="Verdana" panose="020B0604030504040204" pitchFamily="34" charset="0"/>
              <a:ea typeface="Verdana" panose="020B0604030504040204" pitchFamily="34" charset="0"/>
              <a:cs typeface="Calibri" panose="020F0502020204030204" pitchFamily="34" charset="0"/>
            </a:rPr>
            <a:t>Improving same-day access for urgent care</a:t>
          </a:r>
          <a:endParaRPr lang="en-GB" sz="1000"/>
        </a:p>
      </dgm:t>
    </dgm:pt>
    <dgm:pt modelId="{F9ACB039-9F46-462C-8551-112B55FE2E48}" type="parTrans" cxnId="{CD737240-AFCC-47C7-A4E5-1F351BFA1DBC}">
      <dgm:prSet/>
      <dgm:spPr/>
      <dgm:t>
        <a:bodyPr/>
        <a:lstStyle/>
        <a:p>
          <a:endParaRPr lang="en-GB" sz="1000"/>
        </a:p>
      </dgm:t>
    </dgm:pt>
    <dgm:pt modelId="{CB900B6E-87FF-4F7C-9875-120AA2D58D77}" type="sibTrans" cxnId="{CD737240-AFCC-47C7-A4E5-1F351BFA1DBC}">
      <dgm:prSet/>
      <dgm:spPr/>
      <dgm:t>
        <a:bodyPr/>
        <a:lstStyle/>
        <a:p>
          <a:endParaRPr lang="en-GB" sz="1000"/>
        </a:p>
      </dgm:t>
    </dgm:pt>
    <dgm:pt modelId="{C193E187-CB0A-4BB6-8F6A-3568639829E4}">
      <dgm:prSet phldrT="[Text]" custT="1"/>
      <dgm:spPr>
        <a:solidFill>
          <a:srgbClr val="00B0F0"/>
        </a:solidFill>
      </dgm:spPr>
      <dgm:t>
        <a:bodyPr/>
        <a:lstStyle/>
        <a:p>
          <a:r>
            <a:rPr lang="en-GB" sz="1000">
              <a:latin typeface="Verdana" panose="020B0604030504040204" pitchFamily="34" charset="0"/>
              <a:ea typeface="Verdana" panose="020B0604030504040204" pitchFamily="34" charset="0"/>
              <a:cs typeface="Calibri" panose="020F0502020204030204" pitchFamily="34" charset="0"/>
            </a:rPr>
            <a:t>Creating the national environment to support locally driven change</a:t>
          </a:r>
          <a:endParaRPr lang="en-GB" sz="1000"/>
        </a:p>
      </dgm:t>
    </dgm:pt>
    <dgm:pt modelId="{197145E7-A7C7-491E-A597-C1372BB684C9}" type="parTrans" cxnId="{1D05E812-550A-4E6E-8BF6-EED76E6AEF87}">
      <dgm:prSet/>
      <dgm:spPr/>
      <dgm:t>
        <a:bodyPr/>
        <a:lstStyle/>
        <a:p>
          <a:endParaRPr lang="en-GB" sz="1000"/>
        </a:p>
      </dgm:t>
    </dgm:pt>
    <dgm:pt modelId="{8445CF9E-1447-4495-8861-3B5B7AF04EDB}" type="sibTrans" cxnId="{1D05E812-550A-4E6E-8BF6-EED76E6AEF87}">
      <dgm:prSet/>
      <dgm:spPr/>
      <dgm:t>
        <a:bodyPr/>
        <a:lstStyle/>
        <a:p>
          <a:endParaRPr lang="en-GB" sz="1000"/>
        </a:p>
      </dgm:t>
    </dgm:pt>
    <dgm:pt modelId="{75B38BF5-DC20-40FA-A721-1BDC0B7A53BC}">
      <dgm:prSet phldrT="[Text]" custT="1"/>
      <dgm:spPr>
        <a:solidFill>
          <a:srgbClr val="4086CA"/>
        </a:solidFill>
      </dgm:spPr>
      <dgm:t>
        <a:bodyPr/>
        <a:lstStyle/>
        <a:p>
          <a:r>
            <a:rPr lang="en-GB" sz="1000">
              <a:latin typeface="Verdana" panose="020B0604030504040204" pitchFamily="34" charset="0"/>
              <a:ea typeface="Verdana" panose="020B0604030504040204" pitchFamily="34" charset="0"/>
              <a:cs typeface="Calibri" panose="020F0502020204030204" pitchFamily="34" charset="0"/>
            </a:rPr>
            <a:t>Hard-wiring the system to support change</a:t>
          </a:r>
          <a:endParaRPr lang="en-GB" sz="1000"/>
        </a:p>
      </dgm:t>
    </dgm:pt>
    <dgm:pt modelId="{4C48388A-5449-4642-A868-EFF97084B0A1}" type="parTrans" cxnId="{25328982-9CEF-400F-9577-44D45537F596}">
      <dgm:prSet/>
      <dgm:spPr/>
      <dgm:t>
        <a:bodyPr/>
        <a:lstStyle/>
        <a:p>
          <a:endParaRPr lang="en-GB" sz="1000"/>
        </a:p>
      </dgm:t>
    </dgm:pt>
    <dgm:pt modelId="{4ECF689A-B9A6-4C8B-B70F-0CB9FDD1C367}" type="sibTrans" cxnId="{25328982-9CEF-400F-9577-44D45537F596}">
      <dgm:prSet/>
      <dgm:spPr/>
      <dgm:t>
        <a:bodyPr/>
        <a:lstStyle/>
        <a:p>
          <a:endParaRPr lang="en-GB" sz="1000"/>
        </a:p>
      </dgm:t>
    </dgm:pt>
    <dgm:pt modelId="{02A2266D-C97C-448E-9541-DB02B1E96839}" type="pres">
      <dgm:prSet presAssocID="{F0A04359-3C62-40E1-876A-06589A2F0C34}" presName="diagram" presStyleCnt="0">
        <dgm:presLayoutVars>
          <dgm:dir/>
          <dgm:resizeHandles val="exact"/>
        </dgm:presLayoutVars>
      </dgm:prSet>
      <dgm:spPr/>
      <dgm:t>
        <a:bodyPr/>
        <a:lstStyle/>
        <a:p>
          <a:endParaRPr lang="en-US"/>
        </a:p>
      </dgm:t>
    </dgm:pt>
    <dgm:pt modelId="{5AFEA78F-6325-42C7-B322-AD2A5A6170CE}" type="pres">
      <dgm:prSet presAssocID="{8FC05738-5866-4AE5-A1CE-6810A295AF25}" presName="node" presStyleLbl="node1" presStyleIdx="0" presStyleCnt="4">
        <dgm:presLayoutVars>
          <dgm:bulletEnabled val="1"/>
        </dgm:presLayoutVars>
      </dgm:prSet>
      <dgm:spPr/>
      <dgm:t>
        <a:bodyPr/>
        <a:lstStyle/>
        <a:p>
          <a:endParaRPr lang="en-US"/>
        </a:p>
      </dgm:t>
    </dgm:pt>
    <dgm:pt modelId="{F4B493EB-CD4F-433F-AE5B-3EA51D9AC0AF}" type="pres">
      <dgm:prSet presAssocID="{EA010152-5E9E-4462-81AD-0833AAB5F79D}" presName="sibTrans" presStyleCnt="0"/>
      <dgm:spPr/>
    </dgm:pt>
    <dgm:pt modelId="{C2634B21-74D2-444A-8B5B-3BBA726663AF}" type="pres">
      <dgm:prSet presAssocID="{9BEED3B1-C505-49BB-9CFE-5329AEA1A982}" presName="node" presStyleLbl="node1" presStyleIdx="1" presStyleCnt="4">
        <dgm:presLayoutVars>
          <dgm:bulletEnabled val="1"/>
        </dgm:presLayoutVars>
      </dgm:prSet>
      <dgm:spPr/>
      <dgm:t>
        <a:bodyPr/>
        <a:lstStyle/>
        <a:p>
          <a:endParaRPr lang="en-US"/>
        </a:p>
      </dgm:t>
    </dgm:pt>
    <dgm:pt modelId="{EAF2435B-A402-4258-961C-CE1DD0F12433}" type="pres">
      <dgm:prSet presAssocID="{CB900B6E-87FF-4F7C-9875-120AA2D58D77}" presName="sibTrans" presStyleCnt="0"/>
      <dgm:spPr/>
    </dgm:pt>
    <dgm:pt modelId="{A4E0456E-042B-4EF1-A4A4-764529A7F3E3}" type="pres">
      <dgm:prSet presAssocID="{C193E187-CB0A-4BB6-8F6A-3568639829E4}" presName="node" presStyleLbl="node1" presStyleIdx="2" presStyleCnt="4">
        <dgm:presLayoutVars>
          <dgm:bulletEnabled val="1"/>
        </dgm:presLayoutVars>
      </dgm:prSet>
      <dgm:spPr/>
      <dgm:t>
        <a:bodyPr/>
        <a:lstStyle/>
        <a:p>
          <a:endParaRPr lang="en-US"/>
        </a:p>
      </dgm:t>
    </dgm:pt>
    <dgm:pt modelId="{0318062B-843B-4B64-97A6-324FC4E6C685}" type="pres">
      <dgm:prSet presAssocID="{8445CF9E-1447-4495-8861-3B5B7AF04EDB}" presName="sibTrans" presStyleCnt="0"/>
      <dgm:spPr/>
    </dgm:pt>
    <dgm:pt modelId="{D558241F-1024-4A9D-8480-FDE5DD66AD5A}" type="pres">
      <dgm:prSet presAssocID="{75B38BF5-DC20-40FA-A721-1BDC0B7A53BC}" presName="node" presStyleLbl="node1" presStyleIdx="3" presStyleCnt="4">
        <dgm:presLayoutVars>
          <dgm:bulletEnabled val="1"/>
        </dgm:presLayoutVars>
      </dgm:prSet>
      <dgm:spPr/>
      <dgm:t>
        <a:bodyPr/>
        <a:lstStyle/>
        <a:p>
          <a:endParaRPr lang="en-US"/>
        </a:p>
      </dgm:t>
    </dgm:pt>
  </dgm:ptLst>
  <dgm:cxnLst>
    <dgm:cxn modelId="{CD737240-AFCC-47C7-A4E5-1F351BFA1DBC}" srcId="{F0A04359-3C62-40E1-876A-06589A2F0C34}" destId="{9BEED3B1-C505-49BB-9CFE-5329AEA1A982}" srcOrd="1" destOrd="0" parTransId="{F9ACB039-9F46-462C-8551-112B55FE2E48}" sibTransId="{CB900B6E-87FF-4F7C-9875-120AA2D58D77}"/>
    <dgm:cxn modelId="{030F7957-7410-4B9D-813F-1C99C7E9CABC}" type="presOf" srcId="{C193E187-CB0A-4BB6-8F6A-3568639829E4}" destId="{A4E0456E-042B-4EF1-A4A4-764529A7F3E3}" srcOrd="0" destOrd="0" presId="urn:microsoft.com/office/officeart/2005/8/layout/default"/>
    <dgm:cxn modelId="{5DBB8CE8-7AC6-47C9-BE28-3056EC7B5386}" type="presOf" srcId="{F0A04359-3C62-40E1-876A-06589A2F0C34}" destId="{02A2266D-C97C-448E-9541-DB02B1E96839}" srcOrd="0" destOrd="0" presId="urn:microsoft.com/office/officeart/2005/8/layout/default"/>
    <dgm:cxn modelId="{4D05080A-C72A-49D1-987B-C25745577A5D}" type="presOf" srcId="{8FC05738-5866-4AE5-A1CE-6810A295AF25}" destId="{5AFEA78F-6325-42C7-B322-AD2A5A6170CE}" srcOrd="0" destOrd="0" presId="urn:microsoft.com/office/officeart/2005/8/layout/default"/>
    <dgm:cxn modelId="{25328982-9CEF-400F-9577-44D45537F596}" srcId="{F0A04359-3C62-40E1-876A-06589A2F0C34}" destId="{75B38BF5-DC20-40FA-A721-1BDC0B7A53BC}" srcOrd="3" destOrd="0" parTransId="{4C48388A-5449-4642-A868-EFF97084B0A1}" sibTransId="{4ECF689A-B9A6-4C8B-B70F-0CB9FDD1C367}"/>
    <dgm:cxn modelId="{77F77E45-6947-47CD-A8D7-9627EE3CD6F3}" type="presOf" srcId="{75B38BF5-DC20-40FA-A721-1BDC0B7A53BC}" destId="{D558241F-1024-4A9D-8480-FDE5DD66AD5A}" srcOrd="0" destOrd="0" presId="urn:microsoft.com/office/officeart/2005/8/layout/default"/>
    <dgm:cxn modelId="{6FAAD8C6-5427-4995-A117-3BE7E75943DE}" type="presOf" srcId="{9BEED3B1-C505-49BB-9CFE-5329AEA1A982}" destId="{C2634B21-74D2-444A-8B5B-3BBA726663AF}" srcOrd="0" destOrd="0" presId="urn:microsoft.com/office/officeart/2005/8/layout/default"/>
    <dgm:cxn modelId="{07ECFC02-665F-47D0-90FA-273358E6C653}" srcId="{F0A04359-3C62-40E1-876A-06589A2F0C34}" destId="{8FC05738-5866-4AE5-A1CE-6810A295AF25}" srcOrd="0" destOrd="0" parTransId="{91BCF6F0-1119-42F8-B441-0DC041D21402}" sibTransId="{EA010152-5E9E-4462-81AD-0833AAB5F79D}"/>
    <dgm:cxn modelId="{1D05E812-550A-4E6E-8BF6-EED76E6AEF87}" srcId="{F0A04359-3C62-40E1-876A-06589A2F0C34}" destId="{C193E187-CB0A-4BB6-8F6A-3568639829E4}" srcOrd="2" destOrd="0" parTransId="{197145E7-A7C7-491E-A597-C1372BB684C9}" sibTransId="{8445CF9E-1447-4495-8861-3B5B7AF04EDB}"/>
    <dgm:cxn modelId="{13AE1D69-F441-46CA-88AE-501969F472C8}" type="presParOf" srcId="{02A2266D-C97C-448E-9541-DB02B1E96839}" destId="{5AFEA78F-6325-42C7-B322-AD2A5A6170CE}" srcOrd="0" destOrd="0" presId="urn:microsoft.com/office/officeart/2005/8/layout/default"/>
    <dgm:cxn modelId="{2BD5CC40-5AC0-4797-AB5E-470D007260B3}" type="presParOf" srcId="{02A2266D-C97C-448E-9541-DB02B1E96839}" destId="{F4B493EB-CD4F-433F-AE5B-3EA51D9AC0AF}" srcOrd="1" destOrd="0" presId="urn:microsoft.com/office/officeart/2005/8/layout/default"/>
    <dgm:cxn modelId="{43F17EB1-DB76-4C4C-B372-7C891527C4C0}" type="presParOf" srcId="{02A2266D-C97C-448E-9541-DB02B1E96839}" destId="{C2634B21-74D2-444A-8B5B-3BBA726663AF}" srcOrd="2" destOrd="0" presId="urn:microsoft.com/office/officeart/2005/8/layout/default"/>
    <dgm:cxn modelId="{ADFEF57A-7124-427C-A7EF-7CD1B45D84BE}" type="presParOf" srcId="{02A2266D-C97C-448E-9541-DB02B1E96839}" destId="{EAF2435B-A402-4258-961C-CE1DD0F12433}" srcOrd="3" destOrd="0" presId="urn:microsoft.com/office/officeart/2005/8/layout/default"/>
    <dgm:cxn modelId="{BABDBF8B-3002-4E0F-B416-C678B7CFDCE1}" type="presParOf" srcId="{02A2266D-C97C-448E-9541-DB02B1E96839}" destId="{A4E0456E-042B-4EF1-A4A4-764529A7F3E3}" srcOrd="4" destOrd="0" presId="urn:microsoft.com/office/officeart/2005/8/layout/default"/>
    <dgm:cxn modelId="{165AC5DC-B448-4A63-BB27-D7A8AA73D7B4}" type="presParOf" srcId="{02A2266D-C97C-448E-9541-DB02B1E96839}" destId="{0318062B-843B-4B64-97A6-324FC4E6C685}" srcOrd="5" destOrd="0" presId="urn:microsoft.com/office/officeart/2005/8/layout/default"/>
    <dgm:cxn modelId="{AB91BA6B-7877-42BE-B209-B3AD3AA71C15}" type="presParOf" srcId="{02A2266D-C97C-448E-9541-DB02B1E96839}" destId="{D558241F-1024-4A9D-8480-FDE5DD66AD5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5FC1E9-C1E1-4EBD-9572-E393B2E4CFA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86C56AB3-2A6A-410F-8D80-6E7DCD05E3B0}">
      <dgm:prSet phldrT="[Text]" custT="1"/>
      <dgm:spPr>
        <a:solidFill>
          <a:srgbClr val="28A0BE"/>
        </a:solidFill>
      </dgm:spPr>
      <dgm:t>
        <a:bodyPr/>
        <a:lstStyle/>
        <a:p>
          <a:r>
            <a:rPr lang="en-GB" sz="1000" b="1">
              <a:latin typeface="Verdana" panose="020B0604030504040204" pitchFamily="34" charset="0"/>
              <a:ea typeface="Verdana" panose="020B0604030504040204" pitchFamily="34" charset="0"/>
            </a:rPr>
            <a:t>Upgrading Buildings</a:t>
          </a:r>
        </a:p>
        <a:p>
          <a:r>
            <a:rPr lang="en-GB" sz="1000" b="0">
              <a:latin typeface="Verdana" panose="020B0604030504040204" pitchFamily="34" charset="0"/>
              <a:ea typeface="Verdana" panose="020B0604030504040204" pitchFamily="34" charset="0"/>
            </a:rPr>
            <a:t>LED lighting, HVAC systems, hot water, insulation</a:t>
          </a:r>
        </a:p>
      </dgm:t>
    </dgm:pt>
    <dgm:pt modelId="{232A5D61-9807-4BA4-8450-47C6E65359AE}" type="parTrans" cxnId="{58582D85-B6F1-42C3-A80A-6447B6B62AD6}">
      <dgm:prSet/>
      <dgm:spPr/>
      <dgm:t>
        <a:bodyPr/>
        <a:lstStyle/>
        <a:p>
          <a:endParaRPr lang="en-GB" sz="1000">
            <a:latin typeface="Verdana" panose="020B0604030504040204" pitchFamily="34" charset="0"/>
            <a:ea typeface="Verdana" panose="020B0604030504040204" pitchFamily="34" charset="0"/>
          </a:endParaRPr>
        </a:p>
      </dgm:t>
    </dgm:pt>
    <dgm:pt modelId="{C137E1E9-E6D8-4E15-83F0-6BC91671E46A}" type="sibTrans" cxnId="{58582D85-B6F1-42C3-A80A-6447B6B62AD6}">
      <dgm:prSet custT="1"/>
      <dgm:spPr/>
      <dgm:t>
        <a:bodyPr/>
        <a:lstStyle/>
        <a:p>
          <a:endParaRPr lang="en-GB" sz="1000">
            <a:latin typeface="Verdana" panose="020B0604030504040204" pitchFamily="34" charset="0"/>
            <a:ea typeface="Verdana" panose="020B0604030504040204" pitchFamily="34" charset="0"/>
          </a:endParaRPr>
        </a:p>
      </dgm:t>
    </dgm:pt>
    <dgm:pt modelId="{7C0DA440-A13A-45C0-86E2-CA1B49FEF942}">
      <dgm:prSet phldrT="[Text]" custT="1"/>
      <dgm:spPr>
        <a:solidFill>
          <a:srgbClr val="005EB8"/>
        </a:solidFill>
      </dgm:spPr>
      <dgm:t>
        <a:bodyPr/>
        <a:lstStyle/>
        <a:p>
          <a:r>
            <a:rPr lang="en-GB" sz="1000" b="1">
              <a:latin typeface="Verdana" panose="020B0604030504040204" pitchFamily="34" charset="0"/>
              <a:ea typeface="Verdana" panose="020B0604030504040204" pitchFamily="34" charset="0"/>
            </a:rPr>
            <a:t>Optimising Usage</a:t>
          </a:r>
        </a:p>
        <a:p>
          <a:r>
            <a:rPr lang="en-GB" sz="1000">
              <a:latin typeface="Verdana" panose="020B0604030504040204" pitchFamily="34" charset="0"/>
              <a:ea typeface="Verdana" panose="020B0604030504040204" pitchFamily="34" charset="0"/>
            </a:rPr>
            <a:t>Real time monitoring</a:t>
          </a:r>
        </a:p>
      </dgm:t>
    </dgm:pt>
    <dgm:pt modelId="{DBD5DFEC-63BA-4917-BCE3-B1BE3ED8ADF6}" type="parTrans" cxnId="{EB73D0EF-3CEF-425F-9FE7-6F304B44EBC9}">
      <dgm:prSet/>
      <dgm:spPr/>
      <dgm:t>
        <a:bodyPr/>
        <a:lstStyle/>
        <a:p>
          <a:endParaRPr lang="en-GB" sz="1000">
            <a:latin typeface="Verdana" panose="020B0604030504040204" pitchFamily="34" charset="0"/>
            <a:ea typeface="Verdana" panose="020B0604030504040204" pitchFamily="34" charset="0"/>
          </a:endParaRPr>
        </a:p>
      </dgm:t>
    </dgm:pt>
    <dgm:pt modelId="{9F616EA2-6E7F-4B6E-B724-07CA5C015BAF}" type="sibTrans" cxnId="{EB73D0EF-3CEF-425F-9FE7-6F304B44EBC9}">
      <dgm:prSet custT="1"/>
      <dgm:spPr/>
      <dgm:t>
        <a:bodyPr/>
        <a:lstStyle/>
        <a:p>
          <a:endParaRPr lang="en-GB" sz="1000">
            <a:latin typeface="Verdana" panose="020B0604030504040204" pitchFamily="34" charset="0"/>
            <a:ea typeface="Verdana" panose="020B0604030504040204" pitchFamily="34" charset="0"/>
          </a:endParaRPr>
        </a:p>
      </dgm:t>
    </dgm:pt>
    <dgm:pt modelId="{14AF6BF9-7BEF-46AF-8B0D-90820E04E75E}">
      <dgm:prSet phldrT="[Text]" custT="1"/>
      <dgm:spPr/>
      <dgm:t>
        <a:bodyPr/>
        <a:lstStyle/>
        <a:p>
          <a:r>
            <a:rPr lang="en-GB" sz="1000" b="1">
              <a:latin typeface="Verdana" panose="020B0604030504040204" pitchFamily="34" charset="0"/>
              <a:ea typeface="Verdana" panose="020B0604030504040204" pitchFamily="34" charset="0"/>
            </a:rPr>
            <a:t>Onsite Energy Generation</a:t>
          </a:r>
        </a:p>
        <a:p>
          <a:r>
            <a:rPr lang="en-GB" sz="1000">
              <a:latin typeface="Verdana" panose="020B0604030504040204" pitchFamily="34" charset="0"/>
              <a:ea typeface="Verdana" panose="020B0604030504040204" pitchFamily="34" charset="0"/>
            </a:rPr>
            <a:t>Heat pumps, renewable resources</a:t>
          </a:r>
        </a:p>
      </dgm:t>
    </dgm:pt>
    <dgm:pt modelId="{F1261FA9-5ECB-4E14-A614-81CEA52501A2}" type="parTrans" cxnId="{231C66A9-CFCB-46D2-98F6-D982E20895C9}">
      <dgm:prSet/>
      <dgm:spPr/>
      <dgm:t>
        <a:bodyPr/>
        <a:lstStyle/>
        <a:p>
          <a:endParaRPr lang="en-GB" sz="1000">
            <a:latin typeface="Verdana" panose="020B0604030504040204" pitchFamily="34" charset="0"/>
            <a:ea typeface="Verdana" panose="020B0604030504040204" pitchFamily="34" charset="0"/>
          </a:endParaRPr>
        </a:p>
      </dgm:t>
    </dgm:pt>
    <dgm:pt modelId="{1AD5AF59-4D8A-4DB8-8B82-8342E0A278D8}" type="sibTrans" cxnId="{231C66A9-CFCB-46D2-98F6-D982E20895C9}">
      <dgm:prSet custT="1"/>
      <dgm:spPr/>
      <dgm:t>
        <a:bodyPr/>
        <a:lstStyle/>
        <a:p>
          <a:endParaRPr lang="en-GB" sz="1000">
            <a:latin typeface="Verdana" panose="020B0604030504040204" pitchFamily="34" charset="0"/>
            <a:ea typeface="Verdana" panose="020B0604030504040204" pitchFamily="34" charset="0"/>
          </a:endParaRPr>
        </a:p>
      </dgm:t>
    </dgm:pt>
    <dgm:pt modelId="{EE9F8A58-3F5E-4674-BF73-E3A342AD703D}">
      <dgm:prSet phldrT="[Text]" custT="1"/>
      <dgm:spPr>
        <a:solidFill>
          <a:srgbClr val="00B0F0"/>
        </a:solidFill>
      </dgm:spPr>
      <dgm:t>
        <a:bodyPr/>
        <a:lstStyle/>
        <a:p>
          <a:r>
            <a:rPr lang="en-GB" sz="1000" b="1">
              <a:latin typeface="Verdana" panose="020B0604030504040204" pitchFamily="34" charset="0"/>
              <a:ea typeface="Verdana" panose="020B0604030504040204" pitchFamily="34" charset="0"/>
            </a:rPr>
            <a:t>National Electricity Decarbonisation</a:t>
          </a:r>
        </a:p>
        <a:p>
          <a:r>
            <a:rPr lang="en-GB" sz="1000">
              <a:latin typeface="Verdana" panose="020B0604030504040204" pitchFamily="34" charset="0"/>
              <a:ea typeface="Verdana" panose="020B0604030504040204" pitchFamily="34" charset="0"/>
            </a:rPr>
            <a:t>Converting to 100% renewable energy</a:t>
          </a:r>
        </a:p>
      </dgm:t>
    </dgm:pt>
    <dgm:pt modelId="{48022D69-B6D5-4EF5-93DD-1BAA7D170A00}" type="parTrans" cxnId="{D396F32D-E1D4-4B1F-A895-44AE0630E839}">
      <dgm:prSet/>
      <dgm:spPr/>
      <dgm:t>
        <a:bodyPr/>
        <a:lstStyle/>
        <a:p>
          <a:endParaRPr lang="en-GB" sz="1000">
            <a:latin typeface="Verdana" panose="020B0604030504040204" pitchFamily="34" charset="0"/>
            <a:ea typeface="Verdana" panose="020B0604030504040204" pitchFamily="34" charset="0"/>
          </a:endParaRPr>
        </a:p>
      </dgm:t>
    </dgm:pt>
    <dgm:pt modelId="{527A6199-5BB1-45AC-88B5-4C6B1829D3FC}" type="sibTrans" cxnId="{D396F32D-E1D4-4B1F-A895-44AE0630E839}">
      <dgm:prSet custT="1"/>
      <dgm:spPr/>
      <dgm:t>
        <a:bodyPr/>
        <a:lstStyle/>
        <a:p>
          <a:endParaRPr lang="en-GB" sz="1000">
            <a:latin typeface="Verdana" panose="020B0604030504040204" pitchFamily="34" charset="0"/>
            <a:ea typeface="Verdana" panose="020B0604030504040204" pitchFamily="34" charset="0"/>
          </a:endParaRPr>
        </a:p>
      </dgm:t>
    </dgm:pt>
    <dgm:pt modelId="{1A113F5D-B564-4F20-A662-BFDF2490B324}" type="pres">
      <dgm:prSet presAssocID="{015FC1E9-C1E1-4EBD-9572-E393B2E4CFA7}" presName="Name0" presStyleCnt="0">
        <dgm:presLayoutVars>
          <dgm:dir/>
          <dgm:animLvl val="lvl"/>
          <dgm:resizeHandles val="exact"/>
        </dgm:presLayoutVars>
      </dgm:prSet>
      <dgm:spPr/>
      <dgm:t>
        <a:bodyPr/>
        <a:lstStyle/>
        <a:p>
          <a:endParaRPr lang="en-US"/>
        </a:p>
      </dgm:t>
    </dgm:pt>
    <dgm:pt modelId="{6274F1A0-EC6D-44FD-8EFB-ED42BA332D96}" type="pres">
      <dgm:prSet presAssocID="{86C56AB3-2A6A-410F-8D80-6E7DCD05E3B0}" presName="linNode" presStyleCnt="0"/>
      <dgm:spPr/>
    </dgm:pt>
    <dgm:pt modelId="{B99E0177-D538-47BC-9528-83BCB7B10B89}" type="pres">
      <dgm:prSet presAssocID="{86C56AB3-2A6A-410F-8D80-6E7DCD05E3B0}" presName="parentText" presStyleLbl="node1" presStyleIdx="0" presStyleCnt="4">
        <dgm:presLayoutVars>
          <dgm:chMax val="1"/>
          <dgm:bulletEnabled val="1"/>
        </dgm:presLayoutVars>
      </dgm:prSet>
      <dgm:spPr/>
      <dgm:t>
        <a:bodyPr/>
        <a:lstStyle/>
        <a:p>
          <a:endParaRPr lang="en-US"/>
        </a:p>
      </dgm:t>
    </dgm:pt>
    <dgm:pt modelId="{9CA01067-711C-4E98-85F6-212BE6D26F70}" type="pres">
      <dgm:prSet presAssocID="{C137E1E9-E6D8-4E15-83F0-6BC91671E46A}" presName="sp" presStyleCnt="0"/>
      <dgm:spPr/>
    </dgm:pt>
    <dgm:pt modelId="{0414E7CA-CE6E-4106-AA7C-D1207FBEE061}" type="pres">
      <dgm:prSet presAssocID="{7C0DA440-A13A-45C0-86E2-CA1B49FEF942}" presName="linNode" presStyleCnt="0"/>
      <dgm:spPr/>
    </dgm:pt>
    <dgm:pt modelId="{AF1E0779-6E59-42E7-819E-A7847A74E6EC}" type="pres">
      <dgm:prSet presAssocID="{7C0DA440-A13A-45C0-86E2-CA1B49FEF942}" presName="parentText" presStyleLbl="node1" presStyleIdx="1" presStyleCnt="4">
        <dgm:presLayoutVars>
          <dgm:chMax val="1"/>
          <dgm:bulletEnabled val="1"/>
        </dgm:presLayoutVars>
      </dgm:prSet>
      <dgm:spPr/>
      <dgm:t>
        <a:bodyPr/>
        <a:lstStyle/>
        <a:p>
          <a:endParaRPr lang="en-US"/>
        </a:p>
      </dgm:t>
    </dgm:pt>
    <dgm:pt modelId="{B90C7BEF-B037-4BAE-A033-4DD79BB2C597}" type="pres">
      <dgm:prSet presAssocID="{9F616EA2-6E7F-4B6E-B724-07CA5C015BAF}" presName="sp" presStyleCnt="0"/>
      <dgm:spPr/>
    </dgm:pt>
    <dgm:pt modelId="{C4512C5A-C5D9-4147-BE6E-FD4728CAF51B}" type="pres">
      <dgm:prSet presAssocID="{14AF6BF9-7BEF-46AF-8B0D-90820E04E75E}" presName="linNode" presStyleCnt="0"/>
      <dgm:spPr/>
    </dgm:pt>
    <dgm:pt modelId="{0AD1897A-8403-474A-A29D-5AF54A2E0E95}" type="pres">
      <dgm:prSet presAssocID="{14AF6BF9-7BEF-46AF-8B0D-90820E04E75E}" presName="parentText" presStyleLbl="node1" presStyleIdx="2" presStyleCnt="4">
        <dgm:presLayoutVars>
          <dgm:chMax val="1"/>
          <dgm:bulletEnabled val="1"/>
        </dgm:presLayoutVars>
      </dgm:prSet>
      <dgm:spPr/>
      <dgm:t>
        <a:bodyPr/>
        <a:lstStyle/>
        <a:p>
          <a:endParaRPr lang="en-US"/>
        </a:p>
      </dgm:t>
    </dgm:pt>
    <dgm:pt modelId="{B37C013E-B826-41D4-96F6-3F959AF196BF}" type="pres">
      <dgm:prSet presAssocID="{1AD5AF59-4D8A-4DB8-8B82-8342E0A278D8}" presName="sp" presStyleCnt="0"/>
      <dgm:spPr/>
    </dgm:pt>
    <dgm:pt modelId="{6C51416F-FC14-4582-AA49-5DBAC7C219FF}" type="pres">
      <dgm:prSet presAssocID="{EE9F8A58-3F5E-4674-BF73-E3A342AD703D}" presName="linNode" presStyleCnt="0"/>
      <dgm:spPr/>
    </dgm:pt>
    <dgm:pt modelId="{A31498D7-6154-439F-965E-40C2B0D9DB18}" type="pres">
      <dgm:prSet presAssocID="{EE9F8A58-3F5E-4674-BF73-E3A342AD703D}" presName="parentText" presStyleLbl="node1" presStyleIdx="3" presStyleCnt="4">
        <dgm:presLayoutVars>
          <dgm:chMax val="1"/>
          <dgm:bulletEnabled val="1"/>
        </dgm:presLayoutVars>
      </dgm:prSet>
      <dgm:spPr/>
      <dgm:t>
        <a:bodyPr/>
        <a:lstStyle/>
        <a:p>
          <a:endParaRPr lang="en-US"/>
        </a:p>
      </dgm:t>
    </dgm:pt>
  </dgm:ptLst>
  <dgm:cxnLst>
    <dgm:cxn modelId="{F73CC33F-69DC-4A95-9BFA-05B773C8B0DA}" type="presOf" srcId="{14AF6BF9-7BEF-46AF-8B0D-90820E04E75E}" destId="{0AD1897A-8403-474A-A29D-5AF54A2E0E95}" srcOrd="0" destOrd="0" presId="urn:microsoft.com/office/officeart/2005/8/layout/vList5"/>
    <dgm:cxn modelId="{6AF487EA-8F54-4445-A943-ED41AD806D59}" type="presOf" srcId="{015FC1E9-C1E1-4EBD-9572-E393B2E4CFA7}" destId="{1A113F5D-B564-4F20-A662-BFDF2490B324}" srcOrd="0" destOrd="0" presId="urn:microsoft.com/office/officeart/2005/8/layout/vList5"/>
    <dgm:cxn modelId="{231C66A9-CFCB-46D2-98F6-D982E20895C9}" srcId="{015FC1E9-C1E1-4EBD-9572-E393B2E4CFA7}" destId="{14AF6BF9-7BEF-46AF-8B0D-90820E04E75E}" srcOrd="2" destOrd="0" parTransId="{F1261FA9-5ECB-4E14-A614-81CEA52501A2}" sibTransId="{1AD5AF59-4D8A-4DB8-8B82-8342E0A278D8}"/>
    <dgm:cxn modelId="{D396F32D-E1D4-4B1F-A895-44AE0630E839}" srcId="{015FC1E9-C1E1-4EBD-9572-E393B2E4CFA7}" destId="{EE9F8A58-3F5E-4674-BF73-E3A342AD703D}" srcOrd="3" destOrd="0" parTransId="{48022D69-B6D5-4EF5-93DD-1BAA7D170A00}" sibTransId="{527A6199-5BB1-45AC-88B5-4C6B1829D3FC}"/>
    <dgm:cxn modelId="{1BFB0495-7FC5-452E-8E46-D15CE272BD6B}" type="presOf" srcId="{7C0DA440-A13A-45C0-86E2-CA1B49FEF942}" destId="{AF1E0779-6E59-42E7-819E-A7847A74E6EC}" srcOrd="0" destOrd="0" presId="urn:microsoft.com/office/officeart/2005/8/layout/vList5"/>
    <dgm:cxn modelId="{A6EB20B3-ABCB-43AD-8EEA-A54AFC113E65}" type="presOf" srcId="{86C56AB3-2A6A-410F-8D80-6E7DCD05E3B0}" destId="{B99E0177-D538-47BC-9528-83BCB7B10B89}" srcOrd="0" destOrd="0" presId="urn:microsoft.com/office/officeart/2005/8/layout/vList5"/>
    <dgm:cxn modelId="{58582D85-B6F1-42C3-A80A-6447B6B62AD6}" srcId="{015FC1E9-C1E1-4EBD-9572-E393B2E4CFA7}" destId="{86C56AB3-2A6A-410F-8D80-6E7DCD05E3B0}" srcOrd="0" destOrd="0" parTransId="{232A5D61-9807-4BA4-8450-47C6E65359AE}" sibTransId="{C137E1E9-E6D8-4E15-83F0-6BC91671E46A}"/>
    <dgm:cxn modelId="{1340278B-4F61-4347-B03F-2B55A4B8AA69}" type="presOf" srcId="{EE9F8A58-3F5E-4674-BF73-E3A342AD703D}" destId="{A31498D7-6154-439F-965E-40C2B0D9DB18}" srcOrd="0" destOrd="0" presId="urn:microsoft.com/office/officeart/2005/8/layout/vList5"/>
    <dgm:cxn modelId="{EB73D0EF-3CEF-425F-9FE7-6F304B44EBC9}" srcId="{015FC1E9-C1E1-4EBD-9572-E393B2E4CFA7}" destId="{7C0DA440-A13A-45C0-86E2-CA1B49FEF942}" srcOrd="1" destOrd="0" parTransId="{DBD5DFEC-63BA-4917-BCE3-B1BE3ED8ADF6}" sibTransId="{9F616EA2-6E7F-4B6E-B724-07CA5C015BAF}"/>
    <dgm:cxn modelId="{D150F390-19F2-4783-B1E3-3FAB64C4289A}" type="presParOf" srcId="{1A113F5D-B564-4F20-A662-BFDF2490B324}" destId="{6274F1A0-EC6D-44FD-8EFB-ED42BA332D96}" srcOrd="0" destOrd="0" presId="urn:microsoft.com/office/officeart/2005/8/layout/vList5"/>
    <dgm:cxn modelId="{77706D1C-B25A-4B80-9E6E-CAB1EA9BEB87}" type="presParOf" srcId="{6274F1A0-EC6D-44FD-8EFB-ED42BA332D96}" destId="{B99E0177-D538-47BC-9528-83BCB7B10B89}" srcOrd="0" destOrd="0" presId="urn:microsoft.com/office/officeart/2005/8/layout/vList5"/>
    <dgm:cxn modelId="{7709F3C8-C151-46F2-8E29-36FBB032844B}" type="presParOf" srcId="{1A113F5D-B564-4F20-A662-BFDF2490B324}" destId="{9CA01067-711C-4E98-85F6-212BE6D26F70}" srcOrd="1" destOrd="0" presId="urn:microsoft.com/office/officeart/2005/8/layout/vList5"/>
    <dgm:cxn modelId="{71994D08-59D7-4D15-BA4F-F73370772F72}" type="presParOf" srcId="{1A113F5D-B564-4F20-A662-BFDF2490B324}" destId="{0414E7CA-CE6E-4106-AA7C-D1207FBEE061}" srcOrd="2" destOrd="0" presId="urn:microsoft.com/office/officeart/2005/8/layout/vList5"/>
    <dgm:cxn modelId="{F9D7648B-8FC2-4570-9189-23705D44C60D}" type="presParOf" srcId="{0414E7CA-CE6E-4106-AA7C-D1207FBEE061}" destId="{AF1E0779-6E59-42E7-819E-A7847A74E6EC}" srcOrd="0" destOrd="0" presId="urn:microsoft.com/office/officeart/2005/8/layout/vList5"/>
    <dgm:cxn modelId="{6492490E-F785-43C4-9571-A48C9725DBE2}" type="presParOf" srcId="{1A113F5D-B564-4F20-A662-BFDF2490B324}" destId="{B90C7BEF-B037-4BAE-A033-4DD79BB2C597}" srcOrd="3" destOrd="0" presId="urn:microsoft.com/office/officeart/2005/8/layout/vList5"/>
    <dgm:cxn modelId="{172E7D20-B291-4D2D-ADAF-C540BC1B2892}" type="presParOf" srcId="{1A113F5D-B564-4F20-A662-BFDF2490B324}" destId="{C4512C5A-C5D9-4147-BE6E-FD4728CAF51B}" srcOrd="4" destOrd="0" presId="urn:microsoft.com/office/officeart/2005/8/layout/vList5"/>
    <dgm:cxn modelId="{2CD324F2-D7AA-4EAD-9F4B-B7986CB12260}" type="presParOf" srcId="{C4512C5A-C5D9-4147-BE6E-FD4728CAF51B}" destId="{0AD1897A-8403-474A-A29D-5AF54A2E0E95}" srcOrd="0" destOrd="0" presId="urn:microsoft.com/office/officeart/2005/8/layout/vList5"/>
    <dgm:cxn modelId="{E3C1556A-CB2E-4DD9-AD38-603942CFDADF}" type="presParOf" srcId="{1A113F5D-B564-4F20-A662-BFDF2490B324}" destId="{B37C013E-B826-41D4-96F6-3F959AF196BF}" srcOrd="5" destOrd="0" presId="urn:microsoft.com/office/officeart/2005/8/layout/vList5"/>
    <dgm:cxn modelId="{DA91F8E9-A2ED-4D17-9D55-3C3EF218998D}" type="presParOf" srcId="{1A113F5D-B564-4F20-A662-BFDF2490B324}" destId="{6C51416F-FC14-4582-AA49-5DBAC7C219FF}" srcOrd="6" destOrd="0" presId="urn:microsoft.com/office/officeart/2005/8/layout/vList5"/>
    <dgm:cxn modelId="{159659C8-5937-4B77-A0FE-834E2366639C}" type="presParOf" srcId="{6C51416F-FC14-4582-AA49-5DBAC7C219FF}" destId="{A31498D7-6154-439F-965E-40C2B0D9DB18}"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C50633-976A-4156-B66D-34882A401E3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478E507E-CA3A-413A-AD84-BE3ED41817C6}">
      <dgm:prSet phldrT="[Text]" custT="1"/>
      <dgm:spPr>
        <a:solidFill>
          <a:srgbClr val="28A0BE"/>
        </a:solidFill>
      </dgm:spPr>
      <dgm:t>
        <a:bodyPr/>
        <a:lstStyle/>
        <a:p>
          <a:r>
            <a:rPr lang="en-GB" sz="1000">
              <a:latin typeface="Verdana" panose="020B0604030504040204" pitchFamily="34" charset="0"/>
              <a:ea typeface="Verdana" panose="020B0604030504040204" pitchFamily="34" charset="0"/>
            </a:rPr>
            <a:t>Trusts should operate at or above the benchmarks agreed by NHS Improvement for the operational management of their estates and facilities functions; with all trusts having a plan to operate with a maximum of 35% of non-clinical floor space and 2.5% of unoccupied or under-used space</a:t>
          </a:r>
        </a:p>
      </dgm:t>
    </dgm:pt>
    <dgm:pt modelId="{86ED8B9B-6B58-4CE5-92B5-5C85ECE0F39E}" type="parTrans" cxnId="{CD655DBD-3D6B-43C4-B257-59D31D914C5C}">
      <dgm:prSet/>
      <dgm:spPr/>
      <dgm:t>
        <a:bodyPr/>
        <a:lstStyle/>
        <a:p>
          <a:endParaRPr lang="en-GB" sz="1000">
            <a:latin typeface="Verdana" panose="020B0604030504040204" pitchFamily="34" charset="0"/>
            <a:ea typeface="Verdana" panose="020B0604030504040204" pitchFamily="34" charset="0"/>
          </a:endParaRPr>
        </a:p>
      </dgm:t>
    </dgm:pt>
    <dgm:pt modelId="{01A5CBA9-DCEA-481A-AA29-C2BB43E02BF8}" type="sibTrans" cxnId="{CD655DBD-3D6B-43C4-B257-59D31D914C5C}">
      <dgm:prSet/>
      <dgm:spPr/>
      <dgm:t>
        <a:bodyPr/>
        <a:lstStyle/>
        <a:p>
          <a:endParaRPr lang="en-GB" sz="1000">
            <a:latin typeface="Verdana" panose="020B0604030504040204" pitchFamily="34" charset="0"/>
            <a:ea typeface="Verdana" panose="020B0604030504040204" pitchFamily="34" charset="0"/>
          </a:endParaRPr>
        </a:p>
      </dgm:t>
    </dgm:pt>
    <dgm:pt modelId="{E82CD462-61EB-4E7E-8753-8EFF2F0E6489}">
      <dgm:prSet custT="1"/>
      <dgm:spPr>
        <a:solidFill>
          <a:srgbClr val="28A0BE"/>
        </a:solidFill>
      </dgm:spPr>
      <dgm:t>
        <a:bodyPr/>
        <a:lstStyle/>
        <a:p>
          <a:r>
            <a:rPr lang="en-GB" sz="1000">
              <a:latin typeface="Verdana" panose="020B0604030504040204" pitchFamily="34" charset="0"/>
              <a:ea typeface="Verdana" panose="020B0604030504040204" pitchFamily="34" charset="0"/>
            </a:rPr>
            <a:t>Trusts should rationalise their corporate and administrative functions to ensure their costs do not exceed 6% of their income (or have plans in place for shared service consolidation with, or outsourcing to, other providers)</a:t>
          </a:r>
        </a:p>
      </dgm:t>
    </dgm:pt>
    <dgm:pt modelId="{AD9495BD-D21F-4E68-99EB-71F1B19D2DD6}" type="parTrans" cxnId="{FD7272A7-0320-4425-A66B-766ECB50F4E5}">
      <dgm:prSet/>
      <dgm:spPr/>
      <dgm:t>
        <a:bodyPr/>
        <a:lstStyle/>
        <a:p>
          <a:endParaRPr lang="en-GB" sz="1000">
            <a:latin typeface="Verdana" panose="020B0604030504040204" pitchFamily="34" charset="0"/>
            <a:ea typeface="Verdana" panose="020B0604030504040204" pitchFamily="34" charset="0"/>
          </a:endParaRPr>
        </a:p>
      </dgm:t>
    </dgm:pt>
    <dgm:pt modelId="{21370DFE-5040-4422-9407-4E773F7D6195}" type="sibTrans" cxnId="{FD7272A7-0320-4425-A66B-766ECB50F4E5}">
      <dgm:prSet/>
      <dgm:spPr/>
      <dgm:t>
        <a:bodyPr/>
        <a:lstStyle/>
        <a:p>
          <a:endParaRPr lang="en-GB" sz="1000">
            <a:latin typeface="Verdana" panose="020B0604030504040204" pitchFamily="34" charset="0"/>
            <a:ea typeface="Verdana" panose="020B0604030504040204" pitchFamily="34" charset="0"/>
          </a:endParaRPr>
        </a:p>
      </dgm:t>
    </dgm:pt>
    <dgm:pt modelId="{750BB546-B793-40BB-8A68-3F2E4141D809}" type="pres">
      <dgm:prSet presAssocID="{7EC50633-976A-4156-B66D-34882A401E3B}" presName="diagram" presStyleCnt="0">
        <dgm:presLayoutVars>
          <dgm:dir/>
          <dgm:resizeHandles val="exact"/>
        </dgm:presLayoutVars>
      </dgm:prSet>
      <dgm:spPr/>
      <dgm:t>
        <a:bodyPr/>
        <a:lstStyle/>
        <a:p>
          <a:endParaRPr lang="en-US"/>
        </a:p>
      </dgm:t>
    </dgm:pt>
    <dgm:pt modelId="{BF339800-6652-42C7-A782-9CAC4C084830}" type="pres">
      <dgm:prSet presAssocID="{478E507E-CA3A-413A-AD84-BE3ED41817C6}" presName="node" presStyleLbl="node1" presStyleIdx="0" presStyleCnt="2">
        <dgm:presLayoutVars>
          <dgm:bulletEnabled val="1"/>
        </dgm:presLayoutVars>
      </dgm:prSet>
      <dgm:spPr/>
      <dgm:t>
        <a:bodyPr/>
        <a:lstStyle/>
        <a:p>
          <a:endParaRPr lang="en-US"/>
        </a:p>
      </dgm:t>
    </dgm:pt>
    <dgm:pt modelId="{20FCD384-A6E6-4C1B-B08C-CC9D8E068188}" type="pres">
      <dgm:prSet presAssocID="{01A5CBA9-DCEA-481A-AA29-C2BB43E02BF8}" presName="sibTrans" presStyleCnt="0"/>
      <dgm:spPr/>
    </dgm:pt>
    <dgm:pt modelId="{64353D4C-B517-4F60-8AB3-A96E681DD9F8}" type="pres">
      <dgm:prSet presAssocID="{E82CD462-61EB-4E7E-8753-8EFF2F0E6489}" presName="node" presStyleLbl="node1" presStyleIdx="1" presStyleCnt="2">
        <dgm:presLayoutVars>
          <dgm:bulletEnabled val="1"/>
        </dgm:presLayoutVars>
      </dgm:prSet>
      <dgm:spPr/>
      <dgm:t>
        <a:bodyPr/>
        <a:lstStyle/>
        <a:p>
          <a:endParaRPr lang="en-US"/>
        </a:p>
      </dgm:t>
    </dgm:pt>
  </dgm:ptLst>
  <dgm:cxnLst>
    <dgm:cxn modelId="{CD655DBD-3D6B-43C4-B257-59D31D914C5C}" srcId="{7EC50633-976A-4156-B66D-34882A401E3B}" destId="{478E507E-CA3A-413A-AD84-BE3ED41817C6}" srcOrd="0" destOrd="0" parTransId="{86ED8B9B-6B58-4CE5-92B5-5C85ECE0F39E}" sibTransId="{01A5CBA9-DCEA-481A-AA29-C2BB43E02BF8}"/>
    <dgm:cxn modelId="{E5261139-F24E-43FA-A4A2-4074C1B61191}" type="presOf" srcId="{E82CD462-61EB-4E7E-8753-8EFF2F0E6489}" destId="{64353D4C-B517-4F60-8AB3-A96E681DD9F8}" srcOrd="0" destOrd="0" presId="urn:microsoft.com/office/officeart/2005/8/layout/default"/>
    <dgm:cxn modelId="{FD7272A7-0320-4425-A66B-766ECB50F4E5}" srcId="{7EC50633-976A-4156-B66D-34882A401E3B}" destId="{E82CD462-61EB-4E7E-8753-8EFF2F0E6489}" srcOrd="1" destOrd="0" parTransId="{AD9495BD-D21F-4E68-99EB-71F1B19D2DD6}" sibTransId="{21370DFE-5040-4422-9407-4E773F7D6195}"/>
    <dgm:cxn modelId="{E4F05ECA-9C48-47B9-A0EF-461B9DEE3B81}" type="presOf" srcId="{478E507E-CA3A-413A-AD84-BE3ED41817C6}" destId="{BF339800-6652-42C7-A782-9CAC4C084830}" srcOrd="0" destOrd="0" presId="urn:microsoft.com/office/officeart/2005/8/layout/default"/>
    <dgm:cxn modelId="{2371BFFF-D309-45D6-B4A2-6B95C0E058AA}" type="presOf" srcId="{7EC50633-976A-4156-B66D-34882A401E3B}" destId="{750BB546-B793-40BB-8A68-3F2E4141D809}" srcOrd="0" destOrd="0" presId="urn:microsoft.com/office/officeart/2005/8/layout/default"/>
    <dgm:cxn modelId="{395CC36F-93ED-4C50-AAED-FD4703550D9D}" type="presParOf" srcId="{750BB546-B793-40BB-8A68-3F2E4141D809}" destId="{BF339800-6652-42C7-A782-9CAC4C084830}" srcOrd="0" destOrd="0" presId="urn:microsoft.com/office/officeart/2005/8/layout/default"/>
    <dgm:cxn modelId="{4C871296-9996-4860-A367-88D4391C9501}" type="presParOf" srcId="{750BB546-B793-40BB-8A68-3F2E4141D809}" destId="{20FCD384-A6E6-4C1B-B08C-CC9D8E068188}" srcOrd="1" destOrd="0" presId="urn:microsoft.com/office/officeart/2005/8/layout/default"/>
    <dgm:cxn modelId="{60F6CD4E-5116-44E5-BC6A-B3BB542B6CB8}" type="presParOf" srcId="{750BB546-B793-40BB-8A68-3F2E4141D809}" destId="{64353D4C-B517-4F60-8AB3-A96E681DD9F8}"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F147B4-32A6-4DA6-8EAA-9182EE66FA82}" type="doc">
      <dgm:prSet loTypeId="urn:microsoft.com/office/officeart/2005/8/layout/venn1" loCatId="relationship" qsTypeId="urn:microsoft.com/office/officeart/2005/8/quickstyle/simple1" qsCatId="simple" csTypeId="urn:microsoft.com/office/officeart/2005/8/colors/accent1_5" csCatId="accent1" phldr="1"/>
      <dgm:spPr/>
      <dgm:t>
        <a:bodyPr/>
        <a:lstStyle/>
        <a:p>
          <a:endParaRPr lang="en-GB"/>
        </a:p>
      </dgm:t>
    </dgm:pt>
    <dgm:pt modelId="{D9AF3E5A-A7C2-4805-8152-BAF9A6A6FA1B}">
      <dgm:prSet phldrT="[Text]" custT="1"/>
      <dgm:spPr/>
      <dgm:t>
        <a:bodyPr/>
        <a:lstStyle/>
        <a:p>
          <a:r>
            <a:rPr lang="en-GB" sz="1000">
              <a:latin typeface="Verdana" panose="020B0604030504040204" pitchFamily="34" charset="0"/>
              <a:ea typeface="Verdana" panose="020B0604030504040204" pitchFamily="34" charset="0"/>
            </a:rPr>
            <a:t>Train</a:t>
          </a:r>
        </a:p>
      </dgm:t>
    </dgm:pt>
    <dgm:pt modelId="{23E9A139-1CD9-4233-B097-0AEB289918BA}" type="parTrans" cxnId="{72EB15DC-7D19-4E5D-B22B-923691AC2A1F}">
      <dgm:prSet/>
      <dgm:spPr/>
      <dgm:t>
        <a:bodyPr/>
        <a:lstStyle/>
        <a:p>
          <a:endParaRPr lang="en-GB" sz="1000">
            <a:latin typeface="Verdana" panose="020B0604030504040204" pitchFamily="34" charset="0"/>
            <a:ea typeface="Verdana" panose="020B0604030504040204" pitchFamily="34" charset="0"/>
          </a:endParaRPr>
        </a:p>
      </dgm:t>
    </dgm:pt>
    <dgm:pt modelId="{580DB3B4-0F74-4C56-905B-283AB48222F0}" type="sibTrans" cxnId="{72EB15DC-7D19-4E5D-B22B-923691AC2A1F}">
      <dgm:prSet/>
      <dgm:spPr/>
      <dgm:t>
        <a:bodyPr/>
        <a:lstStyle/>
        <a:p>
          <a:endParaRPr lang="en-GB" sz="1000">
            <a:latin typeface="Verdana" panose="020B0604030504040204" pitchFamily="34" charset="0"/>
            <a:ea typeface="Verdana" panose="020B0604030504040204" pitchFamily="34" charset="0"/>
          </a:endParaRPr>
        </a:p>
      </dgm:t>
    </dgm:pt>
    <dgm:pt modelId="{500D2B92-5CC1-4C4B-AF79-C967C2334E97}">
      <dgm:prSet phldrT="[Text]" custT="1"/>
      <dgm:spPr/>
      <dgm:t>
        <a:bodyPr/>
        <a:lstStyle/>
        <a:p>
          <a:r>
            <a:rPr lang="en-GB" sz="1000">
              <a:latin typeface="Verdana" panose="020B0604030504040204" pitchFamily="34" charset="0"/>
              <a:ea typeface="Verdana" panose="020B0604030504040204" pitchFamily="34" charset="0"/>
            </a:rPr>
            <a:t>Retain</a:t>
          </a:r>
        </a:p>
      </dgm:t>
    </dgm:pt>
    <dgm:pt modelId="{552A9C29-8AD6-47DC-AC6A-00D07F78519A}" type="parTrans" cxnId="{DE95E5AF-718A-4709-84A0-EC5442E932D6}">
      <dgm:prSet/>
      <dgm:spPr/>
      <dgm:t>
        <a:bodyPr/>
        <a:lstStyle/>
        <a:p>
          <a:endParaRPr lang="en-GB" sz="1000">
            <a:latin typeface="Verdana" panose="020B0604030504040204" pitchFamily="34" charset="0"/>
            <a:ea typeface="Verdana" panose="020B0604030504040204" pitchFamily="34" charset="0"/>
          </a:endParaRPr>
        </a:p>
      </dgm:t>
    </dgm:pt>
    <dgm:pt modelId="{B682B4CF-BE2A-41E3-8E65-8DEE02360FE2}" type="sibTrans" cxnId="{DE95E5AF-718A-4709-84A0-EC5442E932D6}">
      <dgm:prSet/>
      <dgm:spPr/>
      <dgm:t>
        <a:bodyPr/>
        <a:lstStyle/>
        <a:p>
          <a:endParaRPr lang="en-GB" sz="1000">
            <a:latin typeface="Verdana" panose="020B0604030504040204" pitchFamily="34" charset="0"/>
            <a:ea typeface="Verdana" panose="020B0604030504040204" pitchFamily="34" charset="0"/>
          </a:endParaRPr>
        </a:p>
      </dgm:t>
    </dgm:pt>
    <dgm:pt modelId="{2F79883C-4271-445B-A673-9DC220CED72A}">
      <dgm:prSet phldrT="[Text]" custT="1"/>
      <dgm:spPr/>
      <dgm:t>
        <a:bodyPr/>
        <a:lstStyle/>
        <a:p>
          <a:r>
            <a:rPr lang="en-GB" sz="1000">
              <a:latin typeface="Verdana" panose="020B0604030504040204" pitchFamily="34" charset="0"/>
              <a:ea typeface="Verdana" panose="020B0604030504040204" pitchFamily="34" charset="0"/>
            </a:rPr>
            <a:t>Reform</a:t>
          </a:r>
        </a:p>
      </dgm:t>
    </dgm:pt>
    <dgm:pt modelId="{B2C6DD6F-D8F8-4BEA-A6A9-9379E0E21486}" type="parTrans" cxnId="{7992973D-55B9-4A3C-B0AC-08850A1CD054}">
      <dgm:prSet/>
      <dgm:spPr/>
      <dgm:t>
        <a:bodyPr/>
        <a:lstStyle/>
        <a:p>
          <a:endParaRPr lang="en-GB" sz="1000">
            <a:latin typeface="Verdana" panose="020B0604030504040204" pitchFamily="34" charset="0"/>
            <a:ea typeface="Verdana" panose="020B0604030504040204" pitchFamily="34" charset="0"/>
          </a:endParaRPr>
        </a:p>
      </dgm:t>
    </dgm:pt>
    <dgm:pt modelId="{B2BF9304-8EE3-41CE-B347-0DED1C1B4C68}" type="sibTrans" cxnId="{7992973D-55B9-4A3C-B0AC-08850A1CD054}">
      <dgm:prSet/>
      <dgm:spPr/>
      <dgm:t>
        <a:bodyPr/>
        <a:lstStyle/>
        <a:p>
          <a:endParaRPr lang="en-GB" sz="1000">
            <a:latin typeface="Verdana" panose="020B0604030504040204" pitchFamily="34" charset="0"/>
            <a:ea typeface="Verdana" panose="020B0604030504040204" pitchFamily="34" charset="0"/>
          </a:endParaRPr>
        </a:p>
      </dgm:t>
    </dgm:pt>
    <dgm:pt modelId="{B69D2D64-067C-4CDA-9B2D-B4D31365F780}" type="pres">
      <dgm:prSet presAssocID="{EBF147B4-32A6-4DA6-8EAA-9182EE66FA82}" presName="compositeShape" presStyleCnt="0">
        <dgm:presLayoutVars>
          <dgm:chMax val="7"/>
          <dgm:dir/>
          <dgm:resizeHandles val="exact"/>
        </dgm:presLayoutVars>
      </dgm:prSet>
      <dgm:spPr/>
      <dgm:t>
        <a:bodyPr/>
        <a:lstStyle/>
        <a:p>
          <a:endParaRPr lang="en-US"/>
        </a:p>
      </dgm:t>
    </dgm:pt>
    <dgm:pt modelId="{7B74772F-2740-4D1D-AAE0-286E300D148A}" type="pres">
      <dgm:prSet presAssocID="{D9AF3E5A-A7C2-4805-8152-BAF9A6A6FA1B}" presName="circ1" presStyleLbl="vennNode1" presStyleIdx="0" presStyleCnt="3"/>
      <dgm:spPr/>
      <dgm:t>
        <a:bodyPr/>
        <a:lstStyle/>
        <a:p>
          <a:endParaRPr lang="en-US"/>
        </a:p>
      </dgm:t>
    </dgm:pt>
    <dgm:pt modelId="{CB273CD4-9934-40CE-AC5E-D8993C754278}" type="pres">
      <dgm:prSet presAssocID="{D9AF3E5A-A7C2-4805-8152-BAF9A6A6FA1B}" presName="circ1Tx" presStyleLbl="revTx" presStyleIdx="0" presStyleCnt="0">
        <dgm:presLayoutVars>
          <dgm:chMax val="0"/>
          <dgm:chPref val="0"/>
          <dgm:bulletEnabled val="1"/>
        </dgm:presLayoutVars>
      </dgm:prSet>
      <dgm:spPr/>
      <dgm:t>
        <a:bodyPr/>
        <a:lstStyle/>
        <a:p>
          <a:endParaRPr lang="en-US"/>
        </a:p>
      </dgm:t>
    </dgm:pt>
    <dgm:pt modelId="{147CBB93-A13D-45D5-A5D1-E8113FC9784C}" type="pres">
      <dgm:prSet presAssocID="{500D2B92-5CC1-4C4B-AF79-C967C2334E97}" presName="circ2" presStyleLbl="vennNode1" presStyleIdx="1" presStyleCnt="3"/>
      <dgm:spPr/>
      <dgm:t>
        <a:bodyPr/>
        <a:lstStyle/>
        <a:p>
          <a:endParaRPr lang="en-US"/>
        </a:p>
      </dgm:t>
    </dgm:pt>
    <dgm:pt modelId="{6DFA02F3-A172-4156-89ED-1F8EF1492572}" type="pres">
      <dgm:prSet presAssocID="{500D2B92-5CC1-4C4B-AF79-C967C2334E97}" presName="circ2Tx" presStyleLbl="revTx" presStyleIdx="0" presStyleCnt="0">
        <dgm:presLayoutVars>
          <dgm:chMax val="0"/>
          <dgm:chPref val="0"/>
          <dgm:bulletEnabled val="1"/>
        </dgm:presLayoutVars>
      </dgm:prSet>
      <dgm:spPr/>
      <dgm:t>
        <a:bodyPr/>
        <a:lstStyle/>
        <a:p>
          <a:endParaRPr lang="en-US"/>
        </a:p>
      </dgm:t>
    </dgm:pt>
    <dgm:pt modelId="{FA286D3A-4F55-425D-A66A-EE748D8D74F6}" type="pres">
      <dgm:prSet presAssocID="{2F79883C-4271-445B-A673-9DC220CED72A}" presName="circ3" presStyleLbl="vennNode1" presStyleIdx="2" presStyleCnt="3"/>
      <dgm:spPr/>
      <dgm:t>
        <a:bodyPr/>
        <a:lstStyle/>
        <a:p>
          <a:endParaRPr lang="en-US"/>
        </a:p>
      </dgm:t>
    </dgm:pt>
    <dgm:pt modelId="{E6EC8225-14AF-4A47-B130-F6E02913074E}" type="pres">
      <dgm:prSet presAssocID="{2F79883C-4271-445B-A673-9DC220CED72A}" presName="circ3Tx" presStyleLbl="revTx" presStyleIdx="0" presStyleCnt="0">
        <dgm:presLayoutVars>
          <dgm:chMax val="0"/>
          <dgm:chPref val="0"/>
          <dgm:bulletEnabled val="1"/>
        </dgm:presLayoutVars>
      </dgm:prSet>
      <dgm:spPr/>
      <dgm:t>
        <a:bodyPr/>
        <a:lstStyle/>
        <a:p>
          <a:endParaRPr lang="en-US"/>
        </a:p>
      </dgm:t>
    </dgm:pt>
  </dgm:ptLst>
  <dgm:cxnLst>
    <dgm:cxn modelId="{366BCE76-9202-4ADE-9370-D427A0DB6F86}" type="presOf" srcId="{2F79883C-4271-445B-A673-9DC220CED72A}" destId="{E6EC8225-14AF-4A47-B130-F6E02913074E}" srcOrd="1" destOrd="0" presId="urn:microsoft.com/office/officeart/2005/8/layout/venn1"/>
    <dgm:cxn modelId="{DE95E5AF-718A-4709-84A0-EC5442E932D6}" srcId="{EBF147B4-32A6-4DA6-8EAA-9182EE66FA82}" destId="{500D2B92-5CC1-4C4B-AF79-C967C2334E97}" srcOrd="1" destOrd="0" parTransId="{552A9C29-8AD6-47DC-AC6A-00D07F78519A}" sibTransId="{B682B4CF-BE2A-41E3-8E65-8DEE02360FE2}"/>
    <dgm:cxn modelId="{156252B6-174A-43A6-B5EB-BBAD0325D6AF}" type="presOf" srcId="{EBF147B4-32A6-4DA6-8EAA-9182EE66FA82}" destId="{B69D2D64-067C-4CDA-9B2D-B4D31365F780}" srcOrd="0" destOrd="0" presId="urn:microsoft.com/office/officeart/2005/8/layout/venn1"/>
    <dgm:cxn modelId="{067CA6C2-6A18-491F-8F69-2C4D6A382848}" type="presOf" srcId="{D9AF3E5A-A7C2-4805-8152-BAF9A6A6FA1B}" destId="{CB273CD4-9934-40CE-AC5E-D8993C754278}" srcOrd="1" destOrd="0" presId="urn:microsoft.com/office/officeart/2005/8/layout/venn1"/>
    <dgm:cxn modelId="{72EB15DC-7D19-4E5D-B22B-923691AC2A1F}" srcId="{EBF147B4-32A6-4DA6-8EAA-9182EE66FA82}" destId="{D9AF3E5A-A7C2-4805-8152-BAF9A6A6FA1B}" srcOrd="0" destOrd="0" parTransId="{23E9A139-1CD9-4233-B097-0AEB289918BA}" sibTransId="{580DB3B4-0F74-4C56-905B-283AB48222F0}"/>
    <dgm:cxn modelId="{7992973D-55B9-4A3C-B0AC-08850A1CD054}" srcId="{EBF147B4-32A6-4DA6-8EAA-9182EE66FA82}" destId="{2F79883C-4271-445B-A673-9DC220CED72A}" srcOrd="2" destOrd="0" parTransId="{B2C6DD6F-D8F8-4BEA-A6A9-9379E0E21486}" sibTransId="{B2BF9304-8EE3-41CE-B347-0DED1C1B4C68}"/>
    <dgm:cxn modelId="{F0138DCF-26EE-4534-BCA0-37304C714430}" type="presOf" srcId="{500D2B92-5CC1-4C4B-AF79-C967C2334E97}" destId="{147CBB93-A13D-45D5-A5D1-E8113FC9784C}" srcOrd="0" destOrd="0" presId="urn:microsoft.com/office/officeart/2005/8/layout/venn1"/>
    <dgm:cxn modelId="{3C61BA8C-4F01-47D7-A7B9-223080D315EB}" type="presOf" srcId="{D9AF3E5A-A7C2-4805-8152-BAF9A6A6FA1B}" destId="{7B74772F-2740-4D1D-AAE0-286E300D148A}" srcOrd="0" destOrd="0" presId="urn:microsoft.com/office/officeart/2005/8/layout/venn1"/>
    <dgm:cxn modelId="{FC6CC489-C097-4B73-B4DA-6E1C893689B5}" type="presOf" srcId="{500D2B92-5CC1-4C4B-AF79-C967C2334E97}" destId="{6DFA02F3-A172-4156-89ED-1F8EF1492572}" srcOrd="1" destOrd="0" presId="urn:microsoft.com/office/officeart/2005/8/layout/venn1"/>
    <dgm:cxn modelId="{3334C6AF-11C9-426C-A426-D2D07A399E22}" type="presOf" srcId="{2F79883C-4271-445B-A673-9DC220CED72A}" destId="{FA286D3A-4F55-425D-A66A-EE748D8D74F6}" srcOrd="0" destOrd="0" presId="urn:microsoft.com/office/officeart/2005/8/layout/venn1"/>
    <dgm:cxn modelId="{DBE005EE-E789-4C35-B213-E5C72827C236}" type="presParOf" srcId="{B69D2D64-067C-4CDA-9B2D-B4D31365F780}" destId="{7B74772F-2740-4D1D-AAE0-286E300D148A}" srcOrd="0" destOrd="0" presId="urn:microsoft.com/office/officeart/2005/8/layout/venn1"/>
    <dgm:cxn modelId="{E316CA13-5609-4B4A-9CFC-EAAD9E17A19E}" type="presParOf" srcId="{B69D2D64-067C-4CDA-9B2D-B4D31365F780}" destId="{CB273CD4-9934-40CE-AC5E-D8993C754278}" srcOrd="1" destOrd="0" presId="urn:microsoft.com/office/officeart/2005/8/layout/venn1"/>
    <dgm:cxn modelId="{0187DA47-E8D1-4EF0-A466-042ED7B66613}" type="presParOf" srcId="{B69D2D64-067C-4CDA-9B2D-B4D31365F780}" destId="{147CBB93-A13D-45D5-A5D1-E8113FC9784C}" srcOrd="2" destOrd="0" presId="urn:microsoft.com/office/officeart/2005/8/layout/venn1"/>
    <dgm:cxn modelId="{D5EDE628-10F2-4158-9027-74F0310DCADF}" type="presParOf" srcId="{B69D2D64-067C-4CDA-9B2D-B4D31365F780}" destId="{6DFA02F3-A172-4156-89ED-1F8EF1492572}" srcOrd="3" destOrd="0" presId="urn:microsoft.com/office/officeart/2005/8/layout/venn1"/>
    <dgm:cxn modelId="{803787F8-CFE6-4D72-9F9B-D5B483689923}" type="presParOf" srcId="{B69D2D64-067C-4CDA-9B2D-B4D31365F780}" destId="{FA286D3A-4F55-425D-A66A-EE748D8D74F6}" srcOrd="4" destOrd="0" presId="urn:microsoft.com/office/officeart/2005/8/layout/venn1"/>
    <dgm:cxn modelId="{A1EF3D76-79BB-40D3-9266-AE0727A6BBB2}" type="presParOf" srcId="{B69D2D64-067C-4CDA-9B2D-B4D31365F780}" destId="{E6EC8225-14AF-4A47-B130-F6E02913074E}" srcOrd="5" destOrd="0" presId="urn:microsoft.com/office/officeart/2005/8/layout/ven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218B7-8BC2-47C7-A1FF-06679A82ED04}">
      <dsp:nvSpPr>
        <dsp:cNvPr id="0" name=""/>
        <dsp:cNvSpPr/>
      </dsp:nvSpPr>
      <dsp:spPr>
        <a:xfrm>
          <a:off x="0" y="0"/>
          <a:ext cx="2156635" cy="2485177"/>
        </a:xfrm>
        <a:prstGeom prst="roundRect">
          <a:avLst>
            <a:gd name="adj" fmla="val 10000"/>
          </a:avLst>
        </a:prstGeom>
        <a:solidFill>
          <a:srgbClr val="005E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GB" sz="1100" kern="1200">
              <a:latin typeface="Verdana" panose="020B0604030504040204" pitchFamily="34" charset="0"/>
              <a:ea typeface="Verdana" panose="020B0604030504040204" pitchFamily="34" charset="0"/>
            </a:rPr>
            <a:t>Ensuring the population have quicker access to treatment</a:t>
          </a:r>
        </a:p>
      </dsp:txBody>
      <dsp:txXfrm>
        <a:off x="0" y="994070"/>
        <a:ext cx="2156635" cy="994070"/>
      </dsp:txXfrm>
    </dsp:sp>
    <dsp:sp modelId="{72056886-4A66-49F1-975C-32D9B46D04AA}">
      <dsp:nvSpPr>
        <dsp:cNvPr id="0" name=""/>
        <dsp:cNvSpPr/>
      </dsp:nvSpPr>
      <dsp:spPr>
        <a:xfrm>
          <a:off x="664535" y="149110"/>
          <a:ext cx="827563" cy="8275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rcRect/>
          <a:stretch>
            <a:fillRect l="-3000" r="-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29BA353-9749-4D8E-A26F-9223429BA286}">
      <dsp:nvSpPr>
        <dsp:cNvPr id="0" name=""/>
        <dsp:cNvSpPr/>
      </dsp:nvSpPr>
      <dsp:spPr>
        <a:xfrm>
          <a:off x="2221334" y="0"/>
          <a:ext cx="2156635" cy="2485177"/>
        </a:xfrm>
        <a:prstGeom prst="roundRect">
          <a:avLst>
            <a:gd name="adj" fmla="val 10000"/>
          </a:avLst>
        </a:prstGeom>
        <a:solidFill>
          <a:srgbClr val="28A0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GB" sz="1100" kern="1200">
              <a:latin typeface="Verdana" panose="020B0604030504040204" pitchFamily="34" charset="0"/>
              <a:ea typeface="Verdana" panose="020B0604030504040204" pitchFamily="34" charset="0"/>
            </a:rPr>
            <a:t>Ensuring adults and children have access to mental health crisis care at any time</a:t>
          </a:r>
        </a:p>
      </dsp:txBody>
      <dsp:txXfrm>
        <a:off x="2221334" y="994070"/>
        <a:ext cx="2156635" cy="994070"/>
      </dsp:txXfrm>
    </dsp:sp>
    <dsp:sp modelId="{B577F0DD-52DA-4976-9AE0-803C971E41B3}">
      <dsp:nvSpPr>
        <dsp:cNvPr id="0" name=""/>
        <dsp:cNvSpPr/>
      </dsp:nvSpPr>
      <dsp:spPr>
        <a:xfrm>
          <a:off x="2885870" y="149110"/>
          <a:ext cx="827563" cy="82756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l="-3000" r="-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C4B88DF-BBB9-4ED2-8B59-E4E8196A7A8D}">
      <dsp:nvSpPr>
        <dsp:cNvPr id="0" name=""/>
        <dsp:cNvSpPr/>
      </dsp:nvSpPr>
      <dsp:spPr>
        <a:xfrm>
          <a:off x="4442668" y="0"/>
          <a:ext cx="2156635" cy="2485177"/>
        </a:xfrm>
        <a:prstGeom prst="roundRect">
          <a:avLst>
            <a:gd name="adj" fmla="val 10000"/>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GB" sz="1100" kern="1200">
              <a:latin typeface="Verdana" panose="020B0604030504040204" pitchFamily="34" charset="0"/>
              <a:ea typeface="Verdana" panose="020B0604030504040204" pitchFamily="34" charset="0"/>
            </a:rPr>
            <a:t>Ensuring mothers and partners are offered mental health support during and post-pregnancy</a:t>
          </a:r>
        </a:p>
      </dsp:txBody>
      <dsp:txXfrm>
        <a:off x="4442668" y="994070"/>
        <a:ext cx="2156635" cy="994070"/>
      </dsp:txXfrm>
    </dsp:sp>
    <dsp:sp modelId="{10041811-040E-4EBE-9C23-82D253997F28}">
      <dsp:nvSpPr>
        <dsp:cNvPr id="0" name=""/>
        <dsp:cNvSpPr/>
      </dsp:nvSpPr>
      <dsp:spPr>
        <a:xfrm>
          <a:off x="5107204" y="149110"/>
          <a:ext cx="827563" cy="8275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l="-3000" r="-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DE24DF9-E07A-4D08-A4E4-FCCABBC8C6F0}">
      <dsp:nvSpPr>
        <dsp:cNvPr id="0" name=""/>
        <dsp:cNvSpPr/>
      </dsp:nvSpPr>
      <dsp:spPr>
        <a:xfrm>
          <a:off x="6664003" y="0"/>
          <a:ext cx="2156635" cy="2485177"/>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GB" sz="1100" kern="1200">
              <a:latin typeface="Verdana" panose="020B0604030504040204" pitchFamily="34" charset="0"/>
              <a:ea typeface="Verdana" panose="020B0604030504040204" pitchFamily="34" charset="0"/>
            </a:rPr>
            <a:t>Improving access for children and young people through schools and colleges</a:t>
          </a:r>
        </a:p>
      </dsp:txBody>
      <dsp:txXfrm>
        <a:off x="6664003" y="994070"/>
        <a:ext cx="2156635" cy="994070"/>
      </dsp:txXfrm>
    </dsp:sp>
    <dsp:sp modelId="{3E282AE3-36D3-4D07-ABF5-C5770270E0E8}">
      <dsp:nvSpPr>
        <dsp:cNvPr id="0" name=""/>
        <dsp:cNvSpPr/>
      </dsp:nvSpPr>
      <dsp:spPr>
        <a:xfrm>
          <a:off x="7328538" y="149110"/>
          <a:ext cx="827563" cy="827563"/>
        </a:xfrm>
        <a:prstGeom prst="rect">
          <a:avLst/>
        </a:prstGeom>
        <a:blipFill>
          <a:blip xmlns:r="http://schemas.openxmlformats.org/officeDocument/2006/relationships" r:embed="rId7">
            <a:extLst>
              <a:ext uri="{96DAC541-7B7A-43D3-8B79-37D633B846F1}">
                <asvg:svgBlip xmlns="" xmlns:asvg="http://schemas.microsoft.com/office/drawing/2016/SVG/main" r:embed="rId8"/>
              </a:ext>
            </a:extLst>
          </a:blip>
          <a:srcRect/>
          <a:stretch>
            <a:fillRect l="-3000" r="-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C7488DD-E385-4C07-B2B4-DBFA6CF2B032}">
      <dsp:nvSpPr>
        <dsp:cNvPr id="0" name=""/>
        <dsp:cNvSpPr/>
      </dsp:nvSpPr>
      <dsp:spPr>
        <a:xfrm>
          <a:off x="8885337" y="0"/>
          <a:ext cx="2156635" cy="2485177"/>
        </a:xfrm>
        <a:prstGeom prst="roundRect">
          <a:avLst>
            <a:gd name="adj" fmla="val 10000"/>
          </a:avLst>
        </a:prstGeom>
        <a:solidFill>
          <a:srgbClr val="4086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GB" sz="1100" kern="1200">
              <a:latin typeface="Verdana" panose="020B0604030504040204" pitchFamily="34" charset="0"/>
              <a:ea typeface="Verdana" panose="020B0604030504040204" pitchFamily="34" charset="0"/>
            </a:rPr>
            <a:t>Developing hospital and community services across the country </a:t>
          </a:r>
        </a:p>
      </dsp:txBody>
      <dsp:txXfrm>
        <a:off x="8885337" y="994070"/>
        <a:ext cx="2156635" cy="994070"/>
      </dsp:txXfrm>
    </dsp:sp>
    <dsp:sp modelId="{991E6734-2498-4EE6-9B5C-51EE2CD86659}">
      <dsp:nvSpPr>
        <dsp:cNvPr id="0" name=""/>
        <dsp:cNvSpPr/>
      </dsp:nvSpPr>
      <dsp:spPr>
        <a:xfrm>
          <a:off x="9549873" y="149110"/>
          <a:ext cx="827563" cy="82756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l="-3000" r="-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07B4561-CD80-4325-9C26-540CC79001FD}">
      <dsp:nvSpPr>
        <dsp:cNvPr id="0" name=""/>
        <dsp:cNvSpPr/>
      </dsp:nvSpPr>
      <dsp:spPr>
        <a:xfrm>
          <a:off x="441678" y="1988141"/>
          <a:ext cx="10158615" cy="372776"/>
        </a:xfrm>
        <a:prstGeom prst="leftRightArrow">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A055E-972C-44F0-95B3-F54B9076B8D6}">
      <dsp:nvSpPr>
        <dsp:cNvPr id="0" name=""/>
        <dsp:cNvSpPr/>
      </dsp:nvSpPr>
      <dsp:spPr>
        <a:xfrm rot="5400000">
          <a:off x="7262444" y="-3161323"/>
          <a:ext cx="652879" cy="714247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n-GB" sz="1000" kern="1200">
              <a:latin typeface="Verdana" panose="020B0604030504040204" pitchFamily="34" charset="0"/>
              <a:ea typeface="Verdana" panose="020B0604030504040204" pitchFamily="34" charset="0"/>
            </a:rPr>
            <a:t> Sets out plans to make the NHS the best place work and develop a positive, inclusive, individualised, leadership culture, with a clear focus on improvement and advancing quality and inclusion. </a:t>
          </a:r>
        </a:p>
      </dsp:txBody>
      <dsp:txXfrm rot="-5400000">
        <a:off x="4017645" y="115347"/>
        <a:ext cx="7110608" cy="589137"/>
      </dsp:txXfrm>
    </dsp:sp>
    <dsp:sp modelId="{CF1084B2-8FA2-49F6-A61B-DC92C62BD506}">
      <dsp:nvSpPr>
        <dsp:cNvPr id="0" name=""/>
        <dsp:cNvSpPr/>
      </dsp:nvSpPr>
      <dsp:spPr>
        <a:xfrm>
          <a:off x="0" y="1866"/>
          <a:ext cx="4017644" cy="816099"/>
        </a:xfrm>
        <a:prstGeom prst="roundRect">
          <a:avLst/>
        </a:prstGeom>
        <a:solidFill>
          <a:srgbClr val="005E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GB" sz="1400" kern="1200">
              <a:latin typeface="Verdana" panose="020B0604030504040204" pitchFamily="34" charset="0"/>
              <a:ea typeface="Verdana" panose="020B0604030504040204" pitchFamily="34" charset="0"/>
            </a:rPr>
            <a:t>NHS People Plan</a:t>
          </a:r>
        </a:p>
      </dsp:txBody>
      <dsp:txXfrm>
        <a:off x="39839" y="41705"/>
        <a:ext cx="3937966" cy="736421"/>
      </dsp:txXfrm>
    </dsp:sp>
    <dsp:sp modelId="{524223C4-5166-4F15-B280-71EEA399FCD1}">
      <dsp:nvSpPr>
        <dsp:cNvPr id="0" name=""/>
        <dsp:cNvSpPr/>
      </dsp:nvSpPr>
      <dsp:spPr>
        <a:xfrm rot="5400000">
          <a:off x="7262444" y="-2304419"/>
          <a:ext cx="652879" cy="714247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n-GB" sz="1000" kern="1200">
              <a:latin typeface="Verdana" panose="020B0604030504040204" pitchFamily="34" charset="0"/>
              <a:ea typeface="Verdana" panose="020B0604030504040204" pitchFamily="34" charset="0"/>
            </a:rPr>
            <a:t> Sets out specific commitments to significantly expand access to psychological therapies, perinatal, and children and young people’s mental health services and transform community mental health delivery, including greater support for evidence based pharmacological treatments.</a:t>
          </a:r>
        </a:p>
      </dsp:txBody>
      <dsp:txXfrm rot="-5400000">
        <a:off x="4017645" y="972251"/>
        <a:ext cx="7110608" cy="589137"/>
      </dsp:txXfrm>
    </dsp:sp>
    <dsp:sp modelId="{7568F37D-B8FB-4AB6-9D96-1B8161647B12}">
      <dsp:nvSpPr>
        <dsp:cNvPr id="0" name=""/>
        <dsp:cNvSpPr/>
      </dsp:nvSpPr>
      <dsp:spPr>
        <a:xfrm>
          <a:off x="0" y="858770"/>
          <a:ext cx="4017644" cy="8160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GB" sz="1400" kern="1200">
              <a:latin typeface="Verdana" panose="020B0604030504040204" pitchFamily="34" charset="0"/>
              <a:ea typeface="Verdana" panose="020B0604030504040204" pitchFamily="34" charset="0"/>
            </a:rPr>
            <a:t>NHS Mental Health Implementation Plan</a:t>
          </a:r>
        </a:p>
      </dsp:txBody>
      <dsp:txXfrm>
        <a:off x="39839" y="898609"/>
        <a:ext cx="3937966" cy="736421"/>
      </dsp:txXfrm>
    </dsp:sp>
    <dsp:sp modelId="{25665F54-EDE1-413F-8F56-97E4E1159BE5}">
      <dsp:nvSpPr>
        <dsp:cNvPr id="0" name=""/>
        <dsp:cNvSpPr/>
      </dsp:nvSpPr>
      <dsp:spPr>
        <a:xfrm rot="5400000">
          <a:off x="7262444" y="-1447514"/>
          <a:ext cx="652879" cy="714247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n-GB" sz="1000" kern="1200">
              <a:latin typeface="Verdana" panose="020B0604030504040204" pitchFamily="34" charset="0"/>
              <a:ea typeface="Verdana" panose="020B0604030504040204" pitchFamily="34" charset="0"/>
            </a:rPr>
            <a:t> Describes a new model for a place-based community mental health model, including personalised condition management, medicines management, individualised recovery, and a more integrated approach to joined-up care.</a:t>
          </a:r>
        </a:p>
      </dsp:txBody>
      <dsp:txXfrm rot="-5400000">
        <a:off x="4017645" y="1829156"/>
        <a:ext cx="7110608" cy="589137"/>
      </dsp:txXfrm>
    </dsp:sp>
    <dsp:sp modelId="{D81C384B-4FBF-4B15-A607-2F1B6A09AF8D}">
      <dsp:nvSpPr>
        <dsp:cNvPr id="0" name=""/>
        <dsp:cNvSpPr/>
      </dsp:nvSpPr>
      <dsp:spPr>
        <a:xfrm>
          <a:off x="0" y="1715675"/>
          <a:ext cx="4017644" cy="816099"/>
        </a:xfrm>
        <a:prstGeom prst="roundRect">
          <a:avLst/>
        </a:prstGeom>
        <a:solidFill>
          <a:srgbClr val="005E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GB" sz="1400" kern="1200">
              <a:latin typeface="Verdana" panose="020B0604030504040204" pitchFamily="34" charset="0"/>
              <a:ea typeface="Verdana" panose="020B0604030504040204" pitchFamily="34" charset="0"/>
            </a:rPr>
            <a:t>Community Mental Health Framework</a:t>
          </a:r>
        </a:p>
      </dsp:txBody>
      <dsp:txXfrm>
        <a:off x="39839" y="1755514"/>
        <a:ext cx="3937966" cy="736421"/>
      </dsp:txXfrm>
    </dsp:sp>
    <dsp:sp modelId="{E98A98F0-435C-4556-8984-889964A478AA}">
      <dsp:nvSpPr>
        <dsp:cNvPr id="0" name=""/>
        <dsp:cNvSpPr/>
      </dsp:nvSpPr>
      <dsp:spPr>
        <a:xfrm rot="5400000">
          <a:off x="7262444" y="-590610"/>
          <a:ext cx="652879" cy="714247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n-GB" sz="1000" kern="1200" dirty="0">
              <a:latin typeface="Verdana" panose="020B0604030504040204" pitchFamily="34" charset="0"/>
              <a:ea typeface="Verdana" panose="020B0604030504040204" pitchFamily="34" charset="0"/>
            </a:rPr>
            <a:t> The Bill will reform the current Mental Health Act (1983); introducing new requirements to ensure service users’ views and choices are respected, that the act’s powers are used in the least restrictive way, that admission supports recovery, and that service users are viewed as individuals</a:t>
          </a:r>
          <a:r>
            <a:rPr lang="en-GB" sz="1000" kern="1200" dirty="0" smtClean="0">
              <a:latin typeface="Verdana" panose="020B0604030504040204" pitchFamily="34" charset="0"/>
              <a:ea typeface="Verdana" panose="020B0604030504040204" pitchFamily="34" charset="0"/>
            </a:rPr>
            <a:t>. </a:t>
          </a:r>
          <a:r>
            <a:rPr lang="en-GB" sz="1000" kern="1200" dirty="0" smtClean="0">
              <a:solidFill>
                <a:srgbClr val="FF0000"/>
              </a:solidFill>
              <a:latin typeface="Verdana" panose="020B0604030504040204" pitchFamily="34" charset="0"/>
              <a:ea typeface="Verdana" panose="020B0604030504040204" pitchFamily="34" charset="0"/>
            </a:rPr>
            <a:t> </a:t>
          </a:r>
          <a:endParaRPr lang="en-GB" sz="1000" kern="1200" dirty="0">
            <a:solidFill>
              <a:srgbClr val="FF0000"/>
            </a:solidFill>
            <a:latin typeface="Verdana" panose="020B0604030504040204" pitchFamily="34" charset="0"/>
            <a:ea typeface="Verdana" panose="020B0604030504040204" pitchFamily="34" charset="0"/>
          </a:endParaRPr>
        </a:p>
      </dsp:txBody>
      <dsp:txXfrm rot="-5400000">
        <a:off x="4017645" y="2686060"/>
        <a:ext cx="7110608" cy="589137"/>
      </dsp:txXfrm>
    </dsp:sp>
    <dsp:sp modelId="{D0D86578-7BCD-490E-86A3-E199DBA49F17}">
      <dsp:nvSpPr>
        <dsp:cNvPr id="0" name=""/>
        <dsp:cNvSpPr/>
      </dsp:nvSpPr>
      <dsp:spPr>
        <a:xfrm>
          <a:off x="0" y="2572579"/>
          <a:ext cx="4017644" cy="8160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GB" sz="1400" kern="1200">
              <a:latin typeface="Verdana" panose="020B0604030504040204" pitchFamily="34" charset="0"/>
              <a:ea typeface="Verdana" panose="020B0604030504040204" pitchFamily="34" charset="0"/>
            </a:rPr>
            <a:t>Draft Mental Health Bill</a:t>
          </a:r>
        </a:p>
      </dsp:txBody>
      <dsp:txXfrm>
        <a:off x="39839" y="2612418"/>
        <a:ext cx="3937966" cy="736421"/>
      </dsp:txXfrm>
    </dsp:sp>
    <dsp:sp modelId="{28F95AA3-EFB6-4ADA-B966-595357838383}">
      <dsp:nvSpPr>
        <dsp:cNvPr id="0" name=""/>
        <dsp:cNvSpPr/>
      </dsp:nvSpPr>
      <dsp:spPr>
        <a:xfrm rot="5400000">
          <a:off x="7262444" y="266294"/>
          <a:ext cx="652879" cy="714247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n-GB" sz="1000" kern="1200" dirty="0">
              <a:latin typeface="Verdana" panose="020B0604030504040204" pitchFamily="34" charset="0"/>
              <a:ea typeface="Verdana" panose="020B0604030504040204" pitchFamily="34" charset="0"/>
            </a:rPr>
            <a:t> Places stronger emphasis on the integration of health and care services. It has established ICBs and ICPs, and requires ICPs to publish Integrated Care Strategies and ICBs to agree Five Year Forward Plans with their partner NHS providers. It sets the triple aim for the NHS of health and wellbeing, quality of services, and efficiency and sustainability.</a:t>
          </a:r>
        </a:p>
      </dsp:txBody>
      <dsp:txXfrm rot="-5400000">
        <a:off x="4017645" y="3542965"/>
        <a:ext cx="7110608" cy="589137"/>
      </dsp:txXfrm>
    </dsp:sp>
    <dsp:sp modelId="{A29ABD7E-4391-4AEB-AD07-BCBF40CEF547}">
      <dsp:nvSpPr>
        <dsp:cNvPr id="0" name=""/>
        <dsp:cNvSpPr/>
      </dsp:nvSpPr>
      <dsp:spPr>
        <a:xfrm>
          <a:off x="0" y="3429484"/>
          <a:ext cx="4017644" cy="816099"/>
        </a:xfrm>
        <a:prstGeom prst="roundRect">
          <a:avLst/>
        </a:prstGeom>
        <a:solidFill>
          <a:srgbClr val="005E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GB" sz="1400" kern="1200">
              <a:latin typeface="Verdana" panose="020B0604030504040204" pitchFamily="34" charset="0"/>
              <a:ea typeface="Verdana" panose="020B0604030504040204" pitchFamily="34" charset="0"/>
            </a:rPr>
            <a:t>Health and Care Act 2022</a:t>
          </a:r>
        </a:p>
      </dsp:txBody>
      <dsp:txXfrm>
        <a:off x="39839" y="3469323"/>
        <a:ext cx="3937966" cy="7364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EA78F-6325-42C7-B322-AD2A5A6170CE}">
      <dsp:nvSpPr>
        <dsp:cNvPr id="0" name=""/>
        <dsp:cNvSpPr/>
      </dsp:nvSpPr>
      <dsp:spPr>
        <a:xfrm>
          <a:off x="817718" y="130"/>
          <a:ext cx="1856179" cy="1113707"/>
        </a:xfrm>
        <a:prstGeom prst="rect">
          <a:avLst/>
        </a:prstGeom>
        <a:solidFill>
          <a:srgbClr val="005EB8"/>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a:latin typeface="Verdana" panose="020B0604030504040204" pitchFamily="34" charset="0"/>
              <a:ea typeface="Verdana" panose="020B0604030504040204" pitchFamily="34" charset="0"/>
              <a:cs typeface="Calibri" panose="020F0502020204030204" pitchFamily="34" charset="0"/>
            </a:rPr>
            <a:t>Building integrated teams in every neighbourhood</a:t>
          </a:r>
          <a:endParaRPr lang="en-GB" sz="1000" kern="1200"/>
        </a:p>
      </dsp:txBody>
      <dsp:txXfrm>
        <a:off x="817718" y="130"/>
        <a:ext cx="1856179" cy="1113707"/>
      </dsp:txXfrm>
    </dsp:sp>
    <dsp:sp modelId="{C2634B21-74D2-444A-8B5B-3BBA726663AF}">
      <dsp:nvSpPr>
        <dsp:cNvPr id="0" name=""/>
        <dsp:cNvSpPr/>
      </dsp:nvSpPr>
      <dsp:spPr>
        <a:xfrm>
          <a:off x="2859515" y="130"/>
          <a:ext cx="1856179" cy="1113707"/>
        </a:xfrm>
        <a:prstGeom prst="rect">
          <a:avLst/>
        </a:prstGeom>
        <a:solidFill>
          <a:srgbClr val="28A0BE"/>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a:latin typeface="Verdana" panose="020B0604030504040204" pitchFamily="34" charset="0"/>
              <a:ea typeface="Verdana" panose="020B0604030504040204" pitchFamily="34" charset="0"/>
              <a:cs typeface="Calibri" panose="020F0502020204030204" pitchFamily="34" charset="0"/>
            </a:rPr>
            <a:t>Improving same-day access for urgent care</a:t>
          </a:r>
          <a:endParaRPr lang="en-GB" sz="1000" kern="1200"/>
        </a:p>
      </dsp:txBody>
      <dsp:txXfrm>
        <a:off x="2859515" y="130"/>
        <a:ext cx="1856179" cy="1113707"/>
      </dsp:txXfrm>
    </dsp:sp>
    <dsp:sp modelId="{A4E0456E-042B-4EF1-A4A4-764529A7F3E3}">
      <dsp:nvSpPr>
        <dsp:cNvPr id="0" name=""/>
        <dsp:cNvSpPr/>
      </dsp:nvSpPr>
      <dsp:spPr>
        <a:xfrm>
          <a:off x="817718" y="1299456"/>
          <a:ext cx="1856179" cy="1113707"/>
        </a:xfrm>
        <a:prstGeom prst="rect">
          <a:avLst/>
        </a:prstGeom>
        <a:solidFill>
          <a:srgbClr val="00B0F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a:latin typeface="Verdana" panose="020B0604030504040204" pitchFamily="34" charset="0"/>
              <a:ea typeface="Verdana" panose="020B0604030504040204" pitchFamily="34" charset="0"/>
              <a:cs typeface="Calibri" panose="020F0502020204030204" pitchFamily="34" charset="0"/>
            </a:rPr>
            <a:t>Creating the national environment to support locally driven change</a:t>
          </a:r>
          <a:endParaRPr lang="en-GB" sz="1000" kern="1200"/>
        </a:p>
      </dsp:txBody>
      <dsp:txXfrm>
        <a:off x="817718" y="1299456"/>
        <a:ext cx="1856179" cy="1113707"/>
      </dsp:txXfrm>
    </dsp:sp>
    <dsp:sp modelId="{D558241F-1024-4A9D-8480-FDE5DD66AD5A}">
      <dsp:nvSpPr>
        <dsp:cNvPr id="0" name=""/>
        <dsp:cNvSpPr/>
      </dsp:nvSpPr>
      <dsp:spPr>
        <a:xfrm>
          <a:off x="2859515" y="1299456"/>
          <a:ext cx="1856179" cy="1113707"/>
        </a:xfrm>
        <a:prstGeom prst="rect">
          <a:avLst/>
        </a:prstGeom>
        <a:solidFill>
          <a:srgbClr val="4086CA"/>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a:latin typeface="Verdana" panose="020B0604030504040204" pitchFamily="34" charset="0"/>
              <a:ea typeface="Verdana" panose="020B0604030504040204" pitchFamily="34" charset="0"/>
              <a:cs typeface="Calibri" panose="020F0502020204030204" pitchFamily="34" charset="0"/>
            </a:rPr>
            <a:t>Hard-wiring the system to support change</a:t>
          </a:r>
          <a:endParaRPr lang="en-GB" sz="1000" kern="1200"/>
        </a:p>
      </dsp:txBody>
      <dsp:txXfrm>
        <a:off x="2859515" y="1299456"/>
        <a:ext cx="1856179" cy="11137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E0177-D538-47BC-9528-83BCB7B10B89}">
      <dsp:nvSpPr>
        <dsp:cNvPr id="0" name=""/>
        <dsp:cNvSpPr/>
      </dsp:nvSpPr>
      <dsp:spPr>
        <a:xfrm>
          <a:off x="1960442" y="1848"/>
          <a:ext cx="2205497" cy="889040"/>
        </a:xfrm>
        <a:prstGeom prst="roundRect">
          <a:avLst/>
        </a:prstGeom>
        <a:solidFill>
          <a:srgbClr val="28A0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lvl="0" algn="ctr" defTabSz="444500">
            <a:lnSpc>
              <a:spcPct val="90000"/>
            </a:lnSpc>
            <a:spcBef>
              <a:spcPct val="0"/>
            </a:spcBef>
            <a:spcAft>
              <a:spcPct val="35000"/>
            </a:spcAft>
          </a:pPr>
          <a:r>
            <a:rPr lang="en-GB" sz="1000" b="1" kern="1200">
              <a:latin typeface="Verdana" panose="020B0604030504040204" pitchFamily="34" charset="0"/>
              <a:ea typeface="Verdana" panose="020B0604030504040204" pitchFamily="34" charset="0"/>
            </a:rPr>
            <a:t>Upgrading Buildings</a:t>
          </a:r>
        </a:p>
        <a:p>
          <a:pPr lvl="0" algn="ctr" defTabSz="444500">
            <a:lnSpc>
              <a:spcPct val="90000"/>
            </a:lnSpc>
            <a:spcBef>
              <a:spcPct val="0"/>
            </a:spcBef>
            <a:spcAft>
              <a:spcPct val="35000"/>
            </a:spcAft>
          </a:pPr>
          <a:r>
            <a:rPr lang="en-GB" sz="1000" b="0" kern="1200">
              <a:latin typeface="Verdana" panose="020B0604030504040204" pitchFamily="34" charset="0"/>
              <a:ea typeface="Verdana" panose="020B0604030504040204" pitchFamily="34" charset="0"/>
            </a:rPr>
            <a:t>LED lighting, HVAC systems, hot water, insulation</a:t>
          </a:r>
        </a:p>
      </dsp:txBody>
      <dsp:txXfrm>
        <a:off x="2003841" y="45247"/>
        <a:ext cx="2118699" cy="802242"/>
      </dsp:txXfrm>
    </dsp:sp>
    <dsp:sp modelId="{AF1E0779-6E59-42E7-819E-A7847A74E6EC}">
      <dsp:nvSpPr>
        <dsp:cNvPr id="0" name=""/>
        <dsp:cNvSpPr/>
      </dsp:nvSpPr>
      <dsp:spPr>
        <a:xfrm>
          <a:off x="1960442" y="935340"/>
          <a:ext cx="2205497" cy="889040"/>
        </a:xfrm>
        <a:prstGeom prst="roundRect">
          <a:avLst/>
        </a:prstGeom>
        <a:solidFill>
          <a:srgbClr val="005E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lvl="0" algn="ctr" defTabSz="444500">
            <a:lnSpc>
              <a:spcPct val="90000"/>
            </a:lnSpc>
            <a:spcBef>
              <a:spcPct val="0"/>
            </a:spcBef>
            <a:spcAft>
              <a:spcPct val="35000"/>
            </a:spcAft>
          </a:pPr>
          <a:r>
            <a:rPr lang="en-GB" sz="1000" b="1" kern="1200">
              <a:latin typeface="Verdana" panose="020B0604030504040204" pitchFamily="34" charset="0"/>
              <a:ea typeface="Verdana" panose="020B0604030504040204" pitchFamily="34" charset="0"/>
            </a:rPr>
            <a:t>Optimising Usage</a:t>
          </a:r>
        </a:p>
        <a:p>
          <a:pPr lvl="0" algn="ctr" defTabSz="444500">
            <a:lnSpc>
              <a:spcPct val="90000"/>
            </a:lnSpc>
            <a:spcBef>
              <a:spcPct val="0"/>
            </a:spcBef>
            <a:spcAft>
              <a:spcPct val="35000"/>
            </a:spcAft>
          </a:pPr>
          <a:r>
            <a:rPr lang="en-GB" sz="1000" kern="1200">
              <a:latin typeface="Verdana" panose="020B0604030504040204" pitchFamily="34" charset="0"/>
              <a:ea typeface="Verdana" panose="020B0604030504040204" pitchFamily="34" charset="0"/>
            </a:rPr>
            <a:t>Real time monitoring</a:t>
          </a:r>
        </a:p>
      </dsp:txBody>
      <dsp:txXfrm>
        <a:off x="2003841" y="978739"/>
        <a:ext cx="2118699" cy="802242"/>
      </dsp:txXfrm>
    </dsp:sp>
    <dsp:sp modelId="{0AD1897A-8403-474A-A29D-5AF54A2E0E95}">
      <dsp:nvSpPr>
        <dsp:cNvPr id="0" name=""/>
        <dsp:cNvSpPr/>
      </dsp:nvSpPr>
      <dsp:spPr>
        <a:xfrm>
          <a:off x="1960442" y="1868833"/>
          <a:ext cx="2205497" cy="889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lvl="0" algn="ctr" defTabSz="444500">
            <a:lnSpc>
              <a:spcPct val="90000"/>
            </a:lnSpc>
            <a:spcBef>
              <a:spcPct val="0"/>
            </a:spcBef>
            <a:spcAft>
              <a:spcPct val="35000"/>
            </a:spcAft>
          </a:pPr>
          <a:r>
            <a:rPr lang="en-GB" sz="1000" b="1" kern="1200">
              <a:latin typeface="Verdana" panose="020B0604030504040204" pitchFamily="34" charset="0"/>
              <a:ea typeface="Verdana" panose="020B0604030504040204" pitchFamily="34" charset="0"/>
            </a:rPr>
            <a:t>Onsite Energy Generation</a:t>
          </a:r>
        </a:p>
        <a:p>
          <a:pPr lvl="0" algn="ctr" defTabSz="444500">
            <a:lnSpc>
              <a:spcPct val="90000"/>
            </a:lnSpc>
            <a:spcBef>
              <a:spcPct val="0"/>
            </a:spcBef>
            <a:spcAft>
              <a:spcPct val="35000"/>
            </a:spcAft>
          </a:pPr>
          <a:r>
            <a:rPr lang="en-GB" sz="1000" kern="1200">
              <a:latin typeface="Verdana" panose="020B0604030504040204" pitchFamily="34" charset="0"/>
              <a:ea typeface="Verdana" panose="020B0604030504040204" pitchFamily="34" charset="0"/>
            </a:rPr>
            <a:t>Heat pumps, renewable resources</a:t>
          </a:r>
        </a:p>
      </dsp:txBody>
      <dsp:txXfrm>
        <a:off x="2003841" y="1912232"/>
        <a:ext cx="2118699" cy="802242"/>
      </dsp:txXfrm>
    </dsp:sp>
    <dsp:sp modelId="{A31498D7-6154-439F-965E-40C2B0D9DB18}">
      <dsp:nvSpPr>
        <dsp:cNvPr id="0" name=""/>
        <dsp:cNvSpPr/>
      </dsp:nvSpPr>
      <dsp:spPr>
        <a:xfrm>
          <a:off x="1960442" y="2802326"/>
          <a:ext cx="2205497" cy="889040"/>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lvl="0" algn="ctr" defTabSz="444500">
            <a:lnSpc>
              <a:spcPct val="90000"/>
            </a:lnSpc>
            <a:spcBef>
              <a:spcPct val="0"/>
            </a:spcBef>
            <a:spcAft>
              <a:spcPct val="35000"/>
            </a:spcAft>
          </a:pPr>
          <a:r>
            <a:rPr lang="en-GB" sz="1000" b="1" kern="1200">
              <a:latin typeface="Verdana" panose="020B0604030504040204" pitchFamily="34" charset="0"/>
              <a:ea typeface="Verdana" panose="020B0604030504040204" pitchFamily="34" charset="0"/>
            </a:rPr>
            <a:t>National Electricity Decarbonisation</a:t>
          </a:r>
        </a:p>
        <a:p>
          <a:pPr lvl="0" algn="ctr" defTabSz="444500">
            <a:lnSpc>
              <a:spcPct val="90000"/>
            </a:lnSpc>
            <a:spcBef>
              <a:spcPct val="0"/>
            </a:spcBef>
            <a:spcAft>
              <a:spcPct val="35000"/>
            </a:spcAft>
          </a:pPr>
          <a:r>
            <a:rPr lang="en-GB" sz="1000" kern="1200">
              <a:latin typeface="Verdana" panose="020B0604030504040204" pitchFamily="34" charset="0"/>
              <a:ea typeface="Verdana" panose="020B0604030504040204" pitchFamily="34" charset="0"/>
            </a:rPr>
            <a:t>Converting to 100% renewable energy</a:t>
          </a:r>
        </a:p>
      </dsp:txBody>
      <dsp:txXfrm>
        <a:off x="2003841" y="2845725"/>
        <a:ext cx="2118699" cy="8022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39800-6652-42C7-A782-9CAC4C084830}">
      <dsp:nvSpPr>
        <dsp:cNvPr id="0" name=""/>
        <dsp:cNvSpPr/>
      </dsp:nvSpPr>
      <dsp:spPr>
        <a:xfrm>
          <a:off x="617" y="648536"/>
          <a:ext cx="2406364" cy="1443818"/>
        </a:xfrm>
        <a:prstGeom prst="rect">
          <a:avLst/>
        </a:prstGeom>
        <a:solidFill>
          <a:srgbClr val="28A0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a:latin typeface="Verdana" panose="020B0604030504040204" pitchFamily="34" charset="0"/>
              <a:ea typeface="Verdana" panose="020B0604030504040204" pitchFamily="34" charset="0"/>
            </a:rPr>
            <a:t>Trusts should operate at or above the benchmarks agreed by NHS Improvement for the operational management of their estates and facilities functions; with all trusts having a plan to operate with a maximum of 35% of non-clinical floor space and 2.5% of unoccupied or under-used space</a:t>
          </a:r>
        </a:p>
      </dsp:txBody>
      <dsp:txXfrm>
        <a:off x="617" y="648536"/>
        <a:ext cx="2406364" cy="1443818"/>
      </dsp:txXfrm>
    </dsp:sp>
    <dsp:sp modelId="{64353D4C-B517-4F60-8AB3-A96E681DD9F8}">
      <dsp:nvSpPr>
        <dsp:cNvPr id="0" name=""/>
        <dsp:cNvSpPr/>
      </dsp:nvSpPr>
      <dsp:spPr>
        <a:xfrm>
          <a:off x="2647618" y="648536"/>
          <a:ext cx="2406364" cy="1443818"/>
        </a:xfrm>
        <a:prstGeom prst="rect">
          <a:avLst/>
        </a:prstGeom>
        <a:solidFill>
          <a:srgbClr val="28A0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a:latin typeface="Verdana" panose="020B0604030504040204" pitchFamily="34" charset="0"/>
              <a:ea typeface="Verdana" panose="020B0604030504040204" pitchFamily="34" charset="0"/>
            </a:rPr>
            <a:t>Trusts should rationalise their corporate and administrative functions to ensure their costs do not exceed 6% of their income (or have plans in place for shared service consolidation with, or outsourcing to, other providers)</a:t>
          </a:r>
        </a:p>
      </dsp:txBody>
      <dsp:txXfrm>
        <a:off x="2647618" y="648536"/>
        <a:ext cx="2406364" cy="14438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4772F-2740-4D1D-AAE0-286E300D148A}">
      <dsp:nvSpPr>
        <dsp:cNvPr id="0" name=""/>
        <dsp:cNvSpPr/>
      </dsp:nvSpPr>
      <dsp:spPr>
        <a:xfrm>
          <a:off x="633437" y="25850"/>
          <a:ext cx="1240810" cy="1240810"/>
        </a:xfrm>
        <a:prstGeom prst="ellipse">
          <a:avLst/>
        </a:prstGeom>
        <a:solidFill>
          <a:schemeClr val="accent1">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n-GB" sz="1000" kern="1200">
              <a:latin typeface="Verdana" panose="020B0604030504040204" pitchFamily="34" charset="0"/>
              <a:ea typeface="Verdana" panose="020B0604030504040204" pitchFamily="34" charset="0"/>
            </a:rPr>
            <a:t>Train</a:t>
          </a:r>
        </a:p>
      </dsp:txBody>
      <dsp:txXfrm>
        <a:off x="798879" y="242991"/>
        <a:ext cx="909927" cy="558364"/>
      </dsp:txXfrm>
    </dsp:sp>
    <dsp:sp modelId="{147CBB93-A13D-45D5-A5D1-E8113FC9784C}">
      <dsp:nvSpPr>
        <dsp:cNvPr id="0" name=""/>
        <dsp:cNvSpPr/>
      </dsp:nvSpPr>
      <dsp:spPr>
        <a:xfrm>
          <a:off x="1081163" y="801356"/>
          <a:ext cx="1240810" cy="1240810"/>
        </a:xfrm>
        <a:prstGeom prst="ellipse">
          <a:avLst/>
        </a:prstGeom>
        <a:solidFill>
          <a:schemeClr val="accent1">
            <a:shade val="80000"/>
            <a:alpha val="50000"/>
            <a:hueOff val="-28"/>
            <a:satOff val="6008"/>
            <a:lumOff val="2890"/>
            <a:alpha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n-GB" sz="1000" kern="1200">
              <a:latin typeface="Verdana" panose="020B0604030504040204" pitchFamily="34" charset="0"/>
              <a:ea typeface="Verdana" panose="020B0604030504040204" pitchFamily="34" charset="0"/>
            </a:rPr>
            <a:t>Retain</a:t>
          </a:r>
        </a:p>
      </dsp:txBody>
      <dsp:txXfrm>
        <a:off x="1460644" y="1121899"/>
        <a:ext cx="744486" cy="682445"/>
      </dsp:txXfrm>
    </dsp:sp>
    <dsp:sp modelId="{FA286D3A-4F55-425D-A66A-EE748D8D74F6}">
      <dsp:nvSpPr>
        <dsp:cNvPr id="0" name=""/>
        <dsp:cNvSpPr/>
      </dsp:nvSpPr>
      <dsp:spPr>
        <a:xfrm>
          <a:off x="185712" y="801356"/>
          <a:ext cx="1240810" cy="1240810"/>
        </a:xfrm>
        <a:prstGeom prst="ellipse">
          <a:avLst/>
        </a:prstGeom>
        <a:solidFill>
          <a:schemeClr val="accent1">
            <a:shade val="80000"/>
            <a:alpha val="50000"/>
            <a:hueOff val="-57"/>
            <a:satOff val="12015"/>
            <a:lumOff val="578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n-GB" sz="1000" kern="1200">
              <a:latin typeface="Verdana" panose="020B0604030504040204" pitchFamily="34" charset="0"/>
              <a:ea typeface="Verdana" panose="020B0604030504040204" pitchFamily="34" charset="0"/>
            </a:rPr>
            <a:t>Reform</a:t>
          </a:r>
        </a:p>
      </dsp:txBody>
      <dsp:txXfrm>
        <a:off x="302555" y="1121899"/>
        <a:ext cx="744486" cy="682445"/>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F46187-C5B8-40C5-8EB6-075DDADCFC12}" type="datetimeFigureOut">
              <a:rPr lang="en-GB" smtClean="0"/>
              <a:t>22/01/2025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74E3F-E8D4-4909-887C-A03E04607351}" type="slidenum">
              <a:rPr lang="en-GB" smtClean="0"/>
              <a:t>‹#›</a:t>
            </a:fld>
            <a:endParaRPr lang="en-GB"/>
          </a:p>
        </p:txBody>
      </p:sp>
    </p:spTree>
    <p:extLst>
      <p:ext uri="{BB962C8B-B14F-4D97-AF65-F5344CB8AC3E}">
        <p14:creationId xmlns:p14="http://schemas.microsoft.com/office/powerpoint/2010/main" val="2079008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9</a:t>
            </a:fld>
            <a:endParaRPr lang="en-GB"/>
          </a:p>
        </p:txBody>
      </p:sp>
    </p:spTree>
    <p:extLst>
      <p:ext uri="{BB962C8B-B14F-4D97-AF65-F5344CB8AC3E}">
        <p14:creationId xmlns:p14="http://schemas.microsoft.com/office/powerpoint/2010/main" val="1817839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26</a:t>
            </a:fld>
            <a:endParaRPr lang="en-GB"/>
          </a:p>
        </p:txBody>
      </p:sp>
    </p:spTree>
    <p:extLst>
      <p:ext uri="{BB962C8B-B14F-4D97-AF65-F5344CB8AC3E}">
        <p14:creationId xmlns:p14="http://schemas.microsoft.com/office/powerpoint/2010/main" val="2500503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74E3F-E8D4-4909-887C-A03E046073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313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30</a:t>
            </a:fld>
            <a:endParaRPr lang="en-GB"/>
          </a:p>
        </p:txBody>
      </p:sp>
    </p:spTree>
    <p:extLst>
      <p:ext uri="{BB962C8B-B14F-4D97-AF65-F5344CB8AC3E}">
        <p14:creationId xmlns:p14="http://schemas.microsoft.com/office/powerpoint/2010/main" val="1748589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33</a:t>
            </a:fld>
            <a:endParaRPr lang="en-GB"/>
          </a:p>
        </p:txBody>
      </p:sp>
    </p:spTree>
    <p:extLst>
      <p:ext uri="{BB962C8B-B14F-4D97-AF65-F5344CB8AC3E}">
        <p14:creationId xmlns:p14="http://schemas.microsoft.com/office/powerpoint/2010/main" val="3592888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38</a:t>
            </a:fld>
            <a:endParaRPr lang="en-GB"/>
          </a:p>
        </p:txBody>
      </p:sp>
    </p:spTree>
    <p:extLst>
      <p:ext uri="{BB962C8B-B14F-4D97-AF65-F5344CB8AC3E}">
        <p14:creationId xmlns:p14="http://schemas.microsoft.com/office/powerpoint/2010/main" val="1383108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40</a:t>
            </a:fld>
            <a:endParaRPr lang="en-GB"/>
          </a:p>
        </p:txBody>
      </p:sp>
    </p:spTree>
    <p:extLst>
      <p:ext uri="{BB962C8B-B14F-4D97-AF65-F5344CB8AC3E}">
        <p14:creationId xmlns:p14="http://schemas.microsoft.com/office/powerpoint/2010/main" val="2869921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43</a:t>
            </a:fld>
            <a:endParaRPr lang="en-GB"/>
          </a:p>
        </p:txBody>
      </p:sp>
    </p:spTree>
    <p:extLst>
      <p:ext uri="{BB962C8B-B14F-4D97-AF65-F5344CB8AC3E}">
        <p14:creationId xmlns:p14="http://schemas.microsoft.com/office/powerpoint/2010/main" val="3945560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45</a:t>
            </a:fld>
            <a:endParaRPr lang="en-GB"/>
          </a:p>
        </p:txBody>
      </p:sp>
    </p:spTree>
    <p:extLst>
      <p:ext uri="{BB962C8B-B14F-4D97-AF65-F5344CB8AC3E}">
        <p14:creationId xmlns:p14="http://schemas.microsoft.com/office/powerpoint/2010/main" val="1089994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46</a:t>
            </a:fld>
            <a:endParaRPr lang="en-GB"/>
          </a:p>
        </p:txBody>
      </p:sp>
    </p:spTree>
    <p:extLst>
      <p:ext uri="{BB962C8B-B14F-4D97-AF65-F5344CB8AC3E}">
        <p14:creationId xmlns:p14="http://schemas.microsoft.com/office/powerpoint/2010/main" val="1553315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48</a:t>
            </a:fld>
            <a:endParaRPr lang="en-GB"/>
          </a:p>
        </p:txBody>
      </p:sp>
    </p:spTree>
    <p:extLst>
      <p:ext uri="{BB962C8B-B14F-4D97-AF65-F5344CB8AC3E}">
        <p14:creationId xmlns:p14="http://schemas.microsoft.com/office/powerpoint/2010/main" val="235970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12</a:t>
            </a:fld>
            <a:endParaRPr lang="en-GB"/>
          </a:p>
        </p:txBody>
      </p:sp>
    </p:spTree>
    <p:extLst>
      <p:ext uri="{BB962C8B-B14F-4D97-AF65-F5344CB8AC3E}">
        <p14:creationId xmlns:p14="http://schemas.microsoft.com/office/powerpoint/2010/main" val="844685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49</a:t>
            </a:fld>
            <a:endParaRPr lang="en-GB"/>
          </a:p>
        </p:txBody>
      </p:sp>
    </p:spTree>
    <p:extLst>
      <p:ext uri="{BB962C8B-B14F-4D97-AF65-F5344CB8AC3E}">
        <p14:creationId xmlns:p14="http://schemas.microsoft.com/office/powerpoint/2010/main" val="1966207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50</a:t>
            </a:fld>
            <a:endParaRPr lang="en-GB"/>
          </a:p>
        </p:txBody>
      </p:sp>
    </p:spTree>
    <p:extLst>
      <p:ext uri="{BB962C8B-B14F-4D97-AF65-F5344CB8AC3E}">
        <p14:creationId xmlns:p14="http://schemas.microsoft.com/office/powerpoint/2010/main" val="2018134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51</a:t>
            </a:fld>
            <a:endParaRPr lang="en-GB"/>
          </a:p>
        </p:txBody>
      </p:sp>
    </p:spTree>
    <p:extLst>
      <p:ext uri="{BB962C8B-B14F-4D97-AF65-F5344CB8AC3E}">
        <p14:creationId xmlns:p14="http://schemas.microsoft.com/office/powerpoint/2010/main" val="1899338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52</a:t>
            </a:fld>
            <a:endParaRPr lang="en-GB"/>
          </a:p>
        </p:txBody>
      </p:sp>
    </p:spTree>
    <p:extLst>
      <p:ext uri="{BB962C8B-B14F-4D97-AF65-F5344CB8AC3E}">
        <p14:creationId xmlns:p14="http://schemas.microsoft.com/office/powerpoint/2010/main" val="1575838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53</a:t>
            </a:fld>
            <a:endParaRPr lang="en-GB"/>
          </a:p>
        </p:txBody>
      </p:sp>
    </p:spTree>
    <p:extLst>
      <p:ext uri="{BB962C8B-B14F-4D97-AF65-F5344CB8AC3E}">
        <p14:creationId xmlns:p14="http://schemas.microsoft.com/office/powerpoint/2010/main" val="1353894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54</a:t>
            </a:fld>
            <a:endParaRPr lang="en-GB"/>
          </a:p>
        </p:txBody>
      </p:sp>
    </p:spTree>
    <p:extLst>
      <p:ext uri="{BB962C8B-B14F-4D97-AF65-F5344CB8AC3E}">
        <p14:creationId xmlns:p14="http://schemas.microsoft.com/office/powerpoint/2010/main" val="922515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74E3F-E8D4-4909-887C-A03E046073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48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74E3F-E8D4-4909-887C-A03E046073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299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13</a:t>
            </a:fld>
            <a:endParaRPr lang="en-GB"/>
          </a:p>
        </p:txBody>
      </p:sp>
    </p:spTree>
    <p:extLst>
      <p:ext uri="{BB962C8B-B14F-4D97-AF65-F5344CB8AC3E}">
        <p14:creationId xmlns:p14="http://schemas.microsoft.com/office/powerpoint/2010/main" val="1042129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14</a:t>
            </a:fld>
            <a:endParaRPr lang="en-GB"/>
          </a:p>
        </p:txBody>
      </p:sp>
    </p:spTree>
    <p:extLst>
      <p:ext uri="{BB962C8B-B14F-4D97-AF65-F5344CB8AC3E}">
        <p14:creationId xmlns:p14="http://schemas.microsoft.com/office/powerpoint/2010/main" val="2172574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16</a:t>
            </a:fld>
            <a:endParaRPr lang="en-GB"/>
          </a:p>
        </p:txBody>
      </p:sp>
    </p:spTree>
    <p:extLst>
      <p:ext uri="{BB962C8B-B14F-4D97-AF65-F5344CB8AC3E}">
        <p14:creationId xmlns:p14="http://schemas.microsoft.com/office/powerpoint/2010/main" val="2085522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18</a:t>
            </a:fld>
            <a:endParaRPr lang="en-GB"/>
          </a:p>
        </p:txBody>
      </p:sp>
    </p:spTree>
    <p:extLst>
      <p:ext uri="{BB962C8B-B14F-4D97-AF65-F5344CB8AC3E}">
        <p14:creationId xmlns:p14="http://schemas.microsoft.com/office/powerpoint/2010/main" val="2595533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19</a:t>
            </a:fld>
            <a:endParaRPr lang="en-GB"/>
          </a:p>
        </p:txBody>
      </p:sp>
    </p:spTree>
    <p:extLst>
      <p:ext uri="{BB962C8B-B14F-4D97-AF65-F5344CB8AC3E}">
        <p14:creationId xmlns:p14="http://schemas.microsoft.com/office/powerpoint/2010/main" val="1778922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20</a:t>
            </a:fld>
            <a:endParaRPr lang="en-GB"/>
          </a:p>
        </p:txBody>
      </p:sp>
    </p:spTree>
    <p:extLst>
      <p:ext uri="{BB962C8B-B14F-4D97-AF65-F5344CB8AC3E}">
        <p14:creationId xmlns:p14="http://schemas.microsoft.com/office/powerpoint/2010/main" val="1348595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274E3F-E8D4-4909-887C-A03E04607351}" type="slidenum">
              <a:rPr lang="en-GB" smtClean="0"/>
              <a:t>23</a:t>
            </a:fld>
            <a:endParaRPr lang="en-GB"/>
          </a:p>
        </p:txBody>
      </p:sp>
    </p:spTree>
    <p:extLst>
      <p:ext uri="{BB962C8B-B14F-4D97-AF65-F5344CB8AC3E}">
        <p14:creationId xmlns:p14="http://schemas.microsoft.com/office/powerpoint/2010/main" val="4244160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681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6868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552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F846731-1F0D-469D-A47B-6A52F7F84F31}"/>
              </a:ext>
            </a:extLst>
          </p:cNvPr>
          <p:cNvCxnSpPr>
            <a:cxnSpLocks/>
          </p:cNvCxnSpPr>
          <p:nvPr userDrawn="1"/>
        </p:nvCxnSpPr>
        <p:spPr>
          <a:xfrm>
            <a:off x="275167" y="6484305"/>
            <a:ext cx="11641667" cy="0"/>
          </a:xfrm>
          <a:prstGeom prst="line">
            <a:avLst/>
          </a:prstGeom>
          <a:ln w="12700">
            <a:solidFill>
              <a:srgbClr val="005EB8"/>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413CBBB-89D6-49E7-AFF4-E85BF0D9AED3}"/>
              </a:ext>
            </a:extLst>
          </p:cNvPr>
          <p:cNvSpPr txBox="1"/>
          <p:nvPr userDrawn="1"/>
        </p:nvSpPr>
        <p:spPr>
          <a:xfrm>
            <a:off x="10674774" y="6579984"/>
            <a:ext cx="1242060" cy="190758"/>
          </a:xfrm>
          <a:prstGeom prst="rect">
            <a:avLst/>
          </a:prstGeom>
          <a:noFill/>
        </p:spPr>
        <p:txBody>
          <a:bodyPr wrap="square" lIns="0" rIns="0" rtlCol="0" anchor="ctr">
            <a:spAutoFit/>
          </a:bodyPr>
          <a:lstStyle/>
          <a:p>
            <a:pPr algn="r">
              <a:lnSpc>
                <a:spcPct val="70000"/>
              </a:lnSpc>
            </a:pPr>
            <a:r>
              <a:rPr lang="en-US" sz="900">
                <a:latin typeface="HelveticaNeue Condensed" panose="02000506050000020004" pitchFamily="2" charset="0"/>
              </a:rPr>
              <a:t>P.</a:t>
            </a:r>
            <a:fld id="{B2068090-552C-4170-9C8C-224D976DFA5A}" type="slidenum">
              <a:rPr lang="en-US" sz="900" smtClean="0">
                <a:latin typeface="HelveticaNeue Condensed" panose="02000506050000020004" pitchFamily="2" charset="0"/>
              </a:rPr>
              <a:t>‹#›</a:t>
            </a:fld>
            <a:endParaRPr lang="en-GB" sz="900">
              <a:latin typeface="HelveticaNeue Condensed" panose="02000506050000020004" pitchFamily="2" charset="0"/>
            </a:endParaRPr>
          </a:p>
        </p:txBody>
      </p:sp>
    </p:spTree>
    <p:extLst>
      <p:ext uri="{BB962C8B-B14F-4D97-AF65-F5344CB8AC3E}">
        <p14:creationId xmlns:p14="http://schemas.microsoft.com/office/powerpoint/2010/main" val="371045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961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8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0614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329A1-B5F0-4E68-8F25-706E18E336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B53AA19-1869-48E0-AC0B-FE406E41CB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B64D51-838E-482B-AD57-9634C2CDC94F}"/>
              </a:ext>
            </a:extLst>
          </p:cNvPr>
          <p:cNvSpPr>
            <a:spLocks noGrp="1"/>
          </p:cNvSpPr>
          <p:nvPr>
            <p:ph type="dt" sz="half" idx="10"/>
          </p:nvPr>
        </p:nvSpPr>
        <p:spPr>
          <a:xfrm>
            <a:off x="838200" y="6356350"/>
            <a:ext cx="2743200" cy="365125"/>
          </a:xfrm>
          <a:prstGeom prst="rect">
            <a:avLst/>
          </a:prstGeom>
        </p:spPr>
        <p:txBody>
          <a:bodyPr/>
          <a:lstStyle/>
          <a:p>
            <a:fld id="{71D84D98-877C-4959-9678-7CCBE50E3161}" type="datetimeFigureOut">
              <a:rPr lang="en-GB" smtClean="0"/>
              <a:t>22/01/2025</a:t>
            </a:fld>
            <a:endParaRPr lang="en-GB"/>
          </a:p>
        </p:txBody>
      </p:sp>
      <p:sp>
        <p:nvSpPr>
          <p:cNvPr id="5" name="Footer Placeholder 4">
            <a:extLst>
              <a:ext uri="{FF2B5EF4-FFF2-40B4-BE49-F238E27FC236}">
                <a16:creationId xmlns:a16="http://schemas.microsoft.com/office/drawing/2014/main" id="{E2996BE9-B759-433E-8B79-03023953F7C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768A1C7-5833-4510-9EB5-75EDF8075488}"/>
              </a:ext>
            </a:extLst>
          </p:cNvPr>
          <p:cNvSpPr>
            <a:spLocks noGrp="1"/>
          </p:cNvSpPr>
          <p:nvPr>
            <p:ph type="sldNum" sz="quarter" idx="12"/>
          </p:nvPr>
        </p:nvSpPr>
        <p:spPr/>
        <p:txBody>
          <a:bodyPr/>
          <a:lstStyle/>
          <a:p>
            <a:fld id="{CEDDA211-5B49-4DC6-90BF-A19CB95C0D63}" type="slidenum">
              <a:rPr lang="en-GB" smtClean="0"/>
              <a:t>‹#›</a:t>
            </a:fld>
            <a:endParaRPr lang="en-GB"/>
          </a:p>
        </p:txBody>
      </p:sp>
    </p:spTree>
    <p:extLst>
      <p:ext uri="{BB962C8B-B14F-4D97-AF65-F5344CB8AC3E}">
        <p14:creationId xmlns:p14="http://schemas.microsoft.com/office/powerpoint/2010/main" val="1225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66F7D0-7FBC-46DE-B5BD-65917223B7DE}"/>
              </a:ext>
            </a:extLst>
          </p:cNvPr>
          <p:cNvSpPr txBox="1"/>
          <p:nvPr userDrawn="1"/>
        </p:nvSpPr>
        <p:spPr>
          <a:xfrm>
            <a:off x="11676063" y="6308724"/>
            <a:ext cx="513342" cy="549275"/>
          </a:xfrm>
          <a:prstGeom prst="rect">
            <a:avLst/>
          </a:prstGeom>
          <a:noFill/>
        </p:spPr>
        <p:txBody>
          <a:bodyPr wrap="square" lIns="0" tIns="0" rIns="0" bIns="0" rtlCol="0" anchor="ctr" anchorCtr="0">
            <a:noAutofit/>
          </a:bodyPr>
          <a:lstStyle/>
          <a:p>
            <a:pPr algn="ctr"/>
            <a:fld id="{E5EF9048-77CB-4FFB-B171-1CB8BE1604D3}" type="slidenum">
              <a:rPr lang="en-GB" sz="1400" smtClean="0">
                <a:solidFill>
                  <a:schemeClr val="tx2"/>
                </a:solidFill>
              </a:rPr>
              <a:t>‹#›</a:t>
            </a:fld>
            <a:endParaRPr lang="en-GB">
              <a:solidFill>
                <a:schemeClr val="tx2"/>
              </a:solidFill>
            </a:endParaRPr>
          </a:p>
        </p:txBody>
      </p:sp>
      <p:sp>
        <p:nvSpPr>
          <p:cNvPr id="2" name="Title 1">
            <a:extLst>
              <a:ext uri="{FF2B5EF4-FFF2-40B4-BE49-F238E27FC236}">
                <a16:creationId xmlns:a16="http://schemas.microsoft.com/office/drawing/2014/main" id="{46C424AF-862B-4C42-8D80-A9E07D1823F6}"/>
              </a:ext>
            </a:extLst>
          </p:cNvPr>
          <p:cNvSpPr>
            <a:spLocks noGrp="1"/>
          </p:cNvSpPr>
          <p:nvPr>
            <p:ph type="title"/>
          </p:nvPr>
        </p:nvSpPr>
        <p:spPr>
          <a:xfrm>
            <a:off x="515937" y="189705"/>
            <a:ext cx="11160124" cy="719139"/>
          </a:xfrm>
        </p:spPr>
        <p:txBody>
          <a:bodyPr>
            <a:noAutofit/>
          </a:bodyPr>
          <a:lstStyle>
            <a:lvl1pPr>
              <a:defRPr>
                <a:solidFill>
                  <a:schemeClr val="accent4"/>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5ACBBF5-3F03-41E5-AE1D-D8F131B7F543}"/>
              </a:ext>
            </a:extLst>
          </p:cNvPr>
          <p:cNvSpPr>
            <a:spLocks noGrp="1"/>
          </p:cNvSpPr>
          <p:nvPr>
            <p:ph idx="1"/>
          </p:nvPr>
        </p:nvSpPr>
        <p:spPr>
          <a:xfrm>
            <a:off x="515937" y="1449388"/>
            <a:ext cx="11160125" cy="485933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EF987F83-364E-48B0-9E04-377C52013A8F}"/>
              </a:ext>
            </a:extLst>
          </p:cNvPr>
          <p:cNvCxnSpPr/>
          <p:nvPr userDrawn="1"/>
        </p:nvCxnSpPr>
        <p:spPr>
          <a:xfrm>
            <a:off x="515937" y="655937"/>
            <a:ext cx="11160126" cy="0"/>
          </a:xfrm>
          <a:prstGeom prst="line">
            <a:avLst/>
          </a:prstGeom>
          <a:ln w="28575">
            <a:solidFill>
              <a:schemeClr val="accent5"/>
            </a:solidFill>
          </a:ln>
        </p:spPr>
        <p:style>
          <a:lnRef idx="3">
            <a:schemeClr val="accent3"/>
          </a:lnRef>
          <a:fillRef idx="0">
            <a:schemeClr val="accent3"/>
          </a:fillRef>
          <a:effectRef idx="2">
            <a:schemeClr val="accent3"/>
          </a:effectRef>
          <a:fontRef idx="minor">
            <a:schemeClr val="tx1"/>
          </a:fontRef>
        </p:style>
      </p:cxnSp>
      <p:cxnSp>
        <p:nvCxnSpPr>
          <p:cNvPr id="9" name="Straight Connector 8">
            <a:extLst>
              <a:ext uri="{FF2B5EF4-FFF2-40B4-BE49-F238E27FC236}">
                <a16:creationId xmlns:a16="http://schemas.microsoft.com/office/drawing/2014/main" id="{6EF2C0C6-EE0A-4394-9B65-5195F45FED37}"/>
              </a:ext>
            </a:extLst>
          </p:cNvPr>
          <p:cNvCxnSpPr/>
          <p:nvPr userDrawn="1"/>
        </p:nvCxnSpPr>
        <p:spPr>
          <a:xfrm flipH="1">
            <a:off x="11937842" y="6685006"/>
            <a:ext cx="2595" cy="172994"/>
          </a:xfrm>
          <a:prstGeom prst="line">
            <a:avLst/>
          </a:prstGeom>
          <a:ln>
            <a:solidFill>
              <a:schemeClr val="accent5"/>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00977264"/>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guide id="3" orient="horz" pos="91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1579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5EB8"/>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45605" y="145862"/>
            <a:ext cx="2863851" cy="1092530"/>
          </a:xfrm>
          <a:prstGeom prst="rect">
            <a:avLst/>
          </a:prstGeom>
        </p:spPr>
      </p:pic>
      <p:sp>
        <p:nvSpPr>
          <p:cNvPr id="10" name="TextBox 9">
            <a:extLst>
              <a:ext uri="{FF2B5EF4-FFF2-40B4-BE49-F238E27FC236}">
                <a16:creationId xmlns:a16="http://schemas.microsoft.com/office/drawing/2014/main" id="{A5502CCF-7584-4D15-96A1-E570A4D5BB94}"/>
              </a:ext>
            </a:extLst>
          </p:cNvPr>
          <p:cNvSpPr txBox="1"/>
          <p:nvPr userDrawn="1"/>
        </p:nvSpPr>
        <p:spPr>
          <a:xfrm>
            <a:off x="8495035" y="5474429"/>
            <a:ext cx="3696966" cy="1578894"/>
          </a:xfrm>
          <a:prstGeom prst="rect">
            <a:avLst/>
          </a:prstGeom>
          <a:noFill/>
        </p:spPr>
        <p:txBody>
          <a:bodyPr wrap="square" rtlCol="0" anchor="ctr">
            <a:spAutoFit/>
          </a:bodyPr>
          <a:lstStyle/>
          <a:p>
            <a:pPr>
              <a:lnSpc>
                <a:spcPct val="70000"/>
              </a:lnSpc>
            </a:pPr>
            <a:r>
              <a:rPr lang="en-US" sz="13800">
                <a:ln w="19050">
                  <a:solidFill>
                    <a:srgbClr val="4086CA"/>
                  </a:solidFill>
                </a:ln>
                <a:noFill/>
                <a:latin typeface="Impact" panose="020B0806030902050204" pitchFamily="34" charset="0"/>
              </a:rPr>
              <a:t>EPUT</a:t>
            </a:r>
            <a:endParaRPr lang="en-GB" sz="13800">
              <a:ln w="19050">
                <a:solidFill>
                  <a:srgbClr val="4086CA"/>
                </a:solidFill>
              </a:ln>
              <a:noFill/>
              <a:latin typeface="Impact" panose="020B0806030902050204" pitchFamily="34" charset="0"/>
            </a:endParaRPr>
          </a:p>
        </p:txBody>
      </p:sp>
    </p:spTree>
    <p:extLst>
      <p:ext uri="{BB962C8B-B14F-4D97-AF65-F5344CB8AC3E}">
        <p14:creationId xmlns:p14="http://schemas.microsoft.com/office/powerpoint/2010/main" val="3640820111"/>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10000" kern="1200">
          <a:solidFill>
            <a:schemeClr val="accent3"/>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0211" y="205343"/>
            <a:ext cx="1658589" cy="431037"/>
          </a:xfrm>
          <a:prstGeom prst="rect">
            <a:avLst/>
          </a:prstGeom>
        </p:spPr>
      </p:pic>
      <p:cxnSp>
        <p:nvCxnSpPr>
          <p:cNvPr id="11" name="Straight Connector 10">
            <a:extLst>
              <a:ext uri="{FF2B5EF4-FFF2-40B4-BE49-F238E27FC236}">
                <a16:creationId xmlns:a16="http://schemas.microsoft.com/office/drawing/2014/main" id="{BDCEACF8-D520-4D80-AA4C-583E1A86528A}"/>
              </a:ext>
            </a:extLst>
          </p:cNvPr>
          <p:cNvCxnSpPr>
            <a:cxnSpLocks/>
          </p:cNvCxnSpPr>
          <p:nvPr userDrawn="1"/>
        </p:nvCxnSpPr>
        <p:spPr>
          <a:xfrm>
            <a:off x="213175" y="705733"/>
            <a:ext cx="11641667" cy="0"/>
          </a:xfrm>
          <a:prstGeom prst="line">
            <a:avLst/>
          </a:prstGeom>
          <a:ln w="12700">
            <a:solidFill>
              <a:srgbClr val="005EB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BA7C909-3BD8-4D75-88BD-8A7E6953822E}"/>
              </a:ext>
            </a:extLst>
          </p:cNvPr>
          <p:cNvSpPr txBox="1"/>
          <p:nvPr userDrawn="1"/>
        </p:nvSpPr>
        <p:spPr>
          <a:xfrm>
            <a:off x="173567" y="1128734"/>
            <a:ext cx="8978900" cy="1126462"/>
          </a:xfrm>
          <a:prstGeom prst="rect">
            <a:avLst/>
          </a:prstGeom>
          <a:noFill/>
        </p:spPr>
        <p:txBody>
          <a:bodyPr wrap="square" rtlCol="0" anchor="t">
            <a:spAutoFit/>
          </a:bodyPr>
          <a:lstStyle/>
          <a:p>
            <a:pPr>
              <a:lnSpc>
                <a:spcPct val="70000"/>
              </a:lnSpc>
            </a:pPr>
            <a:r>
              <a:rPr lang="en-US" sz="9600" spc="-150">
                <a:solidFill>
                  <a:srgbClr val="005EB8"/>
                </a:solidFill>
                <a:latin typeface="Impact" panose="020B0806030902050204" pitchFamily="34" charset="0"/>
              </a:rPr>
              <a:t>CONTENTS.</a:t>
            </a:r>
            <a:endParaRPr lang="en-GB" sz="9600" spc="-150">
              <a:solidFill>
                <a:srgbClr val="005EB8"/>
              </a:solidFill>
              <a:latin typeface="Impact" panose="020B0806030902050204" pitchFamily="34" charset="0"/>
            </a:endParaRPr>
          </a:p>
        </p:txBody>
      </p:sp>
      <p:cxnSp>
        <p:nvCxnSpPr>
          <p:cNvPr id="13" name="Straight Connector 12">
            <a:extLst>
              <a:ext uri="{FF2B5EF4-FFF2-40B4-BE49-F238E27FC236}">
                <a16:creationId xmlns:a16="http://schemas.microsoft.com/office/drawing/2014/main" id="{8F846731-1F0D-469D-A47B-6A52F7F84F31}"/>
              </a:ext>
            </a:extLst>
          </p:cNvPr>
          <p:cNvCxnSpPr>
            <a:cxnSpLocks/>
          </p:cNvCxnSpPr>
          <p:nvPr userDrawn="1"/>
        </p:nvCxnSpPr>
        <p:spPr>
          <a:xfrm>
            <a:off x="275167" y="6484305"/>
            <a:ext cx="11641667" cy="0"/>
          </a:xfrm>
          <a:prstGeom prst="line">
            <a:avLst/>
          </a:prstGeom>
          <a:ln w="12700">
            <a:solidFill>
              <a:srgbClr val="005EB8"/>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413CBBB-89D6-49E7-AFF4-E85BF0D9AED3}"/>
              </a:ext>
            </a:extLst>
          </p:cNvPr>
          <p:cNvSpPr txBox="1"/>
          <p:nvPr userDrawn="1"/>
        </p:nvSpPr>
        <p:spPr>
          <a:xfrm>
            <a:off x="10674774" y="6579984"/>
            <a:ext cx="1242060" cy="190758"/>
          </a:xfrm>
          <a:prstGeom prst="rect">
            <a:avLst/>
          </a:prstGeom>
          <a:noFill/>
        </p:spPr>
        <p:txBody>
          <a:bodyPr wrap="square" lIns="0" rIns="0" rtlCol="0" anchor="ctr">
            <a:spAutoFit/>
          </a:bodyPr>
          <a:lstStyle/>
          <a:p>
            <a:pPr algn="r">
              <a:lnSpc>
                <a:spcPct val="70000"/>
              </a:lnSpc>
            </a:pPr>
            <a:r>
              <a:rPr lang="en-US" sz="900">
                <a:latin typeface="HelveticaNeue Condensed" panose="02000506050000020004" pitchFamily="2" charset="0"/>
              </a:rPr>
              <a:t>P.</a:t>
            </a:r>
            <a:fld id="{B2068090-552C-4170-9C8C-224D976DFA5A}" type="slidenum">
              <a:rPr lang="en-US" sz="900" smtClean="0">
                <a:latin typeface="HelveticaNeue Condensed" panose="02000506050000020004" pitchFamily="2" charset="0"/>
              </a:rPr>
              <a:t>‹#›</a:t>
            </a:fld>
            <a:endParaRPr lang="en-GB" sz="900">
              <a:latin typeface="HelveticaNeue Condensed" panose="02000506050000020004" pitchFamily="2" charset="0"/>
            </a:endParaRPr>
          </a:p>
        </p:txBody>
      </p:sp>
    </p:spTree>
    <p:extLst>
      <p:ext uri="{BB962C8B-B14F-4D97-AF65-F5344CB8AC3E}">
        <p14:creationId xmlns:p14="http://schemas.microsoft.com/office/powerpoint/2010/main" val="3982501062"/>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0211" y="205343"/>
            <a:ext cx="1658589" cy="431037"/>
          </a:xfrm>
          <a:prstGeom prst="rect">
            <a:avLst/>
          </a:prstGeom>
        </p:spPr>
      </p:pic>
      <p:cxnSp>
        <p:nvCxnSpPr>
          <p:cNvPr id="11" name="Straight Connector 10">
            <a:extLst>
              <a:ext uri="{FF2B5EF4-FFF2-40B4-BE49-F238E27FC236}">
                <a16:creationId xmlns:a16="http://schemas.microsoft.com/office/drawing/2014/main" id="{BDCEACF8-D520-4D80-AA4C-583E1A86528A}"/>
              </a:ext>
            </a:extLst>
          </p:cNvPr>
          <p:cNvCxnSpPr>
            <a:cxnSpLocks/>
          </p:cNvCxnSpPr>
          <p:nvPr userDrawn="1"/>
        </p:nvCxnSpPr>
        <p:spPr>
          <a:xfrm>
            <a:off x="213175" y="705733"/>
            <a:ext cx="11641667" cy="0"/>
          </a:xfrm>
          <a:prstGeom prst="line">
            <a:avLst/>
          </a:prstGeom>
          <a:ln w="12700">
            <a:solidFill>
              <a:srgbClr val="005EB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BA7C909-3BD8-4D75-88BD-8A7E6953822E}"/>
              </a:ext>
            </a:extLst>
          </p:cNvPr>
          <p:cNvSpPr txBox="1"/>
          <p:nvPr userDrawn="1"/>
        </p:nvSpPr>
        <p:spPr>
          <a:xfrm>
            <a:off x="173567" y="1128734"/>
            <a:ext cx="8978900" cy="1126462"/>
          </a:xfrm>
          <a:prstGeom prst="rect">
            <a:avLst/>
          </a:prstGeom>
          <a:noFill/>
        </p:spPr>
        <p:txBody>
          <a:bodyPr wrap="square" rtlCol="0" anchor="t">
            <a:spAutoFit/>
          </a:bodyPr>
          <a:lstStyle/>
          <a:p>
            <a:pPr>
              <a:lnSpc>
                <a:spcPct val="70000"/>
              </a:lnSpc>
            </a:pPr>
            <a:r>
              <a:rPr lang="en-US" sz="9600" spc="-150">
                <a:solidFill>
                  <a:srgbClr val="005EB8"/>
                </a:solidFill>
                <a:latin typeface="Impact" panose="020B0806030902050204" pitchFamily="34" charset="0"/>
              </a:rPr>
              <a:t>CONTENTS.</a:t>
            </a:r>
            <a:endParaRPr lang="en-GB" sz="9600" spc="-150">
              <a:solidFill>
                <a:srgbClr val="005EB8"/>
              </a:solidFill>
              <a:latin typeface="Impact" panose="020B0806030902050204" pitchFamily="34" charset="0"/>
            </a:endParaRPr>
          </a:p>
        </p:txBody>
      </p:sp>
      <p:cxnSp>
        <p:nvCxnSpPr>
          <p:cNvPr id="5" name="Straight Connector 4">
            <a:extLst>
              <a:ext uri="{FF2B5EF4-FFF2-40B4-BE49-F238E27FC236}">
                <a16:creationId xmlns:a16="http://schemas.microsoft.com/office/drawing/2014/main" id="{8F846731-1F0D-469D-A47B-6A52F7F84F31}"/>
              </a:ext>
            </a:extLst>
          </p:cNvPr>
          <p:cNvCxnSpPr>
            <a:cxnSpLocks/>
          </p:cNvCxnSpPr>
          <p:nvPr userDrawn="1"/>
        </p:nvCxnSpPr>
        <p:spPr>
          <a:xfrm>
            <a:off x="275167" y="6484305"/>
            <a:ext cx="11641667" cy="0"/>
          </a:xfrm>
          <a:prstGeom prst="line">
            <a:avLst/>
          </a:prstGeom>
          <a:ln w="12700">
            <a:solidFill>
              <a:srgbClr val="005EB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413CBBB-89D6-49E7-AFF4-E85BF0D9AED3}"/>
              </a:ext>
            </a:extLst>
          </p:cNvPr>
          <p:cNvSpPr txBox="1"/>
          <p:nvPr userDrawn="1"/>
        </p:nvSpPr>
        <p:spPr>
          <a:xfrm>
            <a:off x="10674774" y="6579984"/>
            <a:ext cx="1242060" cy="190758"/>
          </a:xfrm>
          <a:prstGeom prst="rect">
            <a:avLst/>
          </a:prstGeom>
          <a:noFill/>
        </p:spPr>
        <p:txBody>
          <a:bodyPr wrap="square" lIns="0" rIns="0" rtlCol="0" anchor="ctr">
            <a:spAutoFit/>
          </a:bodyPr>
          <a:lstStyle/>
          <a:p>
            <a:pPr algn="r">
              <a:lnSpc>
                <a:spcPct val="70000"/>
              </a:lnSpc>
            </a:pPr>
            <a:r>
              <a:rPr lang="en-US" sz="900">
                <a:latin typeface="HelveticaNeue Condensed" panose="02000506050000020004" pitchFamily="2" charset="0"/>
              </a:rPr>
              <a:t>P.</a:t>
            </a:r>
            <a:fld id="{B2068090-552C-4170-9C8C-224D976DFA5A}" type="slidenum">
              <a:rPr lang="en-US" sz="900" smtClean="0">
                <a:latin typeface="HelveticaNeue Condensed" panose="02000506050000020004" pitchFamily="2" charset="0"/>
              </a:rPr>
              <a:t>‹#›</a:t>
            </a:fld>
            <a:endParaRPr lang="en-GB" sz="900">
              <a:latin typeface="HelveticaNeue Condensed" panose="02000506050000020004" pitchFamily="2" charset="0"/>
            </a:endParaRPr>
          </a:p>
        </p:txBody>
      </p:sp>
    </p:spTree>
    <p:extLst>
      <p:ext uri="{BB962C8B-B14F-4D97-AF65-F5344CB8AC3E}">
        <p14:creationId xmlns:p14="http://schemas.microsoft.com/office/powerpoint/2010/main" val="2406338066"/>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5EB8"/>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19" y="-123984"/>
            <a:ext cx="1720581" cy="1215850"/>
          </a:xfrm>
          <a:prstGeom prst="rect">
            <a:avLst/>
          </a:prstGeom>
        </p:spPr>
      </p:pic>
      <p:sp>
        <p:nvSpPr>
          <p:cNvPr id="10" name="TextBox 9">
            <a:extLst>
              <a:ext uri="{FF2B5EF4-FFF2-40B4-BE49-F238E27FC236}">
                <a16:creationId xmlns:a16="http://schemas.microsoft.com/office/drawing/2014/main" id="{A5502CCF-7584-4D15-96A1-E570A4D5BB94}"/>
              </a:ext>
            </a:extLst>
          </p:cNvPr>
          <p:cNvSpPr txBox="1"/>
          <p:nvPr userDrawn="1"/>
        </p:nvSpPr>
        <p:spPr>
          <a:xfrm>
            <a:off x="8495035" y="5474429"/>
            <a:ext cx="3696966" cy="1578894"/>
          </a:xfrm>
          <a:prstGeom prst="rect">
            <a:avLst/>
          </a:prstGeom>
          <a:noFill/>
        </p:spPr>
        <p:txBody>
          <a:bodyPr wrap="square" rtlCol="0" anchor="ctr">
            <a:spAutoFit/>
          </a:bodyPr>
          <a:lstStyle/>
          <a:p>
            <a:pPr>
              <a:lnSpc>
                <a:spcPct val="70000"/>
              </a:lnSpc>
            </a:pPr>
            <a:r>
              <a:rPr lang="en-US" sz="13800">
                <a:ln w="19050">
                  <a:solidFill>
                    <a:srgbClr val="4086CA"/>
                  </a:solidFill>
                </a:ln>
                <a:noFill/>
                <a:latin typeface="Impact" panose="020B0806030902050204" pitchFamily="34" charset="0"/>
              </a:rPr>
              <a:t>EPUT</a:t>
            </a:r>
            <a:endParaRPr lang="en-GB" sz="13800">
              <a:ln w="19050">
                <a:solidFill>
                  <a:srgbClr val="4086CA"/>
                </a:solidFill>
              </a:ln>
              <a:noFill/>
              <a:latin typeface="Impact" panose="020B0806030902050204" pitchFamily="34" charset="0"/>
            </a:endParaRPr>
          </a:p>
        </p:txBody>
      </p:sp>
      <p:cxnSp>
        <p:nvCxnSpPr>
          <p:cNvPr id="4" name="Straight Connector 3">
            <a:extLst>
              <a:ext uri="{FF2B5EF4-FFF2-40B4-BE49-F238E27FC236}">
                <a16:creationId xmlns:a16="http://schemas.microsoft.com/office/drawing/2014/main" id="{15F96BA0-CEE8-43DC-9441-208960EC369D}"/>
              </a:ext>
            </a:extLst>
          </p:cNvPr>
          <p:cNvCxnSpPr>
            <a:cxnSpLocks/>
          </p:cNvCxnSpPr>
          <p:nvPr userDrawn="1"/>
        </p:nvCxnSpPr>
        <p:spPr>
          <a:xfrm>
            <a:off x="185709" y="752227"/>
            <a:ext cx="1164166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378295"/>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10000" kern="1200">
          <a:solidFill>
            <a:schemeClr val="accent3"/>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5EB8"/>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19" y="-123984"/>
            <a:ext cx="1720581" cy="1215850"/>
          </a:xfrm>
          <a:prstGeom prst="rect">
            <a:avLst/>
          </a:prstGeom>
        </p:spPr>
      </p:pic>
      <p:cxnSp>
        <p:nvCxnSpPr>
          <p:cNvPr id="4" name="Straight Connector 3">
            <a:extLst>
              <a:ext uri="{FF2B5EF4-FFF2-40B4-BE49-F238E27FC236}">
                <a16:creationId xmlns:a16="http://schemas.microsoft.com/office/drawing/2014/main" id="{15F96BA0-CEE8-43DC-9441-208960EC369D}"/>
              </a:ext>
            </a:extLst>
          </p:cNvPr>
          <p:cNvCxnSpPr>
            <a:cxnSpLocks/>
          </p:cNvCxnSpPr>
          <p:nvPr userDrawn="1"/>
        </p:nvCxnSpPr>
        <p:spPr>
          <a:xfrm>
            <a:off x="185709" y="752227"/>
            <a:ext cx="1164166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C7237CF-4831-4545-9AB3-2209CF5ECF32}"/>
              </a:ext>
            </a:extLst>
          </p:cNvPr>
          <p:cNvCxnSpPr>
            <a:cxnSpLocks/>
          </p:cNvCxnSpPr>
          <p:nvPr userDrawn="1"/>
        </p:nvCxnSpPr>
        <p:spPr>
          <a:xfrm>
            <a:off x="275167" y="6484305"/>
            <a:ext cx="11641667" cy="0"/>
          </a:xfrm>
          <a:prstGeom prst="line">
            <a:avLst/>
          </a:prstGeom>
          <a:ln w="12700">
            <a:solidFill>
              <a:srgbClr val="005E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214239"/>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10000" kern="1200">
          <a:solidFill>
            <a:schemeClr val="accent3"/>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7701" y="220841"/>
            <a:ext cx="1658589" cy="431037"/>
          </a:xfrm>
          <a:prstGeom prst="rect">
            <a:avLst/>
          </a:prstGeom>
        </p:spPr>
      </p:pic>
      <p:cxnSp>
        <p:nvCxnSpPr>
          <p:cNvPr id="11" name="Straight Connector 10">
            <a:extLst>
              <a:ext uri="{FF2B5EF4-FFF2-40B4-BE49-F238E27FC236}">
                <a16:creationId xmlns:a16="http://schemas.microsoft.com/office/drawing/2014/main" id="{BDCEACF8-D520-4D80-AA4C-583E1A86528A}"/>
              </a:ext>
            </a:extLst>
          </p:cNvPr>
          <p:cNvCxnSpPr>
            <a:cxnSpLocks/>
          </p:cNvCxnSpPr>
          <p:nvPr userDrawn="1"/>
        </p:nvCxnSpPr>
        <p:spPr>
          <a:xfrm>
            <a:off x="228673" y="783223"/>
            <a:ext cx="11641667" cy="0"/>
          </a:xfrm>
          <a:prstGeom prst="line">
            <a:avLst/>
          </a:prstGeom>
          <a:ln w="12700">
            <a:solidFill>
              <a:srgbClr val="005EB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846731-1F0D-469D-A47B-6A52F7F84F31}"/>
              </a:ext>
            </a:extLst>
          </p:cNvPr>
          <p:cNvCxnSpPr>
            <a:cxnSpLocks/>
          </p:cNvCxnSpPr>
          <p:nvPr userDrawn="1"/>
        </p:nvCxnSpPr>
        <p:spPr>
          <a:xfrm>
            <a:off x="275167" y="6484305"/>
            <a:ext cx="11641667" cy="0"/>
          </a:xfrm>
          <a:prstGeom prst="line">
            <a:avLst/>
          </a:prstGeom>
          <a:ln w="12700">
            <a:solidFill>
              <a:srgbClr val="005EB8"/>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413CBBB-89D6-49E7-AFF4-E85BF0D9AED3}"/>
              </a:ext>
            </a:extLst>
          </p:cNvPr>
          <p:cNvSpPr txBox="1"/>
          <p:nvPr userDrawn="1"/>
        </p:nvSpPr>
        <p:spPr>
          <a:xfrm>
            <a:off x="10674774" y="6579984"/>
            <a:ext cx="1242060" cy="190758"/>
          </a:xfrm>
          <a:prstGeom prst="rect">
            <a:avLst/>
          </a:prstGeom>
          <a:noFill/>
        </p:spPr>
        <p:txBody>
          <a:bodyPr wrap="square" lIns="0" rIns="0" rtlCol="0" anchor="ctr">
            <a:spAutoFit/>
          </a:bodyPr>
          <a:lstStyle/>
          <a:p>
            <a:pPr algn="r">
              <a:lnSpc>
                <a:spcPct val="70000"/>
              </a:lnSpc>
            </a:pPr>
            <a:r>
              <a:rPr lang="en-US" sz="900">
                <a:latin typeface="HelveticaNeue Condensed" panose="02000506050000020004" pitchFamily="2" charset="0"/>
              </a:rPr>
              <a:t>P.</a:t>
            </a:r>
            <a:fld id="{B2068090-552C-4170-9C8C-224D976DFA5A}" type="slidenum">
              <a:rPr lang="en-US" sz="900" smtClean="0">
                <a:latin typeface="HelveticaNeue Condensed" panose="02000506050000020004" pitchFamily="2" charset="0"/>
              </a:rPr>
              <a:t>‹#›</a:t>
            </a:fld>
            <a:endParaRPr lang="en-GB" sz="900">
              <a:latin typeface="HelveticaNeue Condensed" panose="02000506050000020004" pitchFamily="2" charset="0"/>
            </a:endParaRPr>
          </a:p>
        </p:txBody>
      </p:sp>
    </p:spTree>
    <p:extLst>
      <p:ext uri="{BB962C8B-B14F-4D97-AF65-F5344CB8AC3E}">
        <p14:creationId xmlns:p14="http://schemas.microsoft.com/office/powerpoint/2010/main" val="2751899053"/>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6AAECB-4ED4-4E27-8A9C-3DEBCCD5FDDE}"/>
              </a:ext>
            </a:extLst>
          </p:cNvPr>
          <p:cNvSpPr>
            <a:spLocks noGrp="1"/>
          </p:cNvSpPr>
          <p:nvPr>
            <p:ph type="title"/>
          </p:nvPr>
        </p:nvSpPr>
        <p:spPr>
          <a:xfrm>
            <a:off x="515937" y="549274"/>
            <a:ext cx="11160125" cy="719139"/>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9FF7D0-DBE4-4D13-A7C6-D85AB940B135}"/>
              </a:ext>
            </a:extLst>
          </p:cNvPr>
          <p:cNvSpPr>
            <a:spLocks noGrp="1"/>
          </p:cNvSpPr>
          <p:nvPr>
            <p:ph type="body" idx="1"/>
          </p:nvPr>
        </p:nvSpPr>
        <p:spPr>
          <a:xfrm>
            <a:off x="515937" y="1825625"/>
            <a:ext cx="11160125" cy="44831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2F6C3610-EC95-419E-A614-1DDDDEBE4C9F}"/>
              </a:ext>
            </a:extLst>
          </p:cNvPr>
          <p:cNvSpPr>
            <a:spLocks noGrp="1"/>
          </p:cNvSpPr>
          <p:nvPr>
            <p:ph type="sldNum" sz="quarter" idx="4"/>
          </p:nvPr>
        </p:nvSpPr>
        <p:spPr>
          <a:xfrm>
            <a:off x="8610599" y="6356350"/>
            <a:ext cx="30654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DDA211-5B49-4DC6-90BF-A19CB95C0D63}" type="slidenum">
              <a:rPr lang="en-GB" smtClean="0"/>
              <a:t>‹#›</a:t>
            </a:fld>
            <a:endParaRPr lang="en-GB"/>
          </a:p>
        </p:txBody>
      </p:sp>
    </p:spTree>
    <p:extLst>
      <p:ext uri="{BB962C8B-B14F-4D97-AF65-F5344CB8AC3E}">
        <p14:creationId xmlns:p14="http://schemas.microsoft.com/office/powerpoint/2010/main" val="2758691407"/>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l" defTabSz="914400" rtl="0" eaLnBrk="1" latinLnBrk="0" hangingPunct="1">
        <a:lnSpc>
          <a:spcPct val="90000"/>
        </a:lnSpc>
        <a:spcBef>
          <a:spcPct val="0"/>
        </a:spcBef>
        <a:buNone/>
        <a:defRPr sz="3200"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pos="7355">
          <p15:clr>
            <a:srgbClr val="F26B43"/>
          </p15:clr>
        </p15:guide>
        <p15:guide id="3" orient="horz" pos="3974">
          <p15:clr>
            <a:srgbClr val="F26B43"/>
          </p15:clr>
        </p15:guide>
        <p15:guide id="4" orient="horz" pos="799">
          <p15:clr>
            <a:srgbClr val="F26B43"/>
          </p15:clr>
        </p15:guide>
        <p15:guide id="5" orient="horz" pos="34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7701" y="220841"/>
            <a:ext cx="1658589" cy="431037"/>
          </a:xfrm>
          <a:prstGeom prst="rect">
            <a:avLst/>
          </a:prstGeom>
        </p:spPr>
      </p:pic>
      <p:cxnSp>
        <p:nvCxnSpPr>
          <p:cNvPr id="11" name="Straight Connector 10">
            <a:extLst>
              <a:ext uri="{FF2B5EF4-FFF2-40B4-BE49-F238E27FC236}">
                <a16:creationId xmlns:a16="http://schemas.microsoft.com/office/drawing/2014/main" id="{BDCEACF8-D520-4D80-AA4C-583E1A86528A}"/>
              </a:ext>
            </a:extLst>
          </p:cNvPr>
          <p:cNvCxnSpPr>
            <a:cxnSpLocks/>
          </p:cNvCxnSpPr>
          <p:nvPr userDrawn="1"/>
        </p:nvCxnSpPr>
        <p:spPr>
          <a:xfrm>
            <a:off x="228673" y="783223"/>
            <a:ext cx="11641667" cy="0"/>
          </a:xfrm>
          <a:prstGeom prst="line">
            <a:avLst/>
          </a:prstGeom>
          <a:ln w="12700">
            <a:solidFill>
              <a:srgbClr val="005EB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846731-1F0D-469D-A47B-6A52F7F84F31}"/>
              </a:ext>
            </a:extLst>
          </p:cNvPr>
          <p:cNvCxnSpPr>
            <a:cxnSpLocks/>
          </p:cNvCxnSpPr>
          <p:nvPr userDrawn="1"/>
        </p:nvCxnSpPr>
        <p:spPr>
          <a:xfrm>
            <a:off x="275167" y="6484305"/>
            <a:ext cx="11641667" cy="0"/>
          </a:xfrm>
          <a:prstGeom prst="line">
            <a:avLst/>
          </a:prstGeom>
          <a:ln w="12700">
            <a:solidFill>
              <a:srgbClr val="005EB8"/>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413CBBB-89D6-49E7-AFF4-E85BF0D9AED3}"/>
              </a:ext>
            </a:extLst>
          </p:cNvPr>
          <p:cNvSpPr txBox="1"/>
          <p:nvPr userDrawn="1"/>
        </p:nvSpPr>
        <p:spPr>
          <a:xfrm>
            <a:off x="10674774" y="6579984"/>
            <a:ext cx="1242060" cy="190758"/>
          </a:xfrm>
          <a:prstGeom prst="rect">
            <a:avLst/>
          </a:prstGeom>
          <a:noFill/>
        </p:spPr>
        <p:txBody>
          <a:bodyPr wrap="square" lIns="0" rIns="0" rtlCol="0" anchor="ctr">
            <a:spAutoFit/>
          </a:bodyPr>
          <a:lstStyle/>
          <a:p>
            <a:pPr algn="r">
              <a:lnSpc>
                <a:spcPct val="70000"/>
              </a:lnSpc>
            </a:pPr>
            <a:r>
              <a:rPr lang="en-US" sz="900">
                <a:latin typeface="HelveticaNeue Condensed" panose="02000506050000020004" pitchFamily="2" charset="0"/>
              </a:rPr>
              <a:t>P.</a:t>
            </a:r>
            <a:fld id="{B2068090-552C-4170-9C8C-224D976DFA5A}" type="slidenum">
              <a:rPr lang="en-US" sz="900" smtClean="0">
                <a:latin typeface="HelveticaNeue Condensed" panose="02000506050000020004" pitchFamily="2" charset="0"/>
              </a:rPr>
              <a:t>‹#›</a:t>
            </a:fld>
            <a:endParaRPr lang="en-GB" sz="900">
              <a:latin typeface="HelveticaNeue Condensed" panose="02000506050000020004" pitchFamily="2" charset="0"/>
            </a:endParaRPr>
          </a:p>
        </p:txBody>
      </p:sp>
    </p:spTree>
    <p:extLst>
      <p:ext uri="{BB962C8B-B14F-4D97-AF65-F5344CB8AC3E}">
        <p14:creationId xmlns:p14="http://schemas.microsoft.com/office/powerpoint/2010/main" val="3761433332"/>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7701" y="220841"/>
            <a:ext cx="1658589" cy="431037"/>
          </a:xfrm>
          <a:prstGeom prst="rect">
            <a:avLst/>
          </a:prstGeom>
        </p:spPr>
      </p:pic>
      <p:cxnSp>
        <p:nvCxnSpPr>
          <p:cNvPr id="11" name="Straight Connector 10">
            <a:extLst>
              <a:ext uri="{FF2B5EF4-FFF2-40B4-BE49-F238E27FC236}">
                <a16:creationId xmlns:a16="http://schemas.microsoft.com/office/drawing/2014/main" id="{BDCEACF8-D520-4D80-AA4C-583E1A86528A}"/>
              </a:ext>
            </a:extLst>
          </p:cNvPr>
          <p:cNvCxnSpPr>
            <a:cxnSpLocks/>
          </p:cNvCxnSpPr>
          <p:nvPr userDrawn="1"/>
        </p:nvCxnSpPr>
        <p:spPr>
          <a:xfrm>
            <a:off x="228673" y="783223"/>
            <a:ext cx="11641667" cy="0"/>
          </a:xfrm>
          <a:prstGeom prst="line">
            <a:avLst/>
          </a:prstGeom>
          <a:ln w="12700">
            <a:solidFill>
              <a:srgbClr val="005EB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846731-1F0D-469D-A47B-6A52F7F84F31}"/>
              </a:ext>
            </a:extLst>
          </p:cNvPr>
          <p:cNvCxnSpPr>
            <a:cxnSpLocks/>
          </p:cNvCxnSpPr>
          <p:nvPr userDrawn="1"/>
        </p:nvCxnSpPr>
        <p:spPr>
          <a:xfrm>
            <a:off x="275167" y="6484305"/>
            <a:ext cx="11641667" cy="0"/>
          </a:xfrm>
          <a:prstGeom prst="line">
            <a:avLst/>
          </a:prstGeom>
          <a:ln w="12700">
            <a:solidFill>
              <a:srgbClr val="005EB8"/>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413CBBB-89D6-49E7-AFF4-E85BF0D9AED3}"/>
              </a:ext>
            </a:extLst>
          </p:cNvPr>
          <p:cNvSpPr txBox="1"/>
          <p:nvPr userDrawn="1"/>
        </p:nvSpPr>
        <p:spPr>
          <a:xfrm>
            <a:off x="10674774" y="6579984"/>
            <a:ext cx="1242060" cy="190758"/>
          </a:xfrm>
          <a:prstGeom prst="rect">
            <a:avLst/>
          </a:prstGeom>
          <a:noFill/>
        </p:spPr>
        <p:txBody>
          <a:bodyPr wrap="square" lIns="0" rIns="0" rtlCol="0" anchor="ctr">
            <a:spAutoFit/>
          </a:bodyPr>
          <a:lstStyle/>
          <a:p>
            <a:pPr algn="r">
              <a:lnSpc>
                <a:spcPct val="70000"/>
              </a:lnSpc>
            </a:pPr>
            <a:r>
              <a:rPr lang="en-US" sz="900">
                <a:latin typeface="HelveticaNeue Condensed" panose="02000506050000020004" pitchFamily="2" charset="0"/>
              </a:rPr>
              <a:t>P.</a:t>
            </a:r>
            <a:fld id="{B2068090-552C-4170-9C8C-224D976DFA5A}" type="slidenum">
              <a:rPr lang="en-US" sz="900" smtClean="0">
                <a:latin typeface="HelveticaNeue Condensed" panose="02000506050000020004" pitchFamily="2" charset="0"/>
              </a:rPr>
              <a:t>‹#›</a:t>
            </a:fld>
            <a:endParaRPr lang="en-GB" sz="900">
              <a:latin typeface="HelveticaNeue Condensed" panose="02000506050000020004" pitchFamily="2" charset="0"/>
            </a:endParaRPr>
          </a:p>
        </p:txBody>
      </p:sp>
    </p:spTree>
    <p:extLst>
      <p:ext uri="{BB962C8B-B14F-4D97-AF65-F5344CB8AC3E}">
        <p14:creationId xmlns:p14="http://schemas.microsoft.com/office/powerpoint/2010/main" val="2936511689"/>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9.svg"/><Relationship Id="rId18" Type="http://schemas.openxmlformats.org/officeDocument/2006/relationships/image" Target="../media/image26.png"/><Relationship Id="rId3" Type="http://schemas.openxmlformats.org/officeDocument/2006/relationships/image" Target="../media/image19.svg"/><Relationship Id="rId21" Type="http://schemas.openxmlformats.org/officeDocument/2006/relationships/image" Target="../media/image37.svg"/><Relationship Id="rId7" Type="http://schemas.openxmlformats.org/officeDocument/2006/relationships/image" Target="../media/image23.svg"/><Relationship Id="rId12" Type="http://schemas.openxmlformats.org/officeDocument/2006/relationships/image" Target="../media/image23.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23" Type="http://schemas.openxmlformats.org/officeDocument/2006/relationships/image" Target="../media/image39.svg"/><Relationship Id="rId10" Type="http://schemas.openxmlformats.org/officeDocument/2006/relationships/image" Target="../media/image22.png"/><Relationship Id="rId19" Type="http://schemas.openxmlformats.org/officeDocument/2006/relationships/image" Target="../media/image35.svg"/><Relationship Id="rId4" Type="http://schemas.openxmlformats.org/officeDocument/2006/relationships/image" Target="../media/image19.png"/><Relationship Id="rId9" Type="http://schemas.openxmlformats.org/officeDocument/2006/relationships/image" Target="../media/image25.svg"/><Relationship Id="rId14" Type="http://schemas.openxmlformats.org/officeDocument/2006/relationships/image" Target="../media/image24.png"/><Relationship Id="rId22"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4.sv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5.sv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61.sv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9.svg"/><Relationship Id="rId5" Type="http://schemas.openxmlformats.org/officeDocument/2006/relationships/image" Target="../media/image40.png"/><Relationship Id="rId4" Type="http://schemas.openxmlformats.org/officeDocument/2006/relationships/image" Target="../media/image67.svg"/></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8.jpeg"/><Relationship Id="rId7" Type="http://schemas.openxmlformats.org/officeDocument/2006/relationships/diagramColors" Target="../diagrams/colors6.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86.sv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92.svg"/></Relationships>
</file>

<file path=ppt/slides/_rels/slide29.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01.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105.svg"/></Relationships>
</file>

<file path=ppt/slides/_rels/slide37.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09.sv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21.svg"/></Relationships>
</file>

<file path=ppt/slides/_rels/slide4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26.svg"/><Relationship Id="rId5" Type="http://schemas.openxmlformats.org/officeDocument/2006/relationships/image" Target="../media/image77.png"/><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57.sv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59.sv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61.sv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63.sv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65.svg"/></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67.svg"/></Relationships>
</file>

<file path=ppt/slides/_rels/slide5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70.sv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microsoft.com/office/2018/10/relationships/comments" Target="../comments/modernComment_7FFE5C42_584D8210.xml"/><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EB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6EB132-97F9-4BBE-B1F6-4CA8C9E003B5}"/>
              </a:ext>
            </a:extLst>
          </p:cNvPr>
          <p:cNvSpPr txBox="1"/>
          <p:nvPr/>
        </p:nvSpPr>
        <p:spPr>
          <a:xfrm>
            <a:off x="292100" y="2592035"/>
            <a:ext cx="8978900" cy="2031325"/>
          </a:xfrm>
          <a:prstGeom prst="rect">
            <a:avLst/>
          </a:prstGeom>
          <a:noFill/>
        </p:spPr>
        <p:txBody>
          <a:bodyPr wrap="square" rtlCol="0" anchor="ctr">
            <a:spAutoFit/>
          </a:bodyPr>
          <a:lstStyle/>
          <a:p>
            <a:pPr>
              <a:lnSpc>
                <a:spcPct val="70000"/>
              </a:lnSpc>
            </a:pPr>
            <a:r>
              <a:rPr lang="en-US" sz="6000">
                <a:solidFill>
                  <a:schemeClr val="accent6"/>
                </a:solidFill>
                <a:latin typeface="Impact" panose="020B0806030902050204" pitchFamily="34" charset="0"/>
              </a:rPr>
              <a:t>ESSEX PARTNERSHIP UNIVERSITY NHS FOUNDATION TRUST</a:t>
            </a:r>
            <a:endParaRPr lang="en-GB" sz="6000">
              <a:solidFill>
                <a:schemeClr val="accent6"/>
              </a:solidFill>
              <a:latin typeface="Impact" panose="020B0806030902050204" pitchFamily="34" charset="0"/>
            </a:endParaRPr>
          </a:p>
        </p:txBody>
      </p:sp>
      <p:sp>
        <p:nvSpPr>
          <p:cNvPr id="4" name="TextBox 3">
            <a:extLst>
              <a:ext uri="{FF2B5EF4-FFF2-40B4-BE49-F238E27FC236}">
                <a16:creationId xmlns:a16="http://schemas.microsoft.com/office/drawing/2014/main" id="{0E2EE56E-FFF9-4F5B-9BF2-BED2836C3A9E}"/>
              </a:ext>
            </a:extLst>
          </p:cNvPr>
          <p:cNvSpPr txBox="1"/>
          <p:nvPr/>
        </p:nvSpPr>
        <p:spPr>
          <a:xfrm>
            <a:off x="292100" y="4994298"/>
            <a:ext cx="8978900" cy="480131"/>
          </a:xfrm>
          <a:prstGeom prst="rect">
            <a:avLst/>
          </a:prstGeom>
          <a:noFill/>
        </p:spPr>
        <p:txBody>
          <a:bodyPr wrap="square" rtlCol="0" anchor="ctr">
            <a:spAutoFit/>
          </a:bodyPr>
          <a:lstStyle/>
          <a:p>
            <a:pPr>
              <a:lnSpc>
                <a:spcPct val="70000"/>
              </a:lnSpc>
            </a:pPr>
            <a:r>
              <a:rPr lang="en-US" sz="3600" i="1">
                <a:solidFill>
                  <a:schemeClr val="accent3">
                    <a:lumMod val="60000"/>
                    <a:lumOff val="40000"/>
                  </a:schemeClr>
                </a:solidFill>
                <a:latin typeface="Impact" panose="020B0806030902050204" pitchFamily="34" charset="0"/>
              </a:rPr>
              <a:t>ESTATE STRATEGY</a:t>
            </a:r>
            <a:endParaRPr lang="en-GB" sz="3600" i="1">
              <a:solidFill>
                <a:schemeClr val="accent3">
                  <a:lumMod val="60000"/>
                  <a:lumOff val="40000"/>
                </a:schemeClr>
              </a:solidFill>
              <a:latin typeface="Impact" panose="020B0806030902050204" pitchFamily="34" charset="0"/>
            </a:endParaRPr>
          </a:p>
        </p:txBody>
      </p:sp>
    </p:spTree>
    <p:extLst>
      <p:ext uri="{BB962C8B-B14F-4D97-AF65-F5344CB8AC3E}">
        <p14:creationId xmlns:p14="http://schemas.microsoft.com/office/powerpoint/2010/main" val="1157382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10</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Are We Now?</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a:cs typeface="Calibri"/>
              </a:rPr>
              <a:t>Impact of L</a:t>
            </a:r>
            <a:r>
              <a:rPr lang="en-GB" sz="3600">
                <a:solidFill>
                  <a:srgbClr val="005EB8"/>
                </a:solidFill>
                <a:latin typeface="Impact"/>
                <a:cs typeface="Calibri"/>
              </a:rPr>
              <a:t>evels of Multiple Deprivation</a:t>
            </a:r>
            <a:endParaRPr kumimoji="0" lang="en-GB" sz="3600" b="0" i="0" u="none" strike="noStrike" kern="1200" cap="none" spc="0" normalizeH="0" baseline="0" noProof="0">
              <a:ln>
                <a:noFill/>
              </a:ln>
              <a:solidFill>
                <a:srgbClr val="005EB8"/>
              </a:solidFill>
              <a:effectLst/>
              <a:uLnTx/>
              <a:uFillTx/>
              <a:latin typeface="Impact"/>
              <a:cs typeface="Calibri"/>
            </a:endParaRPr>
          </a:p>
        </p:txBody>
      </p:sp>
      <p:sp>
        <p:nvSpPr>
          <p:cNvPr id="2" name="TextBox 1">
            <a:extLst>
              <a:ext uri="{FF2B5EF4-FFF2-40B4-BE49-F238E27FC236}">
                <a16:creationId xmlns:a16="http://schemas.microsoft.com/office/drawing/2014/main" id="{D28D4358-2B38-CB62-57C3-42CB9D325BB9}"/>
              </a:ext>
            </a:extLst>
          </p:cNvPr>
          <p:cNvSpPr txBox="1"/>
          <p:nvPr/>
        </p:nvSpPr>
        <p:spPr>
          <a:xfrm>
            <a:off x="170531" y="6552252"/>
            <a:ext cx="6175839" cy="246221"/>
          </a:xfrm>
          <a:prstGeom prst="rect">
            <a:avLst/>
          </a:prstGeom>
          <a:noFill/>
        </p:spPr>
        <p:txBody>
          <a:bodyPr wrap="square" rtlCol="0">
            <a:spAutoFit/>
          </a:bodyPr>
          <a:lstStyle/>
          <a:p>
            <a:r>
              <a:rPr lang="en-GB" sz="1000">
                <a:latin typeface="Verdana" panose="020B0604030504040204" pitchFamily="34" charset="0"/>
                <a:ea typeface="Verdana" panose="020B0604030504040204" pitchFamily="34" charset="0"/>
              </a:rPr>
              <a:t>Graphic shows the number of EPUT healthcare facilities, overlaid on a Deprivation Index.</a:t>
            </a:r>
          </a:p>
        </p:txBody>
      </p:sp>
      <p:pic>
        <p:nvPicPr>
          <p:cNvPr id="5" name="Picture 4">
            <a:extLst>
              <a:ext uri="{FF2B5EF4-FFF2-40B4-BE49-F238E27FC236}">
                <a16:creationId xmlns:a16="http://schemas.microsoft.com/office/drawing/2014/main" id="{1246427A-1948-5325-2EA7-DB152CC791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0843" y="2086978"/>
            <a:ext cx="5285157" cy="4074109"/>
          </a:xfrm>
          <a:prstGeom prst="rect">
            <a:avLst/>
          </a:prstGeom>
        </p:spPr>
      </p:pic>
      <p:sp>
        <p:nvSpPr>
          <p:cNvPr id="3" name="Speech Bubble: Rectangle 2">
            <a:extLst>
              <a:ext uri="{FF2B5EF4-FFF2-40B4-BE49-F238E27FC236}">
                <a16:creationId xmlns:a16="http://schemas.microsoft.com/office/drawing/2014/main" id="{D3071C44-7F50-22EC-2BE4-FBD79B83BDB6}"/>
              </a:ext>
            </a:extLst>
          </p:cNvPr>
          <p:cNvSpPr/>
          <p:nvPr/>
        </p:nvSpPr>
        <p:spPr>
          <a:xfrm>
            <a:off x="6396703" y="3659747"/>
            <a:ext cx="5520129" cy="2489479"/>
          </a:xfrm>
          <a:prstGeom prst="wedgeRectCallout">
            <a:avLst>
              <a:gd name="adj1" fmla="val -18854"/>
              <a:gd name="adj2" fmla="val -498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en-GB" sz="1050" b="1">
                <a:latin typeface="Verdana" panose="020B0604030504040204" pitchFamily="34" charset="0"/>
                <a:ea typeface="Verdana" panose="020B0604030504040204" pitchFamily="34" charset="0"/>
              </a:rPr>
              <a:t>Key Messages</a:t>
            </a:r>
          </a:p>
          <a:p>
            <a:endParaRPr lang="en-GB" sz="1050" b="1">
              <a:latin typeface="Verdana" panose="020B0604030504040204" pitchFamily="34" charset="0"/>
              <a:ea typeface="Verdana" panose="020B0604030504040204" pitchFamily="34" charset="0"/>
            </a:endParaRPr>
          </a:p>
          <a:p>
            <a:pPr marL="285750" indent="-285750">
              <a:spcAft>
                <a:spcPts val="300"/>
              </a:spcAft>
              <a:buFont typeface="Arial" panose="020B0604020202020204" pitchFamily="34" charset="0"/>
              <a:buChar char="•"/>
            </a:pPr>
            <a:r>
              <a:rPr lang="en-GB" sz="1050">
                <a:latin typeface="Verdana" panose="020B0604030504040204" pitchFamily="34" charset="0"/>
                <a:ea typeface="Verdana" panose="020B0604030504040204" pitchFamily="34" charset="0"/>
              </a:rPr>
              <a:t>There are a number of areas of mild to moderate deprivation. These areas are particularly focused in West Essex (towards the Hertfordshire border), South West Essex and South East Essex, lower Mid Essex and pockets of eastern areas of North Essex.</a:t>
            </a:r>
          </a:p>
          <a:p>
            <a:pPr marL="285750" indent="-285750">
              <a:spcAft>
                <a:spcPts val="300"/>
              </a:spcAft>
              <a:buFont typeface="Arial" panose="020B0604020202020204" pitchFamily="34" charset="0"/>
              <a:buChar char="•"/>
            </a:pPr>
            <a:r>
              <a:rPr lang="en-GB" sz="1050">
                <a:latin typeface="Verdana" panose="020B0604030504040204" pitchFamily="34" charset="0"/>
                <a:ea typeface="Verdana" panose="020B0604030504040204" pitchFamily="34" charset="0"/>
              </a:rPr>
              <a:t>Some areas of deprivation have limited access to healthcare facilities, especially in the eastern region of North Essex.</a:t>
            </a:r>
          </a:p>
          <a:p>
            <a:pPr marL="285750" indent="-285750">
              <a:spcAft>
                <a:spcPts val="300"/>
              </a:spcAft>
              <a:buFont typeface="Arial" panose="020B0604020202020204" pitchFamily="34" charset="0"/>
              <a:buChar char="•"/>
            </a:pPr>
            <a:r>
              <a:rPr lang="en-GB" sz="1050">
                <a:latin typeface="Verdana" panose="020B0604030504040204" pitchFamily="34" charset="0"/>
                <a:ea typeface="Verdana" panose="020B0604030504040204" pitchFamily="34" charset="0"/>
              </a:rPr>
              <a:t>EPUT healthcare facilities are more densely localised to South Essex, when compared to the other areas of Essex. </a:t>
            </a:r>
          </a:p>
          <a:p>
            <a:endParaRPr lang="en-GB" sz="1050">
              <a:latin typeface="Verdana" panose="020B0604030504040204" pitchFamily="34" charset="0"/>
              <a:ea typeface="Verdana" panose="020B0604030504040204" pitchFamily="34" charset="0"/>
            </a:endParaRPr>
          </a:p>
          <a:p>
            <a:r>
              <a:rPr lang="en-GB" sz="1050">
                <a:latin typeface="Verdana" panose="020B0604030504040204" pitchFamily="34" charset="0"/>
                <a:ea typeface="Verdana" panose="020B0604030504040204" pitchFamily="34" charset="0"/>
              </a:rPr>
              <a:t>This illustrates that there are areas that experience both significant economic and health access deprivation. This may be a particular issue as areas of economic deprivation are likely to have significant health needs.</a:t>
            </a:r>
          </a:p>
        </p:txBody>
      </p:sp>
      <p:sp>
        <p:nvSpPr>
          <p:cNvPr id="14" name="TextBox 13">
            <a:extLst>
              <a:ext uri="{FF2B5EF4-FFF2-40B4-BE49-F238E27FC236}">
                <a16:creationId xmlns:a16="http://schemas.microsoft.com/office/drawing/2014/main" id="{B64530AB-F3A3-4B40-9AC8-98E4305F79A7}"/>
              </a:ext>
            </a:extLst>
          </p:cNvPr>
          <p:cNvSpPr txBox="1"/>
          <p:nvPr/>
        </p:nvSpPr>
        <p:spPr>
          <a:xfrm>
            <a:off x="666947" y="1775593"/>
            <a:ext cx="5679422" cy="276999"/>
          </a:xfrm>
          <a:prstGeom prst="rect">
            <a:avLst/>
          </a:prstGeom>
          <a:noFill/>
        </p:spPr>
        <p:txBody>
          <a:bodyPr wrap="square" rtlCol="0">
            <a:spAutoFit/>
          </a:bodyPr>
          <a:lstStyle/>
          <a:p>
            <a:r>
              <a:rPr lang="en-GB" sz="1200" b="1">
                <a:solidFill>
                  <a:srgbClr val="4472C4"/>
                </a:solidFill>
                <a:latin typeface="Verdana" panose="020B0604030504040204" pitchFamily="34" charset="0"/>
                <a:ea typeface="Verdana" panose="020B0604030504040204" pitchFamily="34" charset="0"/>
              </a:rPr>
              <a:t>Multiple deprivation prevalence </a:t>
            </a:r>
            <a:r>
              <a:rPr lang="en-GB" sz="900">
                <a:solidFill>
                  <a:srgbClr val="4472C4"/>
                </a:solidFill>
                <a:latin typeface="Verdana" panose="020B0604030504040204" pitchFamily="34" charset="0"/>
                <a:ea typeface="Verdana" panose="020B0604030504040204" pitchFamily="34" charset="0"/>
              </a:rPr>
              <a:t>(Source: SHAPE Atlas)</a:t>
            </a:r>
          </a:p>
        </p:txBody>
      </p:sp>
      <p:grpSp>
        <p:nvGrpSpPr>
          <p:cNvPr id="16" name="Group 15">
            <a:extLst>
              <a:ext uri="{FF2B5EF4-FFF2-40B4-BE49-F238E27FC236}">
                <a16:creationId xmlns:a16="http://schemas.microsoft.com/office/drawing/2014/main" id="{B2D4B99E-FF01-2D28-8CAD-8911CEFB73F0}"/>
              </a:ext>
            </a:extLst>
          </p:cNvPr>
          <p:cNvGrpSpPr/>
          <p:nvPr/>
        </p:nvGrpSpPr>
        <p:grpSpPr>
          <a:xfrm>
            <a:off x="4657618" y="4777195"/>
            <a:ext cx="1438382" cy="1383892"/>
            <a:chOff x="4657618" y="4501128"/>
            <a:chExt cx="1438382" cy="1383892"/>
          </a:xfrm>
        </p:grpSpPr>
        <p:grpSp>
          <p:nvGrpSpPr>
            <p:cNvPr id="12" name="Group 11">
              <a:extLst>
                <a:ext uri="{FF2B5EF4-FFF2-40B4-BE49-F238E27FC236}">
                  <a16:creationId xmlns:a16="http://schemas.microsoft.com/office/drawing/2014/main" id="{7F7F6C9F-F21C-5E5D-AC10-4FFECF09E2B8}"/>
                </a:ext>
              </a:extLst>
            </p:cNvPr>
            <p:cNvGrpSpPr/>
            <p:nvPr/>
          </p:nvGrpSpPr>
          <p:grpSpPr>
            <a:xfrm>
              <a:off x="4657618" y="4501128"/>
              <a:ext cx="1438382" cy="1383892"/>
              <a:chOff x="4590944" y="5141208"/>
              <a:chExt cx="1438382" cy="1383892"/>
            </a:xfrm>
          </p:grpSpPr>
          <p:pic>
            <p:nvPicPr>
              <p:cNvPr id="9" name="Picture 8">
                <a:extLst>
                  <a:ext uri="{FF2B5EF4-FFF2-40B4-BE49-F238E27FC236}">
                    <a16:creationId xmlns:a16="http://schemas.microsoft.com/office/drawing/2014/main" id="{1F9572C2-EF31-AB60-B23A-287969234E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6014" r="14219"/>
              <a:stretch/>
            </p:blipFill>
            <p:spPr>
              <a:xfrm>
                <a:off x="4592730" y="5428202"/>
                <a:ext cx="1436596" cy="660557"/>
              </a:xfrm>
              <a:prstGeom prst="rect">
                <a:avLst/>
              </a:prstGeom>
            </p:spPr>
          </p:pic>
          <p:sp>
            <p:nvSpPr>
              <p:cNvPr id="7" name="Rectangle 6">
                <a:extLst>
                  <a:ext uri="{FF2B5EF4-FFF2-40B4-BE49-F238E27FC236}">
                    <a16:creationId xmlns:a16="http://schemas.microsoft.com/office/drawing/2014/main" id="{ADC5CE07-9FB5-738A-A95D-60D2D5D34C15}"/>
                  </a:ext>
                </a:extLst>
              </p:cNvPr>
              <p:cNvSpPr/>
              <p:nvPr/>
            </p:nvSpPr>
            <p:spPr>
              <a:xfrm>
                <a:off x="4590944" y="5141208"/>
                <a:ext cx="1438382" cy="2862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 b="1">
                    <a:solidFill>
                      <a:schemeClr val="tx1"/>
                    </a:solidFill>
                    <a:latin typeface="Verdana" panose="020B0604030504040204" pitchFamily="34" charset="0"/>
                    <a:ea typeface="Verdana" panose="020B0604030504040204" pitchFamily="34" charset="0"/>
                  </a:rPr>
                  <a:t>Index of Multiple Deprivation (quintiles )</a:t>
                </a:r>
                <a:endParaRPr lang="en-GB" sz="600" b="1">
                  <a:solidFill>
                    <a:schemeClr val="tx1"/>
                  </a:solidFill>
                </a:endParaRPr>
              </a:p>
            </p:txBody>
          </p:sp>
          <p:sp>
            <p:nvSpPr>
              <p:cNvPr id="10" name="Rectangle 9">
                <a:extLst>
                  <a:ext uri="{FF2B5EF4-FFF2-40B4-BE49-F238E27FC236}">
                    <a16:creationId xmlns:a16="http://schemas.microsoft.com/office/drawing/2014/main" id="{A7EB2830-B853-5143-4655-C8E04D099586}"/>
                  </a:ext>
                </a:extLst>
              </p:cNvPr>
              <p:cNvSpPr/>
              <p:nvPr/>
            </p:nvSpPr>
            <p:spPr>
              <a:xfrm>
                <a:off x="4590944" y="6081147"/>
                <a:ext cx="1438382" cy="443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b="1">
                    <a:solidFill>
                      <a:schemeClr val="tx1"/>
                    </a:solidFill>
                    <a:latin typeface="Verdana" panose="020B0604030504040204" pitchFamily="34" charset="0"/>
                    <a:ea typeface="Verdana" panose="020B0604030504040204" pitchFamily="34" charset="0"/>
                  </a:rPr>
                  <a:t>The colours represent the areas of deprivation. Darkest purple represents highest level of multiple deprivation</a:t>
                </a:r>
                <a:endParaRPr lang="en-GB" sz="500" b="1">
                  <a:solidFill>
                    <a:schemeClr val="tx1"/>
                  </a:solidFill>
                </a:endParaRPr>
              </a:p>
            </p:txBody>
          </p:sp>
        </p:grpSp>
        <p:sp>
          <p:nvSpPr>
            <p:cNvPr id="13" name="Rectangle 12">
              <a:extLst>
                <a:ext uri="{FF2B5EF4-FFF2-40B4-BE49-F238E27FC236}">
                  <a16:creationId xmlns:a16="http://schemas.microsoft.com/office/drawing/2014/main" id="{F38DBFDA-D921-7257-8D26-E13E4037E579}"/>
                </a:ext>
              </a:extLst>
            </p:cNvPr>
            <p:cNvSpPr/>
            <p:nvPr/>
          </p:nvSpPr>
          <p:spPr>
            <a:xfrm>
              <a:off x="4657618" y="4501128"/>
              <a:ext cx="1438382" cy="138389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EE55F263-FBD5-2629-1690-1EA32C7C732E}"/>
              </a:ext>
            </a:extLst>
          </p:cNvPr>
          <p:cNvSpPr txBox="1"/>
          <p:nvPr/>
        </p:nvSpPr>
        <p:spPr>
          <a:xfrm>
            <a:off x="6346369" y="1753773"/>
            <a:ext cx="5570464" cy="16927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kern="0">
                <a:solidFill>
                  <a:schemeClr val="accent5"/>
                </a:solidFill>
                <a:latin typeface="Verdana" panose="020B0604030504040204" pitchFamily="34" charset="0"/>
                <a:ea typeface="Verdana" panose="020B0604030504040204" pitchFamily="34" charset="0"/>
              </a:rPr>
              <a:t>Some of our most deprived areas have limited access to healthcare facilities</a:t>
            </a:r>
          </a:p>
          <a:p>
            <a:pPr marL="0" marR="0" lvl="0" indent="0" defTabSz="914400" eaLnBrk="1" fontAlgn="auto" latinLnBrk="0" hangingPunct="1">
              <a:lnSpc>
                <a:spcPct val="100000"/>
              </a:lnSpc>
              <a:spcBef>
                <a:spcPts val="0"/>
              </a:spcBef>
              <a:spcAft>
                <a:spcPts val="0"/>
              </a:spcAft>
              <a:buClrTx/>
              <a:buSzTx/>
              <a:buFontTx/>
              <a:buNone/>
              <a:tabLst/>
              <a:defRPr/>
            </a:pPr>
            <a:endParaRPr lang="en-GB" sz="1000" b="1" kern="0">
              <a:solidFill>
                <a:srgbClr val="000000"/>
              </a:solidFill>
              <a:latin typeface="Verdana" panose="020B0604030504040204" pitchFamily="34" charset="0"/>
              <a:ea typeface="Verdana" panose="020B060403050404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1000" b="1" kern="0">
                <a:solidFill>
                  <a:srgbClr val="000000"/>
                </a:solidFill>
                <a:latin typeface="Verdana" panose="020B0604030504040204" pitchFamily="34" charset="0"/>
                <a:ea typeface="Verdana" panose="020B0604030504040204" pitchFamily="34" charset="0"/>
              </a:rPr>
              <a:t>Challenges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Deprivation has increased across our population, leading to significant health inequalities and disparity in health outcomes within vulnerable groups and often in the context of multi-generational need across families. The percentage of Essex residents living in the most deprived 20% of areas is amongst the highest in the East of England. EPUT serves an increasingly diverse population, and we need to continually adapt our services to meet our evolving population needs.</a:t>
            </a:r>
          </a:p>
        </p:txBody>
      </p:sp>
    </p:spTree>
    <p:extLst>
      <p:ext uri="{BB962C8B-B14F-4D97-AF65-F5344CB8AC3E}">
        <p14:creationId xmlns:p14="http://schemas.microsoft.com/office/powerpoint/2010/main" val="2157149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11</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44482"/>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Are We Now?</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Overview of Our Estate Data</a:t>
            </a:r>
          </a:p>
        </p:txBody>
      </p:sp>
      <p:sp>
        <p:nvSpPr>
          <p:cNvPr id="4" name="TextBox 3">
            <a:extLst>
              <a:ext uri="{FF2B5EF4-FFF2-40B4-BE49-F238E27FC236}">
                <a16:creationId xmlns:a16="http://schemas.microsoft.com/office/drawing/2014/main" id="{F3D04502-151C-9045-D07D-DEAD3D50FBB8}"/>
              </a:ext>
            </a:extLst>
          </p:cNvPr>
          <p:cNvSpPr txBox="1"/>
          <p:nvPr/>
        </p:nvSpPr>
        <p:spPr>
          <a:xfrm>
            <a:off x="707389" y="1547356"/>
            <a:ext cx="5263643"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black"/>
                </a:solidFill>
                <a:latin typeface="Verdana" panose="020B0604030504040204" pitchFamily="34" charset="0"/>
                <a:ea typeface="Verdana" panose="020B0604030504040204" pitchFamily="34" charset="0"/>
              </a:rPr>
              <a:t>EPUT services are provided from circa 150 properties across Bedfordshire, Luton, Essex, Southend, Thurrock and Suffolk, with a total size of 127,000sqm. A vast majority of the estate is older than 40 years and circa 34% of properties has poor energy performance which does not support the Trust’s net zero ambitions.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solidFill>
                <a:prstClr val="black"/>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rgbClr val="005EB8"/>
                </a:solidFill>
                <a:latin typeface="Verdana" panose="020B0604030504040204" pitchFamily="34" charset="0"/>
                <a:ea typeface="Verdana" panose="020B0604030504040204" pitchFamily="34" charset="0"/>
              </a:rPr>
              <a:t>Age</a:t>
            </a:r>
          </a:p>
          <a:p>
            <a:r>
              <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a:rPr>
              <a:t>Buildings older than 40 years is the measure used in ERIC as an indicator of the end of the life cycle, i.e. fitness for purpose relating to both condition (physical condition and statutory compliance) and functional suitability. 57% of EPUT’s estate is over 40 years old. </a:t>
            </a:r>
            <a:r>
              <a:rPr kumimoji="0" lang="en-GB" sz="1000" b="0"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Calibri"/>
              </a:rPr>
              <a:t> </a:t>
            </a:r>
            <a:endPar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solidFill>
                <a:prstClr val="black"/>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rgbClr val="005EB8"/>
                </a:solidFill>
                <a:latin typeface="Verdana" panose="020B0604030504040204" pitchFamily="34" charset="0"/>
                <a:ea typeface="Verdana" panose="020B0604030504040204" pitchFamily="34" charset="0"/>
              </a:rPr>
              <a:t>Cost</a:t>
            </a:r>
          </a:p>
          <a:p>
            <a:r>
              <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a:rPr>
              <a:t>The cost to occupy a health facility over its useful life will exceed the original capital investment by a multiple of 5-10 depending on its use. The building costs analysed in this strategy are Rent, Service Charge and Business Rates only.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solidFill>
                <a:prstClr val="black"/>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5EB8"/>
                </a:solidFill>
                <a:effectLst/>
                <a:uLnTx/>
                <a:uFillTx/>
                <a:latin typeface="Verdana" panose="020B0604030504040204" pitchFamily="34" charset="0"/>
                <a:ea typeface="Verdana" panose="020B0604030504040204" pitchFamily="34" charset="0"/>
                <a:cs typeface="Calibri" panose="020F0502020204030204" pitchFamily="34" charset="0"/>
              </a:rPr>
              <a:t>Energy Performance (EPC) Rating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EPCs indicate the energy efficiency of a property and include estimated energy costs as well as a summary of the property’s energy performance. Properties that have an EPC of E or below are classed as ‘substandard’ by regulations.</a:t>
            </a:r>
            <a:r>
              <a:rPr lang="en-GB" sz="1000" dirty="0">
                <a:solidFill>
                  <a:prstClr val="black"/>
                </a:solidFill>
                <a:latin typeface="Verdana" panose="020B0604030504040204" pitchFamily="34" charset="0"/>
                <a:ea typeface="Verdana" panose="020B0604030504040204" pitchFamily="34" charset="0"/>
                <a:cs typeface="Calibri" panose="020F0502020204030204" pitchFamily="34" charset="0"/>
              </a:rPr>
              <a:t> 34% of EPUT’s properties have an EPC rating of E or below.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5EB8"/>
                </a:solidFill>
                <a:effectLst/>
                <a:uLnTx/>
                <a:uFillTx/>
                <a:latin typeface="Verdana" panose="020B0604030504040204" pitchFamily="34" charset="0"/>
                <a:ea typeface="Verdana" panose="020B0604030504040204" pitchFamily="34" charset="0"/>
                <a:cs typeface="Calibri" panose="020F0502020204030204" pitchFamily="34" charset="0"/>
              </a:rPr>
              <a:t>Partnership Working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Verdana" panose="020B0604030504040204" pitchFamily="34" charset="0"/>
                <a:ea typeface="Verdana" panose="020B0604030504040204" pitchFamily="34" charset="0"/>
                <a:cs typeface="Calibri" panose="020F0502020204030204" pitchFamily="34" charset="0"/>
              </a:rPr>
              <a:t>40% of properties are located with partners. Sharing of properties with partners can help with improving integrated care and patient access, enhancing collaboration and resource sharing. </a:t>
            </a:r>
            <a:endParaRPr kumimoji="0" lang="en-GB" sz="10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Rectangle 4">
            <a:extLst>
              <a:ext uri="{FF2B5EF4-FFF2-40B4-BE49-F238E27FC236}">
                <a16:creationId xmlns:a16="http://schemas.microsoft.com/office/drawing/2014/main" id="{E6A70FD9-942B-AB90-C06B-9BD6070F640B}"/>
              </a:ext>
            </a:extLst>
          </p:cNvPr>
          <p:cNvSpPr/>
          <p:nvPr/>
        </p:nvSpPr>
        <p:spPr>
          <a:xfrm>
            <a:off x="6225033" y="2074506"/>
            <a:ext cx="2705652" cy="476599"/>
          </a:xfrm>
          <a:prstGeom prst="rect">
            <a:avLst/>
          </a:prstGeom>
          <a:solidFill>
            <a:srgbClr val="9164FF"/>
          </a:solidFill>
          <a:ln w="12700" cap="flat" cmpd="sng" algn="ctr">
            <a:solidFill>
              <a:srgbClr val="9164FF"/>
            </a:solidFill>
            <a:prstDash val="solid"/>
            <a:miter lim="800000"/>
          </a:ln>
          <a:effectLst/>
        </p:spPr>
        <p:txBody>
          <a:bodyPr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476BC09-9012-DB23-6675-F2DED3EBFFF0}"/>
              </a:ext>
            </a:extLst>
          </p:cNvPr>
          <p:cNvSpPr txBox="1"/>
          <p:nvPr/>
        </p:nvSpPr>
        <p:spPr>
          <a:xfrm>
            <a:off x="6935798" y="2067777"/>
            <a:ext cx="1994887" cy="476599"/>
          </a:xfrm>
          <a:prstGeom prst="rect">
            <a:avLst/>
          </a:prstGeom>
          <a:noFill/>
        </p:spPr>
        <p:txBody>
          <a:bodyPr wrap="square" lIns="0" tIns="72000" rIns="0" bIns="0" rtlCol="0">
            <a:noAutofit/>
          </a:bodyPr>
          <a:lstStyle/>
          <a:p>
            <a:pPr marL="0" marR="0" lvl="0" indent="0" algn="l" defTabSz="914400" rtl="0" eaLnBrk="1" fontAlgn="auto" latinLnBrk="0" hangingPunct="1">
              <a:lnSpc>
                <a:spcPct val="80000"/>
              </a:lnSpc>
              <a:spcBef>
                <a:spcPts val="0"/>
              </a:spcBef>
              <a:spcAft>
                <a:spcPts val="300"/>
              </a:spcAft>
              <a:buClrTx/>
              <a:buSzTx/>
              <a:buFontTx/>
              <a:buNone/>
              <a:tabLst/>
              <a:defRPr/>
            </a:pPr>
            <a:r>
              <a:rPr kumimoji="0" lang="en-GB" sz="20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127,000 </a:t>
            </a:r>
            <a:r>
              <a:rPr kumimoji="0" lang="en-GB" sz="11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sqm</a:t>
            </a:r>
            <a:endParaRPr kumimoji="0" lang="en-GB" sz="20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80000"/>
              </a:lnSpc>
              <a:spcBef>
                <a:spcPts val="0"/>
              </a:spcBef>
              <a:spcAft>
                <a:spcPts val="300"/>
              </a:spcAft>
              <a:buClrTx/>
              <a:buSzTx/>
              <a:buFontTx/>
              <a:buNone/>
              <a:tabLst/>
              <a:defRPr/>
            </a:pPr>
            <a:r>
              <a:rPr kumimoji="0" lang="en-GB" sz="11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Total size of estate </a:t>
            </a:r>
          </a:p>
        </p:txBody>
      </p:sp>
      <p:pic>
        <p:nvPicPr>
          <p:cNvPr id="7" name="Graphic 6">
            <a:extLst>
              <a:ext uri="{FF2B5EF4-FFF2-40B4-BE49-F238E27FC236}">
                <a16:creationId xmlns:a16="http://schemas.microsoft.com/office/drawing/2014/main" id="{48A7F379-F9B6-68AB-1943-D02B9FC5A68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339093" y="2105731"/>
            <a:ext cx="414147" cy="414147"/>
          </a:xfrm>
          <a:prstGeom prst="rect">
            <a:avLst/>
          </a:prstGeom>
        </p:spPr>
      </p:pic>
      <p:sp>
        <p:nvSpPr>
          <p:cNvPr id="9" name="Rectangle 8">
            <a:extLst>
              <a:ext uri="{FF2B5EF4-FFF2-40B4-BE49-F238E27FC236}">
                <a16:creationId xmlns:a16="http://schemas.microsoft.com/office/drawing/2014/main" id="{9827E217-DE8A-FDE1-ACE5-63FBCC52AAC4}"/>
              </a:ext>
            </a:extLst>
          </p:cNvPr>
          <p:cNvSpPr/>
          <p:nvPr/>
        </p:nvSpPr>
        <p:spPr>
          <a:xfrm>
            <a:off x="8966565" y="1573135"/>
            <a:ext cx="2705652" cy="476599"/>
          </a:xfrm>
          <a:prstGeom prst="rect">
            <a:avLst/>
          </a:prstGeom>
          <a:solidFill>
            <a:srgbClr val="0070C0"/>
          </a:solidFill>
          <a:ln w="12700" cap="flat" cmpd="sng" algn="ctr">
            <a:solidFill>
              <a:schemeClr val="accent5"/>
            </a:solidFill>
            <a:prstDash val="solid"/>
            <a:miter lim="800000"/>
          </a:ln>
          <a:effectLst/>
        </p:spPr>
        <p:txBody>
          <a:bodyPr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F9C6735-51EB-0EC2-80DB-F13ADBE8740C}"/>
              </a:ext>
            </a:extLst>
          </p:cNvPr>
          <p:cNvSpPr txBox="1"/>
          <p:nvPr/>
        </p:nvSpPr>
        <p:spPr>
          <a:xfrm>
            <a:off x="9677330" y="1556881"/>
            <a:ext cx="1994887" cy="476599"/>
          </a:xfrm>
          <a:prstGeom prst="rect">
            <a:avLst/>
          </a:prstGeom>
          <a:noFill/>
        </p:spPr>
        <p:txBody>
          <a:bodyPr wrap="square" lIns="0" tIns="72000" rIns="0" bIns="0" rtlCol="0" anchor="t">
            <a:noAutofit/>
          </a:bodyPr>
          <a:lstStyle/>
          <a:p>
            <a:pPr marL="0" marR="0" lvl="0" indent="0" algn="l" defTabSz="914400" rtl="0" eaLnBrk="1" fontAlgn="auto" latinLnBrk="0" hangingPunct="1">
              <a:lnSpc>
                <a:spcPct val="80000"/>
              </a:lnSpc>
              <a:spcBef>
                <a:spcPts val="0"/>
              </a:spcBef>
              <a:spcAft>
                <a:spcPts val="300"/>
              </a:spcAft>
              <a:buClrTx/>
              <a:buSzTx/>
              <a:buFontTx/>
              <a:buNone/>
              <a:tabLst/>
              <a:defRPr/>
            </a:pPr>
            <a:r>
              <a:rPr lang="en-GB" sz="2000">
                <a:latin typeface="Calibri"/>
                <a:ea typeface="Calibri"/>
                <a:cs typeface="Calibri"/>
              </a:rPr>
              <a:t>59</a:t>
            </a:r>
            <a:r>
              <a:rPr kumimoji="0" lang="en-GB" sz="2000" b="0" i="0" u="none" strike="noStrike" kern="1200" cap="none" spc="0" normalizeH="0" baseline="0" noProof="0">
                <a:ln>
                  <a:noFill/>
                </a:ln>
                <a:effectLst/>
                <a:uLnTx/>
                <a:uFillTx/>
                <a:latin typeface="Calibri"/>
                <a:ea typeface="Calibri"/>
                <a:cs typeface="Calibri"/>
              </a:rPr>
              <a:t>% </a:t>
            </a:r>
            <a:r>
              <a:rPr kumimoji="0" lang="en-GB" sz="1100" b="0" i="0" u="none" strike="noStrike" kern="1200" cap="none" spc="0" normalizeH="0" baseline="0" noProof="0">
                <a:ln>
                  <a:noFill/>
                </a:ln>
                <a:effectLst/>
                <a:uLnTx/>
                <a:uFillTx/>
                <a:latin typeface="Calibri"/>
                <a:ea typeface="Calibri"/>
                <a:cs typeface="Calibri"/>
              </a:rPr>
              <a:t>Freehold</a:t>
            </a:r>
            <a:endParaRPr kumimoji="0" lang="en-GB" sz="2000" b="0" i="0" u="none" strike="noStrike" kern="1200" cap="none" spc="0" normalizeH="0" baseline="0" noProof="0">
              <a:ln>
                <a:noFill/>
              </a:ln>
              <a:effectLst/>
              <a:uLnTx/>
              <a:uFillTx/>
              <a:latin typeface="Calibri"/>
              <a:ea typeface="Calibri"/>
              <a:cs typeface="Calibri"/>
            </a:endParaRPr>
          </a:p>
          <a:p>
            <a:pPr>
              <a:lnSpc>
                <a:spcPct val="80000"/>
              </a:lnSpc>
              <a:spcAft>
                <a:spcPts val="300"/>
              </a:spcAft>
              <a:defRPr/>
            </a:pPr>
            <a:r>
              <a:rPr kumimoji="0" lang="en-GB" sz="1100" b="0" i="0" u="none" strike="noStrike" kern="1200" cap="none" spc="0" normalizeH="0" baseline="0" noProof="0">
                <a:ln>
                  <a:noFill/>
                </a:ln>
                <a:effectLst/>
                <a:uLnTx/>
                <a:uFillTx/>
                <a:latin typeface="Calibri"/>
                <a:ea typeface="Calibri"/>
                <a:cs typeface="Calibri"/>
              </a:rPr>
              <a:t>Based on </a:t>
            </a:r>
            <a:r>
              <a:rPr lang="en-GB" sz="1100">
                <a:latin typeface="Calibri"/>
                <a:ea typeface="Calibri"/>
                <a:cs typeface="Calibri"/>
              </a:rPr>
              <a:t>no. of buildings</a:t>
            </a:r>
            <a:endParaRPr lang="en-GB" sz="11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1" name="Graphic 10">
            <a:extLst>
              <a:ext uri="{FF2B5EF4-FFF2-40B4-BE49-F238E27FC236}">
                <a16:creationId xmlns:a16="http://schemas.microsoft.com/office/drawing/2014/main" id="{FF2DB66C-8DE0-C900-C380-0561D58964F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051866" y="1570111"/>
            <a:ext cx="482646" cy="482646"/>
          </a:xfrm>
          <a:prstGeom prst="rect">
            <a:avLst/>
          </a:prstGeom>
        </p:spPr>
      </p:pic>
      <p:sp>
        <p:nvSpPr>
          <p:cNvPr id="12" name="Rectangle 11">
            <a:extLst>
              <a:ext uri="{FF2B5EF4-FFF2-40B4-BE49-F238E27FC236}">
                <a16:creationId xmlns:a16="http://schemas.microsoft.com/office/drawing/2014/main" id="{FABD98DA-A608-BFB9-2C1D-DC880139C50A}"/>
              </a:ext>
            </a:extLst>
          </p:cNvPr>
          <p:cNvSpPr/>
          <p:nvPr/>
        </p:nvSpPr>
        <p:spPr>
          <a:xfrm>
            <a:off x="6225033" y="1569710"/>
            <a:ext cx="2705652" cy="476599"/>
          </a:xfrm>
          <a:prstGeom prst="rect">
            <a:avLst/>
          </a:prstGeom>
          <a:solidFill>
            <a:srgbClr val="0070C0"/>
          </a:solidFill>
          <a:ln w="12700" cap="flat" cmpd="sng" algn="ctr">
            <a:solidFill>
              <a:schemeClr val="accent1"/>
            </a:solidFill>
            <a:prstDash val="solid"/>
            <a:miter lim="800000"/>
          </a:ln>
          <a:effectLst/>
        </p:spPr>
        <p:txBody>
          <a:bodyPr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406B2D9-E1A2-22D4-0667-7F323D0B47BC}"/>
              </a:ext>
            </a:extLst>
          </p:cNvPr>
          <p:cNvSpPr txBox="1"/>
          <p:nvPr/>
        </p:nvSpPr>
        <p:spPr>
          <a:xfrm>
            <a:off x="6935798" y="1625433"/>
            <a:ext cx="1994887" cy="414147"/>
          </a:xfrm>
          <a:prstGeom prst="rect">
            <a:avLst/>
          </a:prstGeom>
          <a:noFill/>
        </p:spPr>
        <p:txBody>
          <a:bodyPr wrap="square" lIns="0" tIns="72000" rIns="0" bIns="0" rtlCol="0">
            <a:noAutofit/>
          </a:bodyPr>
          <a:lstStyle/>
          <a:p>
            <a:pPr marL="0" marR="0" lvl="0" indent="0" algn="l" defTabSz="914400" rtl="0" eaLnBrk="1" fontAlgn="auto" latinLnBrk="0" hangingPunct="1">
              <a:lnSpc>
                <a:spcPct val="80000"/>
              </a:lnSpc>
              <a:spcBef>
                <a:spcPts val="0"/>
              </a:spcBef>
              <a:spcAft>
                <a:spcPts val="300"/>
              </a:spcAft>
              <a:buClrTx/>
              <a:buSzTx/>
              <a:buFontTx/>
              <a:buNone/>
              <a:tabLst/>
              <a:defRPr/>
            </a:pPr>
            <a:r>
              <a:rPr lang="en-GB" sz="2000">
                <a:latin typeface="Calibri" panose="020F0502020204030204" pitchFamily="34" charset="0"/>
                <a:ea typeface="Calibri" panose="020F0502020204030204" pitchFamily="34" charset="0"/>
                <a:cs typeface="Calibri" panose="020F0502020204030204" pitchFamily="34" charset="0"/>
              </a:rPr>
              <a:t>152</a:t>
            </a:r>
            <a:r>
              <a:rPr kumimoji="0" lang="en-GB" sz="20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1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Properties</a:t>
            </a:r>
            <a:endParaRPr kumimoji="0" lang="en-GB" sz="20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Graphic 13">
            <a:extLst>
              <a:ext uri="{FF2B5EF4-FFF2-40B4-BE49-F238E27FC236}">
                <a16:creationId xmlns:a16="http://schemas.microsoft.com/office/drawing/2014/main" id="{43BAB521-56D9-3513-FCD4-5EBC4B1327D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287243" y="1562806"/>
            <a:ext cx="524762" cy="524760"/>
          </a:xfrm>
          <a:prstGeom prst="rect">
            <a:avLst/>
          </a:prstGeom>
        </p:spPr>
      </p:pic>
      <p:sp>
        <p:nvSpPr>
          <p:cNvPr id="16" name="Rectangle 15">
            <a:extLst>
              <a:ext uri="{FF2B5EF4-FFF2-40B4-BE49-F238E27FC236}">
                <a16:creationId xmlns:a16="http://schemas.microsoft.com/office/drawing/2014/main" id="{61F9A254-03B5-3351-7630-0221ABA64A67}"/>
              </a:ext>
            </a:extLst>
          </p:cNvPr>
          <p:cNvSpPr/>
          <p:nvPr/>
        </p:nvSpPr>
        <p:spPr>
          <a:xfrm>
            <a:off x="6225033" y="2584619"/>
            <a:ext cx="2705652" cy="476599"/>
          </a:xfrm>
          <a:prstGeom prst="rect">
            <a:avLst/>
          </a:prstGeom>
          <a:solidFill>
            <a:srgbClr val="28A0BE"/>
          </a:solidFill>
          <a:ln w="12700" cap="flat" cmpd="sng" algn="ctr">
            <a:solidFill>
              <a:srgbClr val="28A0BE"/>
            </a:solidFill>
            <a:prstDash val="solid"/>
            <a:miter lim="800000"/>
          </a:ln>
          <a:effectLst/>
        </p:spPr>
        <p:txBody>
          <a:bodyPr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B0CD7343-BF78-7325-923F-50794C1F45DA}"/>
              </a:ext>
            </a:extLst>
          </p:cNvPr>
          <p:cNvSpPr txBox="1"/>
          <p:nvPr/>
        </p:nvSpPr>
        <p:spPr>
          <a:xfrm>
            <a:off x="6935798" y="2568365"/>
            <a:ext cx="1994887" cy="476599"/>
          </a:xfrm>
          <a:prstGeom prst="rect">
            <a:avLst/>
          </a:prstGeom>
          <a:noFill/>
        </p:spPr>
        <p:txBody>
          <a:bodyPr wrap="square" lIns="0" tIns="72000" rIns="0" bIns="0" rtlCol="0">
            <a:noAutofit/>
          </a:bodyPr>
          <a:lstStyle/>
          <a:p>
            <a:pPr marL="0" marR="0" lvl="0" indent="0" algn="l" defTabSz="914400" rtl="0" eaLnBrk="1" fontAlgn="auto" latinLnBrk="0" hangingPunct="1">
              <a:lnSpc>
                <a:spcPct val="80000"/>
              </a:lnSpc>
              <a:spcBef>
                <a:spcPts val="0"/>
              </a:spcBef>
              <a:spcAft>
                <a:spcPts val="300"/>
              </a:spcAft>
              <a:buClrTx/>
              <a:buSzTx/>
              <a:buFontTx/>
              <a:buNone/>
              <a:tabLst/>
              <a:defRPr/>
            </a:pPr>
            <a:r>
              <a:rPr kumimoji="0" lang="en-GB" sz="20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74% </a:t>
            </a:r>
            <a:r>
              <a:rPr kumimoji="0" lang="en-GB" sz="11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of estate footprint is clinical</a:t>
            </a:r>
          </a:p>
        </p:txBody>
      </p:sp>
      <p:pic>
        <p:nvPicPr>
          <p:cNvPr id="18" name="Graphic 17" descr="Stethoscope with solid fill">
            <a:extLst>
              <a:ext uri="{FF2B5EF4-FFF2-40B4-BE49-F238E27FC236}">
                <a16:creationId xmlns:a16="http://schemas.microsoft.com/office/drawing/2014/main" id="{36744053-8C5D-9353-D8BC-4ADE70B6124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6351468" y="2635958"/>
            <a:ext cx="373197" cy="373197"/>
          </a:xfrm>
          <a:prstGeom prst="rect">
            <a:avLst/>
          </a:prstGeom>
        </p:spPr>
      </p:pic>
      <p:sp>
        <p:nvSpPr>
          <p:cNvPr id="20" name="Rectangle 19">
            <a:extLst>
              <a:ext uri="{FF2B5EF4-FFF2-40B4-BE49-F238E27FC236}">
                <a16:creationId xmlns:a16="http://schemas.microsoft.com/office/drawing/2014/main" id="{D053188B-FADC-2102-2244-9039BA60518F}"/>
              </a:ext>
            </a:extLst>
          </p:cNvPr>
          <p:cNvSpPr/>
          <p:nvPr/>
        </p:nvSpPr>
        <p:spPr>
          <a:xfrm>
            <a:off x="8966565" y="2074547"/>
            <a:ext cx="2705652" cy="476599"/>
          </a:xfrm>
          <a:prstGeom prst="rect">
            <a:avLst/>
          </a:prstGeom>
          <a:solidFill>
            <a:srgbClr val="9164FF"/>
          </a:solidFill>
          <a:ln w="12700" cap="flat" cmpd="sng" algn="ctr">
            <a:solidFill>
              <a:srgbClr val="9164FF"/>
            </a:solidFill>
            <a:prstDash val="solid"/>
            <a:miter lim="800000"/>
          </a:ln>
          <a:effectLst/>
        </p:spPr>
        <p:txBody>
          <a:bodyPr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5710A792-F463-BA90-92D1-4C320338CBAD}"/>
              </a:ext>
            </a:extLst>
          </p:cNvPr>
          <p:cNvSpPr txBox="1"/>
          <p:nvPr/>
        </p:nvSpPr>
        <p:spPr>
          <a:xfrm>
            <a:off x="9677330" y="2058293"/>
            <a:ext cx="1994887" cy="476599"/>
          </a:xfrm>
          <a:prstGeom prst="rect">
            <a:avLst/>
          </a:prstGeom>
          <a:noFill/>
        </p:spPr>
        <p:txBody>
          <a:bodyPr wrap="square" lIns="0" tIns="72000" rIns="0" bIns="0" rtlCol="0">
            <a:noAutofit/>
          </a:bodyPr>
          <a:lstStyle/>
          <a:p>
            <a:pPr marL="0" marR="0" lvl="0" indent="0" algn="l" defTabSz="914400" rtl="0" eaLnBrk="1" fontAlgn="auto" latinLnBrk="0" hangingPunct="1">
              <a:lnSpc>
                <a:spcPct val="80000"/>
              </a:lnSpc>
              <a:spcBef>
                <a:spcPts val="0"/>
              </a:spcBef>
              <a:spcAft>
                <a:spcPts val="300"/>
              </a:spcAft>
              <a:buClrTx/>
              <a:buSzTx/>
              <a:buFontTx/>
              <a:buNone/>
              <a:tabLst/>
              <a:defRPr/>
            </a:pPr>
            <a:r>
              <a:rPr lang="en-GB" sz="2000">
                <a:latin typeface="Calibri" panose="020F0502020204030204" pitchFamily="34" charset="0"/>
                <a:ea typeface="Calibri" panose="020F0502020204030204" pitchFamily="34" charset="0"/>
                <a:cs typeface="Calibri" panose="020F0502020204030204" pitchFamily="34" charset="0"/>
              </a:rPr>
              <a:t>57</a:t>
            </a:r>
            <a:r>
              <a:rPr kumimoji="0" lang="en-GB" sz="20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1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of estate is over 40 years old</a:t>
            </a:r>
          </a:p>
        </p:txBody>
      </p:sp>
      <p:pic>
        <p:nvPicPr>
          <p:cNvPr id="22" name="Graphic 21">
            <a:extLst>
              <a:ext uri="{FF2B5EF4-FFF2-40B4-BE49-F238E27FC236}">
                <a16:creationId xmlns:a16="http://schemas.microsoft.com/office/drawing/2014/main" id="{C9472A86-7AA7-AA22-9F1A-832359FD8E82}"/>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p:blipFill>
        <p:spPr>
          <a:xfrm>
            <a:off x="9084431" y="2089867"/>
            <a:ext cx="413449" cy="413449"/>
          </a:xfrm>
          <a:prstGeom prst="rect">
            <a:avLst/>
          </a:prstGeom>
        </p:spPr>
      </p:pic>
      <p:sp>
        <p:nvSpPr>
          <p:cNvPr id="24" name="Rectangle 23">
            <a:extLst>
              <a:ext uri="{FF2B5EF4-FFF2-40B4-BE49-F238E27FC236}">
                <a16:creationId xmlns:a16="http://schemas.microsoft.com/office/drawing/2014/main" id="{9D5AE826-4DEE-8899-FD7E-A5B1168969E7}"/>
              </a:ext>
            </a:extLst>
          </p:cNvPr>
          <p:cNvSpPr/>
          <p:nvPr/>
        </p:nvSpPr>
        <p:spPr>
          <a:xfrm>
            <a:off x="6225033" y="3093726"/>
            <a:ext cx="2705652" cy="476599"/>
          </a:xfrm>
          <a:prstGeom prst="rect">
            <a:avLst/>
          </a:prstGeom>
          <a:solidFill>
            <a:srgbClr val="7DC8FF"/>
          </a:solidFill>
          <a:ln w="12700" cap="flat" cmpd="sng" algn="ctr">
            <a:solidFill>
              <a:srgbClr val="7DC8FF"/>
            </a:solidFill>
            <a:prstDash val="solid"/>
            <a:miter lim="800000"/>
          </a:ln>
          <a:effectLst/>
        </p:spPr>
        <p:txBody>
          <a:bodyPr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79F7078E-FA08-C611-CB3D-CE271EB9EA65}"/>
              </a:ext>
            </a:extLst>
          </p:cNvPr>
          <p:cNvSpPr txBox="1"/>
          <p:nvPr/>
        </p:nvSpPr>
        <p:spPr>
          <a:xfrm>
            <a:off x="6935798" y="3077472"/>
            <a:ext cx="1994887" cy="476599"/>
          </a:xfrm>
          <a:prstGeom prst="rect">
            <a:avLst/>
          </a:prstGeom>
          <a:noFill/>
        </p:spPr>
        <p:txBody>
          <a:bodyPr wrap="square" lIns="0" tIns="72000" rIns="0" bIns="0" rtlCol="0">
            <a:noAutofit/>
          </a:bodyPr>
          <a:lstStyle/>
          <a:p>
            <a:pPr marL="0" marR="0" lvl="0" indent="0" algn="l" defTabSz="914400" rtl="0" eaLnBrk="1" fontAlgn="auto" latinLnBrk="0" hangingPunct="1">
              <a:lnSpc>
                <a:spcPct val="80000"/>
              </a:lnSpc>
              <a:spcBef>
                <a:spcPts val="0"/>
              </a:spcBef>
              <a:spcAft>
                <a:spcPts val="300"/>
              </a:spcAft>
              <a:buClrTx/>
              <a:buSzTx/>
              <a:buFontTx/>
              <a:buNone/>
              <a:tabLst/>
              <a:defRPr/>
            </a:pPr>
            <a:r>
              <a:rPr lang="en-GB" sz="2000">
                <a:latin typeface="Calibri" panose="020F0502020204030204" pitchFamily="34" charset="0"/>
                <a:ea typeface="Calibri" panose="020F0502020204030204" pitchFamily="34" charset="0"/>
                <a:cs typeface="Calibri" panose="020F0502020204030204" pitchFamily="34" charset="0"/>
              </a:rPr>
              <a:t>34</a:t>
            </a:r>
            <a:r>
              <a:rPr kumimoji="0" lang="en-GB" sz="20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1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of properties have an EPC rating of E or below</a:t>
            </a:r>
          </a:p>
        </p:txBody>
      </p:sp>
      <p:pic>
        <p:nvPicPr>
          <p:cNvPr id="26" name="Graphic 25">
            <a:extLst>
              <a:ext uri="{FF2B5EF4-FFF2-40B4-BE49-F238E27FC236}">
                <a16:creationId xmlns:a16="http://schemas.microsoft.com/office/drawing/2014/main" id="{201FA0C6-1543-A42C-EDFD-3F93453C0A8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6262101" y="3095440"/>
            <a:ext cx="491139" cy="491139"/>
          </a:xfrm>
          <a:prstGeom prst="rect">
            <a:avLst/>
          </a:prstGeom>
        </p:spPr>
      </p:pic>
      <p:sp>
        <p:nvSpPr>
          <p:cNvPr id="27" name="TextBox 26">
            <a:extLst>
              <a:ext uri="{FF2B5EF4-FFF2-40B4-BE49-F238E27FC236}">
                <a16:creationId xmlns:a16="http://schemas.microsoft.com/office/drawing/2014/main" id="{101362D7-017E-A1B3-9253-6AC89E0E8D99}"/>
              </a:ext>
            </a:extLst>
          </p:cNvPr>
          <p:cNvSpPr txBox="1"/>
          <p:nvPr/>
        </p:nvSpPr>
        <p:spPr>
          <a:xfrm>
            <a:off x="9677330" y="2562502"/>
            <a:ext cx="1994887" cy="476599"/>
          </a:xfrm>
          <a:prstGeom prst="rect">
            <a:avLst/>
          </a:prstGeom>
          <a:noFill/>
        </p:spPr>
        <p:txBody>
          <a:bodyPr wrap="square" lIns="0" tIns="72000" rIns="0" bIns="0" rtlCol="0">
            <a:noAutofit/>
          </a:bodyPr>
          <a:lstStyle/>
          <a:p>
            <a:pPr marL="0" marR="0" lvl="0" indent="0" algn="l" defTabSz="914400" rtl="0" eaLnBrk="1" fontAlgn="auto" latinLnBrk="0" hangingPunct="1">
              <a:lnSpc>
                <a:spcPct val="80000"/>
              </a:lnSpc>
              <a:spcBef>
                <a:spcPts val="0"/>
              </a:spcBef>
              <a:spcAft>
                <a:spcPts val="3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50% </a:t>
            </a:r>
            <a:r>
              <a:rPr kumimoji="0" lang="en-GB" sz="11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of estate is over 40 years old</a:t>
            </a:r>
          </a:p>
        </p:txBody>
      </p:sp>
      <p:sp>
        <p:nvSpPr>
          <p:cNvPr id="28" name="Rectangle 27">
            <a:extLst>
              <a:ext uri="{FF2B5EF4-FFF2-40B4-BE49-F238E27FC236}">
                <a16:creationId xmlns:a16="http://schemas.microsoft.com/office/drawing/2014/main" id="{EF18CC66-E7B4-737F-0A42-13E55B27F531}"/>
              </a:ext>
            </a:extLst>
          </p:cNvPr>
          <p:cNvSpPr/>
          <p:nvPr/>
        </p:nvSpPr>
        <p:spPr>
          <a:xfrm>
            <a:off x="8966565" y="2576298"/>
            <a:ext cx="2705652" cy="476599"/>
          </a:xfrm>
          <a:prstGeom prst="rect">
            <a:avLst/>
          </a:prstGeom>
          <a:solidFill>
            <a:srgbClr val="28A0BE"/>
          </a:solidFill>
          <a:ln w="12700" cap="flat" cmpd="sng" algn="ctr">
            <a:solidFill>
              <a:srgbClr val="28A0BE"/>
            </a:solidFill>
            <a:prstDash val="solid"/>
            <a:miter lim="800000"/>
          </a:ln>
          <a:effectLst/>
        </p:spPr>
        <p:txBody>
          <a:bodyPr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33432E28-38C1-8CAF-02BF-C155097ACD3E}"/>
              </a:ext>
            </a:extLst>
          </p:cNvPr>
          <p:cNvSpPr txBox="1"/>
          <p:nvPr/>
        </p:nvSpPr>
        <p:spPr>
          <a:xfrm>
            <a:off x="9677330" y="2632021"/>
            <a:ext cx="1994887" cy="414147"/>
          </a:xfrm>
          <a:prstGeom prst="rect">
            <a:avLst/>
          </a:prstGeom>
          <a:noFill/>
        </p:spPr>
        <p:txBody>
          <a:bodyPr wrap="square" lIns="0" tIns="72000" rIns="0" bIns="0" rtlCol="0">
            <a:noAutofit/>
          </a:bodyPr>
          <a:lstStyle/>
          <a:p>
            <a:pPr marL="0" marR="0" lvl="0" indent="0" algn="l" defTabSz="914400" rtl="0" eaLnBrk="1" fontAlgn="auto" latinLnBrk="0" hangingPunct="1">
              <a:lnSpc>
                <a:spcPct val="80000"/>
              </a:lnSpc>
              <a:spcBef>
                <a:spcPts val="0"/>
              </a:spcBef>
              <a:spcAft>
                <a:spcPts val="300"/>
              </a:spcAft>
              <a:buClrTx/>
              <a:buSzTx/>
              <a:buFontTx/>
              <a:buNone/>
              <a:tabLst/>
              <a:defRPr/>
            </a:pPr>
            <a:r>
              <a:rPr lang="en-GB" sz="2000" dirty="0">
                <a:latin typeface="Calibri" panose="020F0502020204030204" pitchFamily="34" charset="0"/>
                <a:ea typeface="Calibri" panose="020F0502020204030204" pitchFamily="34" charset="0"/>
                <a:cs typeface="Calibri" panose="020F0502020204030204" pitchFamily="34" charset="0"/>
              </a:rPr>
              <a:t>706*</a:t>
            </a:r>
            <a:r>
              <a:rPr kumimoji="0" lang="en-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1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Inpatient beds</a:t>
            </a:r>
            <a:endParaRPr kumimoji="0" lang="en-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0" name="Graphic 29">
            <a:extLst>
              <a:ext uri="{FF2B5EF4-FFF2-40B4-BE49-F238E27FC236}">
                <a16:creationId xmlns:a16="http://schemas.microsoft.com/office/drawing/2014/main" id="{A6A361B0-21CA-3E70-F4AA-19C6BF8AE7E7}"/>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9051866" y="2573632"/>
            <a:ext cx="530923" cy="530923"/>
          </a:xfrm>
          <a:prstGeom prst="rect">
            <a:avLst/>
          </a:prstGeom>
        </p:spPr>
      </p:pic>
      <p:sp>
        <p:nvSpPr>
          <p:cNvPr id="31" name="Rectangle 30">
            <a:extLst>
              <a:ext uri="{FF2B5EF4-FFF2-40B4-BE49-F238E27FC236}">
                <a16:creationId xmlns:a16="http://schemas.microsoft.com/office/drawing/2014/main" id="{5FCE9443-C071-ECDB-0356-E1554C983CD6}"/>
              </a:ext>
            </a:extLst>
          </p:cNvPr>
          <p:cNvSpPr/>
          <p:nvPr/>
        </p:nvSpPr>
        <p:spPr>
          <a:xfrm>
            <a:off x="6225033" y="3607284"/>
            <a:ext cx="2705652" cy="476599"/>
          </a:xfrm>
          <a:prstGeom prst="rect">
            <a:avLst/>
          </a:prstGeom>
          <a:solidFill>
            <a:srgbClr val="E3D8FF"/>
          </a:solidFill>
          <a:ln w="12700" cap="flat" cmpd="sng" algn="ctr">
            <a:solidFill>
              <a:srgbClr val="E3D8FF"/>
            </a:solidFill>
            <a:prstDash val="solid"/>
            <a:miter lim="800000"/>
          </a:ln>
          <a:effectLst/>
        </p:spPr>
        <p:txBody>
          <a:bodyPr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5058BCB2-952B-2D6E-CD7B-537DF03CC800}"/>
              </a:ext>
            </a:extLst>
          </p:cNvPr>
          <p:cNvSpPr txBox="1"/>
          <p:nvPr/>
        </p:nvSpPr>
        <p:spPr>
          <a:xfrm>
            <a:off x="6935798" y="3600555"/>
            <a:ext cx="1994887" cy="476599"/>
          </a:xfrm>
          <a:prstGeom prst="rect">
            <a:avLst/>
          </a:prstGeom>
          <a:noFill/>
        </p:spPr>
        <p:txBody>
          <a:bodyPr wrap="square" lIns="0" tIns="72000" rIns="0" bIns="0" rtlCol="0">
            <a:noAutofit/>
          </a:bodyPr>
          <a:lstStyle/>
          <a:p>
            <a:pPr marL="0" marR="0" lvl="0" indent="0" algn="l" defTabSz="914400" rtl="0" eaLnBrk="1" fontAlgn="auto" latinLnBrk="0" hangingPunct="1">
              <a:lnSpc>
                <a:spcPct val="80000"/>
              </a:lnSpc>
              <a:spcBef>
                <a:spcPts val="0"/>
              </a:spcBef>
              <a:spcAft>
                <a:spcPts val="300"/>
              </a:spcAft>
              <a:buClrTx/>
              <a:buSzTx/>
              <a:buFontTx/>
              <a:buNone/>
              <a:tabLst/>
              <a:defRPr/>
            </a:pPr>
            <a:r>
              <a:rPr kumimoji="0" lang="en-GB" sz="20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£8.8</a:t>
            </a:r>
            <a:r>
              <a:rPr lang="en-GB" sz="2000">
                <a:latin typeface="Calibri" panose="020F0502020204030204" pitchFamily="34" charset="0"/>
                <a:ea typeface="Calibri" panose="020F0502020204030204" pitchFamily="34" charset="0"/>
                <a:cs typeface="Calibri" panose="020F0502020204030204" pitchFamily="34" charset="0"/>
              </a:rPr>
              <a:t>m</a:t>
            </a:r>
            <a:r>
              <a:rPr kumimoji="0" lang="en-GB" sz="11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 total occupational costs (</a:t>
            </a:r>
            <a:r>
              <a:rPr kumimoji="0" lang="en-GB" sz="1100" b="0" i="0" u="none" strike="noStrike" kern="1200" cap="none" spc="0" normalizeH="0" baseline="0" noProof="0" err="1">
                <a:ln>
                  <a:noFill/>
                </a:ln>
                <a:effectLst/>
                <a:uLnTx/>
                <a:uFillTx/>
                <a:latin typeface="Calibri" panose="020F0502020204030204" pitchFamily="34" charset="0"/>
                <a:ea typeface="Calibri" panose="020F0502020204030204" pitchFamily="34" charset="0"/>
                <a:cs typeface="Calibri" panose="020F0502020204030204" pitchFamily="34" charset="0"/>
              </a:rPr>
              <a:t>p.a</a:t>
            </a:r>
            <a:r>
              <a:rPr kumimoji="0" lang="en-GB" sz="11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33" name="Rectangle 32">
            <a:extLst>
              <a:ext uri="{FF2B5EF4-FFF2-40B4-BE49-F238E27FC236}">
                <a16:creationId xmlns:a16="http://schemas.microsoft.com/office/drawing/2014/main" id="{5BFD7A20-206B-8F95-68A7-B9A6FAAB82F7}"/>
              </a:ext>
            </a:extLst>
          </p:cNvPr>
          <p:cNvSpPr/>
          <p:nvPr/>
        </p:nvSpPr>
        <p:spPr>
          <a:xfrm>
            <a:off x="8966565" y="3096558"/>
            <a:ext cx="2705652" cy="476599"/>
          </a:xfrm>
          <a:prstGeom prst="rect">
            <a:avLst/>
          </a:prstGeom>
          <a:solidFill>
            <a:srgbClr val="7DC8FF"/>
          </a:solidFill>
          <a:ln w="12700" cap="flat" cmpd="sng" algn="ctr">
            <a:solidFill>
              <a:srgbClr val="7DC8FF"/>
            </a:solidFill>
            <a:prstDash val="solid"/>
            <a:miter lim="800000"/>
          </a:ln>
          <a:effectLst/>
        </p:spPr>
        <p:txBody>
          <a:bodyPr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0573E4CD-EAA8-04F7-40AB-6AEF801BE4B4}"/>
              </a:ext>
            </a:extLst>
          </p:cNvPr>
          <p:cNvSpPr txBox="1"/>
          <p:nvPr/>
        </p:nvSpPr>
        <p:spPr>
          <a:xfrm>
            <a:off x="9677330" y="3089829"/>
            <a:ext cx="1994887" cy="476599"/>
          </a:xfrm>
          <a:prstGeom prst="rect">
            <a:avLst/>
          </a:prstGeom>
          <a:noFill/>
        </p:spPr>
        <p:txBody>
          <a:bodyPr wrap="square" lIns="0" tIns="72000" rIns="0" bIns="0" rtlCol="0">
            <a:noAutofit/>
          </a:bodyPr>
          <a:lstStyle/>
          <a:p>
            <a:pPr marL="0" marR="0" lvl="0" indent="0" algn="l" defTabSz="914400" rtl="0" eaLnBrk="1" fontAlgn="auto" latinLnBrk="0" hangingPunct="1">
              <a:lnSpc>
                <a:spcPct val="80000"/>
              </a:lnSpc>
              <a:spcBef>
                <a:spcPts val="0"/>
              </a:spcBef>
              <a:spcAft>
                <a:spcPts val="300"/>
              </a:spcAft>
              <a:buClrTx/>
              <a:buSzTx/>
              <a:buFontTx/>
              <a:buNone/>
              <a:tabLst/>
              <a:defRPr/>
            </a:pPr>
            <a:r>
              <a:rPr kumimoji="0" lang="en-GB" sz="20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£157</a:t>
            </a:r>
            <a:r>
              <a:rPr kumimoji="0" lang="en-GB" sz="11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 m </a:t>
            </a:r>
          </a:p>
          <a:p>
            <a:pPr marL="0" marR="0" lvl="0" indent="0" algn="l" defTabSz="914400" rtl="0" eaLnBrk="1" fontAlgn="auto" latinLnBrk="0" hangingPunct="1">
              <a:lnSpc>
                <a:spcPct val="80000"/>
              </a:lnSpc>
              <a:spcBef>
                <a:spcPts val="0"/>
              </a:spcBef>
              <a:spcAft>
                <a:spcPts val="300"/>
              </a:spcAft>
              <a:buClrTx/>
              <a:buSzTx/>
              <a:buFontTx/>
              <a:buNone/>
              <a:tabLst/>
              <a:defRPr/>
            </a:pPr>
            <a:r>
              <a:rPr kumimoji="0" lang="en-GB" sz="11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Value of Freehold Estate (BLDG)</a:t>
            </a:r>
          </a:p>
        </p:txBody>
      </p:sp>
      <p:pic>
        <p:nvPicPr>
          <p:cNvPr id="35" name="Graphic 34">
            <a:extLst>
              <a:ext uri="{FF2B5EF4-FFF2-40B4-BE49-F238E27FC236}">
                <a16:creationId xmlns:a16="http://schemas.microsoft.com/office/drawing/2014/main" id="{F92D36D3-4BD9-F261-7C33-C30A4D97C1FD}"/>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9028775" y="3104480"/>
            <a:ext cx="469040" cy="469040"/>
          </a:xfrm>
          <a:prstGeom prst="rect">
            <a:avLst/>
          </a:prstGeom>
        </p:spPr>
      </p:pic>
      <p:sp>
        <p:nvSpPr>
          <p:cNvPr id="36" name="Rectangle 35">
            <a:extLst>
              <a:ext uri="{FF2B5EF4-FFF2-40B4-BE49-F238E27FC236}">
                <a16:creationId xmlns:a16="http://schemas.microsoft.com/office/drawing/2014/main" id="{B677ABDB-9DF4-8C70-B578-78CFB6F35A16}"/>
              </a:ext>
            </a:extLst>
          </p:cNvPr>
          <p:cNvSpPr/>
          <p:nvPr/>
        </p:nvSpPr>
        <p:spPr>
          <a:xfrm>
            <a:off x="8966565" y="3612986"/>
            <a:ext cx="2705652" cy="476599"/>
          </a:xfrm>
          <a:prstGeom prst="rect">
            <a:avLst/>
          </a:prstGeom>
          <a:solidFill>
            <a:srgbClr val="E3D8FF"/>
          </a:solidFill>
          <a:ln w="12700" cap="flat" cmpd="sng" algn="ctr">
            <a:solidFill>
              <a:srgbClr val="E3D8FF"/>
            </a:solidFill>
            <a:prstDash val="solid"/>
            <a:miter lim="800000"/>
          </a:ln>
          <a:effectLst/>
        </p:spPr>
        <p:txBody>
          <a:bodyPr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EAC1CA5A-8D0B-614D-6233-A98BE9F3A471}"/>
              </a:ext>
            </a:extLst>
          </p:cNvPr>
          <p:cNvSpPr txBox="1"/>
          <p:nvPr/>
        </p:nvSpPr>
        <p:spPr>
          <a:xfrm>
            <a:off x="9677330" y="3606257"/>
            <a:ext cx="1994887" cy="476599"/>
          </a:xfrm>
          <a:prstGeom prst="rect">
            <a:avLst/>
          </a:prstGeom>
          <a:noFill/>
        </p:spPr>
        <p:txBody>
          <a:bodyPr wrap="square" lIns="0" tIns="72000" rIns="0" bIns="0" rtlCol="0">
            <a:noAutofit/>
          </a:bodyPr>
          <a:lstStyle/>
          <a:p>
            <a:pPr marL="0" marR="0" lvl="0" indent="0" algn="l" defTabSz="914400" rtl="0" eaLnBrk="1" fontAlgn="auto" latinLnBrk="0" hangingPunct="1">
              <a:lnSpc>
                <a:spcPct val="80000"/>
              </a:lnSpc>
              <a:spcBef>
                <a:spcPts val="0"/>
              </a:spcBef>
              <a:spcAft>
                <a:spcPts val="300"/>
              </a:spcAft>
              <a:buClrTx/>
              <a:buSzTx/>
              <a:buFontTx/>
              <a:buNone/>
              <a:tabLst/>
              <a:defRPr/>
            </a:pPr>
            <a:r>
              <a:rPr kumimoji="0" lang="en-GB" sz="20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800k </a:t>
            </a:r>
            <a:r>
              <a:rPr kumimoji="0" lang="en-GB" sz="11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total income received (p.a)</a:t>
            </a:r>
          </a:p>
        </p:txBody>
      </p:sp>
      <p:sp>
        <p:nvSpPr>
          <p:cNvPr id="38" name="Rectangle 37">
            <a:extLst>
              <a:ext uri="{FF2B5EF4-FFF2-40B4-BE49-F238E27FC236}">
                <a16:creationId xmlns:a16="http://schemas.microsoft.com/office/drawing/2014/main" id="{DE650F15-69D0-4E9B-45A2-54C5A34AD655}"/>
              </a:ext>
            </a:extLst>
          </p:cNvPr>
          <p:cNvSpPr/>
          <p:nvPr/>
        </p:nvSpPr>
        <p:spPr>
          <a:xfrm>
            <a:off x="6225033" y="4114113"/>
            <a:ext cx="2705652" cy="476599"/>
          </a:xfrm>
          <a:prstGeom prst="rect">
            <a:avLst/>
          </a:prstGeom>
          <a:solidFill>
            <a:schemeClr val="bg2">
              <a:lumMod val="90000"/>
            </a:schemeClr>
          </a:solidFill>
          <a:ln w="12700" cap="flat" cmpd="sng" algn="ctr">
            <a:solidFill>
              <a:schemeClr val="bg2">
                <a:lumMod val="90000"/>
              </a:schemeClr>
            </a:solidFill>
            <a:prstDash val="solid"/>
            <a:miter lim="800000"/>
          </a:ln>
          <a:effectLst/>
        </p:spPr>
        <p:txBody>
          <a:bodyPr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B72628CD-CA9A-B582-BDEE-5F2E0EFD9418}"/>
              </a:ext>
            </a:extLst>
          </p:cNvPr>
          <p:cNvSpPr txBox="1"/>
          <p:nvPr/>
        </p:nvSpPr>
        <p:spPr>
          <a:xfrm>
            <a:off x="6935798" y="4107384"/>
            <a:ext cx="1994887" cy="476599"/>
          </a:xfrm>
          <a:prstGeom prst="rect">
            <a:avLst/>
          </a:prstGeom>
          <a:noFill/>
        </p:spPr>
        <p:txBody>
          <a:bodyPr wrap="square" lIns="0" tIns="72000" rIns="0" bIns="0" rtlCol="0">
            <a:noAutofit/>
          </a:bodyPr>
          <a:lstStyle/>
          <a:p>
            <a:pPr marL="0" marR="0" lvl="0" indent="0" algn="l" defTabSz="914400" rtl="0" eaLnBrk="1" fontAlgn="auto" latinLnBrk="0" hangingPunct="1">
              <a:lnSpc>
                <a:spcPct val="80000"/>
              </a:lnSpc>
              <a:spcBef>
                <a:spcPts val="0"/>
              </a:spcBef>
              <a:spcAft>
                <a:spcPts val="300"/>
              </a:spcAft>
              <a:buClrTx/>
              <a:buSzTx/>
              <a:buFontTx/>
              <a:buNone/>
              <a:tabLst/>
              <a:defRPr/>
            </a:pPr>
            <a:r>
              <a:rPr kumimoji="0" lang="en-GB" sz="20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40% </a:t>
            </a:r>
            <a:r>
              <a:rPr kumimoji="0" lang="en-GB" sz="11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of Properties are located with partners</a:t>
            </a:r>
          </a:p>
        </p:txBody>
      </p:sp>
      <p:pic>
        <p:nvPicPr>
          <p:cNvPr id="40" name="Graphic 39" descr="Pound outline">
            <a:extLst>
              <a:ext uri="{FF2B5EF4-FFF2-40B4-BE49-F238E27FC236}">
                <a16:creationId xmlns:a16="http://schemas.microsoft.com/office/drawing/2014/main" id="{875279E5-BD6B-2892-41A0-D2A6B91FD06C}"/>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6314884" y="3679548"/>
            <a:ext cx="361566" cy="361566"/>
          </a:xfrm>
          <a:prstGeom prst="rect">
            <a:avLst/>
          </a:prstGeom>
        </p:spPr>
      </p:pic>
      <p:pic>
        <p:nvPicPr>
          <p:cNvPr id="41" name="Graphic 40" descr="Coins outline">
            <a:extLst>
              <a:ext uri="{FF2B5EF4-FFF2-40B4-BE49-F238E27FC236}">
                <a16:creationId xmlns:a16="http://schemas.microsoft.com/office/drawing/2014/main" id="{7CEF6625-397E-9011-079F-F86F2D78F6B9}"/>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9062555" y="3629479"/>
            <a:ext cx="457200" cy="457200"/>
          </a:xfrm>
          <a:prstGeom prst="rect">
            <a:avLst/>
          </a:prstGeom>
        </p:spPr>
      </p:pic>
      <p:pic>
        <p:nvPicPr>
          <p:cNvPr id="42" name="Graphic 41" descr="Handshake outline">
            <a:extLst>
              <a:ext uri="{FF2B5EF4-FFF2-40B4-BE49-F238E27FC236}">
                <a16:creationId xmlns:a16="http://schemas.microsoft.com/office/drawing/2014/main" id="{9050A81B-E9F6-498F-20B7-581CFDDFC741}"/>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6286807" y="4135154"/>
            <a:ext cx="452839" cy="452839"/>
          </a:xfrm>
          <a:prstGeom prst="rect">
            <a:avLst/>
          </a:prstGeom>
        </p:spPr>
      </p:pic>
      <p:sp>
        <p:nvSpPr>
          <p:cNvPr id="43" name="TextBox 42">
            <a:extLst>
              <a:ext uri="{FF2B5EF4-FFF2-40B4-BE49-F238E27FC236}">
                <a16:creationId xmlns:a16="http://schemas.microsoft.com/office/drawing/2014/main" id="{86FE0656-0742-AA3C-41FD-D44E905BC78D}"/>
              </a:ext>
            </a:extLst>
          </p:cNvPr>
          <p:cNvSpPr txBox="1"/>
          <p:nvPr/>
        </p:nvSpPr>
        <p:spPr>
          <a:xfrm>
            <a:off x="510139" y="6529349"/>
            <a:ext cx="172495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*without Epping beds</a:t>
            </a:r>
          </a:p>
        </p:txBody>
      </p:sp>
      <p:sp>
        <p:nvSpPr>
          <p:cNvPr id="44" name="Speech Bubble: Rectangle 43">
            <a:extLst>
              <a:ext uri="{FF2B5EF4-FFF2-40B4-BE49-F238E27FC236}">
                <a16:creationId xmlns:a16="http://schemas.microsoft.com/office/drawing/2014/main" id="{55159ADB-A007-204F-A4AD-271198BA3271}"/>
              </a:ext>
            </a:extLst>
          </p:cNvPr>
          <p:cNvSpPr/>
          <p:nvPr/>
        </p:nvSpPr>
        <p:spPr>
          <a:xfrm>
            <a:off x="6231156" y="4808267"/>
            <a:ext cx="5441061" cy="1294182"/>
          </a:xfrm>
          <a:prstGeom prst="wedgeRectCallout">
            <a:avLst>
              <a:gd name="adj1" fmla="val 22711"/>
              <a:gd name="adj2" fmla="val -72585"/>
            </a:avLst>
          </a:prstGeom>
          <a:solidFill>
            <a:srgbClr val="5B9BD5"/>
          </a:solidFill>
          <a:ln>
            <a:solidFill>
              <a:srgbClr val="223F59"/>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GB" sz="1050" b="1">
                <a:latin typeface="Verdana" panose="020B0604030504040204" pitchFamily="34" charset="0"/>
                <a:ea typeface="Verdana" panose="020B0604030504040204" pitchFamily="34" charset="0"/>
              </a:rPr>
              <a:t>Key Messages</a:t>
            </a:r>
          </a:p>
          <a:p>
            <a:endParaRPr lang="en-GB" sz="1050" b="1">
              <a:latin typeface="Verdana" panose="020B0604030504040204" pitchFamily="34" charset="0"/>
              <a:ea typeface="Verdana" panose="020B0604030504040204" pitchFamily="34" charset="0"/>
            </a:endParaRPr>
          </a:p>
          <a:p>
            <a:pPr marL="285750" indent="-285750">
              <a:spcAft>
                <a:spcPts val="300"/>
              </a:spcAft>
              <a:buFont typeface="Arial" panose="020B0604020202020204" pitchFamily="34" charset="0"/>
              <a:buChar char="•"/>
            </a:pPr>
            <a:r>
              <a:rPr lang="en-GB" sz="1050">
                <a:latin typeface="Verdana" panose="020B0604030504040204" pitchFamily="34" charset="0"/>
                <a:ea typeface="Verdana" panose="020B0604030504040204" pitchFamily="34" charset="0"/>
              </a:rPr>
              <a:t>Majority of properties are freehold</a:t>
            </a:r>
          </a:p>
          <a:p>
            <a:pPr marL="285750" indent="-285750">
              <a:spcAft>
                <a:spcPts val="300"/>
              </a:spcAft>
              <a:buFont typeface="Arial" panose="020B0604020202020204" pitchFamily="34" charset="0"/>
              <a:buChar char="•"/>
            </a:pPr>
            <a:r>
              <a:rPr lang="en-GB" sz="1050">
                <a:latin typeface="Verdana" panose="020B0604030504040204" pitchFamily="34" charset="0"/>
                <a:ea typeface="Verdana" panose="020B0604030504040204" pitchFamily="34" charset="0"/>
              </a:rPr>
              <a:t>Just over half of the estate is over 40 years old</a:t>
            </a:r>
          </a:p>
          <a:p>
            <a:pPr marL="285750" indent="-285750">
              <a:spcAft>
                <a:spcPts val="300"/>
              </a:spcAft>
              <a:buFont typeface="Arial" panose="020B0604020202020204" pitchFamily="34" charset="0"/>
              <a:buChar char="•"/>
            </a:pPr>
            <a:r>
              <a:rPr lang="en-GB" sz="1050">
                <a:latin typeface="Verdana" panose="020B0604030504040204" pitchFamily="34" charset="0"/>
                <a:ea typeface="Verdana" panose="020B0604030504040204" pitchFamily="34" charset="0"/>
              </a:rPr>
              <a:t>Predominately old estate with poor energy performance</a:t>
            </a:r>
          </a:p>
          <a:p>
            <a:pPr marL="285750" indent="-285750">
              <a:spcAft>
                <a:spcPts val="300"/>
              </a:spcAft>
              <a:buFont typeface="Arial" panose="020B0604020202020204" pitchFamily="34" charset="0"/>
              <a:buChar char="•"/>
            </a:pPr>
            <a:r>
              <a:rPr lang="en-GB" sz="1050">
                <a:latin typeface="Verdana" panose="020B0604030504040204" pitchFamily="34" charset="0"/>
                <a:ea typeface="Verdana" panose="020B0604030504040204" pitchFamily="34" charset="0"/>
              </a:rPr>
              <a:t>Adoption of partnership working across the estate</a:t>
            </a:r>
          </a:p>
        </p:txBody>
      </p:sp>
    </p:spTree>
    <p:extLst>
      <p:ext uri="{BB962C8B-B14F-4D97-AF65-F5344CB8AC3E}">
        <p14:creationId xmlns:p14="http://schemas.microsoft.com/office/powerpoint/2010/main" val="3257142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12</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Are We Now?</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Overview of Our Estate Data</a:t>
            </a:r>
          </a:p>
        </p:txBody>
      </p:sp>
      <p:sp>
        <p:nvSpPr>
          <p:cNvPr id="3" name="Rectangle 2">
            <a:extLst>
              <a:ext uri="{FF2B5EF4-FFF2-40B4-BE49-F238E27FC236}">
                <a16:creationId xmlns:a16="http://schemas.microsoft.com/office/drawing/2014/main" id="{8F28407E-08AA-31F1-ED96-79636D389590}"/>
              </a:ext>
            </a:extLst>
          </p:cNvPr>
          <p:cNvSpPr/>
          <p:nvPr/>
        </p:nvSpPr>
        <p:spPr>
          <a:xfrm>
            <a:off x="1111285" y="1554448"/>
            <a:ext cx="3395402" cy="3082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Rectangle 6">
            <a:extLst>
              <a:ext uri="{FF2B5EF4-FFF2-40B4-BE49-F238E27FC236}">
                <a16:creationId xmlns:a16="http://schemas.microsoft.com/office/drawing/2014/main" id="{7644381C-1253-F171-8BB1-0AF50681C5D2}"/>
              </a:ext>
            </a:extLst>
          </p:cNvPr>
          <p:cNvSpPr/>
          <p:nvPr/>
        </p:nvSpPr>
        <p:spPr>
          <a:xfrm>
            <a:off x="621714" y="1904011"/>
            <a:ext cx="3511146" cy="2264709"/>
          </a:xfrm>
          <a:prstGeom prst="wedgeRectCallout">
            <a:avLst>
              <a:gd name="adj1" fmla="val -20019"/>
              <a:gd name="adj2" fmla="val 49513"/>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50" b="1">
                <a:latin typeface="Verdana" panose="020B0604030504040204" pitchFamily="34" charset="0"/>
                <a:ea typeface="Verdana" panose="020B0604030504040204" pitchFamily="34" charset="0"/>
              </a:rPr>
              <a:t>Key Messages</a:t>
            </a:r>
          </a:p>
          <a:p>
            <a:endParaRPr lang="en-GB" sz="1050" b="1">
              <a:latin typeface="Verdana" panose="020B0604030504040204" pitchFamily="34" charset="0"/>
              <a:ea typeface="Verdana" panose="020B0604030504040204" pitchFamily="34" charset="0"/>
            </a:endParaRPr>
          </a:p>
          <a:p>
            <a:pPr marL="285750" indent="-285750">
              <a:spcAft>
                <a:spcPts val="300"/>
              </a:spcAft>
              <a:buFont typeface="Arial" panose="020B0604020202020204" pitchFamily="34" charset="0"/>
              <a:buChar char="•"/>
            </a:pPr>
            <a:r>
              <a:rPr lang="en-GB" sz="1050">
                <a:latin typeface="Verdana" panose="020B0604030504040204" pitchFamily="34" charset="0"/>
                <a:ea typeface="Verdana" panose="020B0604030504040204" pitchFamily="34" charset="0"/>
              </a:rPr>
              <a:t>We deliver many services from a large number of properties. A vast amount of these properties are under 250sqm, indicating small scale delivery across a large geography and number of sites</a:t>
            </a:r>
          </a:p>
          <a:p>
            <a:pPr marL="285750" indent="-285750">
              <a:spcAft>
                <a:spcPts val="300"/>
              </a:spcAft>
              <a:buFont typeface="Arial" panose="020B0604020202020204" pitchFamily="34" charset="0"/>
              <a:buChar char="•"/>
            </a:pPr>
            <a:r>
              <a:rPr lang="en-GB" sz="1050">
                <a:latin typeface="Verdana" panose="020B0604030504040204" pitchFamily="34" charset="0"/>
                <a:ea typeface="Verdana" panose="020B0604030504040204" pitchFamily="34" charset="0"/>
              </a:rPr>
              <a:t>However, 85% of our total occupational costs (£8.8m p.a) are derived from 10 key properties</a:t>
            </a:r>
          </a:p>
          <a:p>
            <a:pPr marL="285750" indent="-285750">
              <a:spcAft>
                <a:spcPts val="300"/>
              </a:spcAft>
              <a:buFont typeface="Arial" panose="020B0604020202020204" pitchFamily="34" charset="0"/>
              <a:buChar char="•"/>
            </a:pPr>
            <a:r>
              <a:rPr lang="en-GB" sz="1050">
                <a:latin typeface="Verdana" panose="020B0604030504040204" pitchFamily="34" charset="0"/>
                <a:ea typeface="Verdana" panose="020B0604030504040204" pitchFamily="34" charset="0"/>
              </a:rPr>
              <a:t>59% of properties are freehold with the main properties being Rochford Hospital, Thurrock Hospital and Linden Centre</a:t>
            </a:r>
          </a:p>
        </p:txBody>
      </p:sp>
      <p:sp>
        <p:nvSpPr>
          <p:cNvPr id="9" name="TextBox 8">
            <a:extLst>
              <a:ext uri="{FF2B5EF4-FFF2-40B4-BE49-F238E27FC236}">
                <a16:creationId xmlns:a16="http://schemas.microsoft.com/office/drawing/2014/main" id="{F602B960-34E3-38DD-FB94-D8F34725E8F6}"/>
              </a:ext>
            </a:extLst>
          </p:cNvPr>
          <p:cNvSpPr txBox="1"/>
          <p:nvPr/>
        </p:nvSpPr>
        <p:spPr>
          <a:xfrm>
            <a:off x="621714" y="4607272"/>
            <a:ext cx="6148542" cy="276999"/>
          </a:xfrm>
          <a:prstGeom prst="rect">
            <a:avLst/>
          </a:prstGeom>
          <a:noFill/>
        </p:spPr>
        <p:txBody>
          <a:bodyPr wrap="square" rtlCol="0">
            <a:spAutoFit/>
          </a:bodyPr>
          <a:lstStyle/>
          <a:p>
            <a:r>
              <a:rPr lang="en-GB" sz="1200">
                <a:latin typeface="Verdana" panose="020B0604030504040204" pitchFamily="34" charset="0"/>
                <a:ea typeface="Verdana" panose="020B0604030504040204" pitchFamily="34" charset="0"/>
              </a:rPr>
              <a:t>Leasehold properties with the highest net occupational costs </a:t>
            </a:r>
            <a:endParaRPr lang="en-GB" sz="1200">
              <a:highlight>
                <a:srgbClr val="FFFF00"/>
              </a:highlight>
              <a:latin typeface="Verdana" panose="020B0604030504040204" pitchFamily="34" charset="0"/>
              <a:ea typeface="Verdana" panose="020B0604030504040204" pitchFamily="34" charset="0"/>
            </a:endParaRPr>
          </a:p>
        </p:txBody>
      </p:sp>
      <p:pic>
        <p:nvPicPr>
          <p:cNvPr id="1026" name="Picture 2">
            <a:extLst>
              <a:ext uri="{FF2B5EF4-FFF2-40B4-BE49-F238E27FC236}">
                <a16:creationId xmlns:a16="http://schemas.microsoft.com/office/drawing/2014/main" id="{2815A913-BD9B-FAA9-8CE5-08EFA6AE438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18277" y="1552488"/>
            <a:ext cx="7105505" cy="30656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EC963FE-2463-4BCF-9716-320027E563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714" y="4651671"/>
            <a:ext cx="10837862" cy="1797470"/>
          </a:xfrm>
          <a:prstGeom prst="rect">
            <a:avLst/>
          </a:prstGeom>
        </p:spPr>
      </p:pic>
    </p:spTree>
    <p:extLst>
      <p:ext uri="{BB962C8B-B14F-4D97-AF65-F5344CB8AC3E}">
        <p14:creationId xmlns:p14="http://schemas.microsoft.com/office/powerpoint/2010/main" val="2645928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Are We Now?</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Overview of Our Estate Data</a:t>
            </a:r>
          </a:p>
        </p:txBody>
      </p:sp>
      <p:sp>
        <p:nvSpPr>
          <p:cNvPr id="2" name="TextBox 1">
            <a:extLst>
              <a:ext uri="{FF2B5EF4-FFF2-40B4-BE49-F238E27FC236}">
                <a16:creationId xmlns:a16="http://schemas.microsoft.com/office/drawing/2014/main" id="{D75549F9-DEE3-6534-57DA-788FD98808CC}"/>
              </a:ext>
            </a:extLst>
          </p:cNvPr>
          <p:cNvSpPr txBox="1"/>
          <p:nvPr/>
        </p:nvSpPr>
        <p:spPr>
          <a:xfrm>
            <a:off x="660873" y="1630649"/>
            <a:ext cx="5216181" cy="1426031"/>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400"/>
              </a:spcAft>
              <a:buClr>
                <a:srgbClr val="AE2573"/>
              </a:buClr>
              <a:buSzPct val="100000"/>
              <a:buFontTx/>
              <a:buNone/>
              <a:tabLst>
                <a:tab pos="228600" algn="l"/>
                <a:tab pos="457200" algn="l"/>
              </a:tabLst>
              <a:defRPr/>
            </a:pP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An estate diagnostic was undertaken to provide a baseline reference for key </a:t>
            </a:r>
            <a:r>
              <a:rPr lang="en-GB" sz="1000">
                <a:solidFill>
                  <a:prstClr val="black"/>
                </a:solidFill>
                <a:latin typeface="Verdana" panose="020B0604030504040204" pitchFamily="34" charset="0"/>
                <a:ea typeface="Verdana" panose="020B0604030504040204" pitchFamily="34" charset="0"/>
                <a:cs typeface="Calibri" panose="020F0502020204030204" pitchFamily="34" charset="0"/>
              </a:rPr>
              <a:t>estate condition and performance metrics and to identify key challenges and opportunities offered by the existing estate (source data: 2022/23 </a:t>
            </a: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Estates Returns Information Collection (ERIC).</a:t>
            </a:r>
          </a:p>
          <a:p>
            <a:pPr marL="0" marR="0" lvl="0" indent="0" algn="l" defTabSz="914400" rtl="0" eaLnBrk="1" fontAlgn="base" latinLnBrk="0" hangingPunct="1">
              <a:lnSpc>
                <a:spcPct val="100000"/>
              </a:lnSpc>
              <a:spcBef>
                <a:spcPts val="0"/>
              </a:spcBef>
              <a:spcAft>
                <a:spcPts val="400"/>
              </a:spcAft>
              <a:buClr>
                <a:srgbClr val="AE2573"/>
              </a:buClr>
              <a:buSzPct val="100000"/>
              <a:buFontTx/>
              <a:buNone/>
              <a:tabLst>
                <a:tab pos="228600" algn="l"/>
                <a:tab pos="457200" algn="l"/>
              </a:tabLst>
              <a:defRPr/>
            </a:pPr>
            <a:r>
              <a:rPr lang="en-GB" sz="1000">
                <a:solidFill>
                  <a:prstClr val="black"/>
                </a:solidFill>
                <a:latin typeface="Verdana" panose="020B0604030504040204" pitchFamily="34" charset="0"/>
                <a:ea typeface="Verdana" panose="020B0604030504040204" pitchFamily="34" charset="0"/>
                <a:cs typeface="Calibri" panose="020F0502020204030204" pitchFamily="34" charset="0"/>
              </a:rPr>
              <a:t>EPUT performance for key metrics compared to national benchmark and peer group medians is shown opposite (list of peer median organisations provided within Appendix 1). </a:t>
            </a:r>
          </a:p>
          <a:p>
            <a:pPr marR="0" lvl="0" algn="l" defTabSz="914400" rtl="0" eaLnBrk="1" fontAlgn="base" latinLnBrk="0" hangingPunct="1">
              <a:lnSpc>
                <a:spcPct val="100000"/>
              </a:lnSpc>
              <a:spcBef>
                <a:spcPts val="0"/>
              </a:spcBef>
              <a:spcAft>
                <a:spcPts val="400"/>
              </a:spcAft>
              <a:buClr>
                <a:srgbClr val="AE2573"/>
              </a:buClr>
              <a:buSzPct val="100000"/>
              <a:tabLst>
                <a:tab pos="228600" algn="l"/>
                <a:tab pos="457200" algn="l"/>
              </a:tabLst>
              <a:defRPr/>
            </a:pPr>
            <a:endParaRPr lang="en-GB" sz="1000">
              <a:solidFill>
                <a:prstClr val="black"/>
              </a:solidFill>
              <a:highlight>
                <a:srgbClr val="FFFF00"/>
              </a:highlight>
              <a:latin typeface="Verdana" panose="020B0604030504040204" pitchFamily="34" charset="0"/>
              <a:ea typeface="Verdana" panose="020B060403050404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D6C2A7AF-F183-D9B4-E961-3C0EB358909F}"/>
              </a:ext>
            </a:extLst>
          </p:cNvPr>
          <p:cNvGrpSpPr/>
          <p:nvPr/>
        </p:nvGrpSpPr>
        <p:grpSpPr>
          <a:xfrm>
            <a:off x="6303643" y="5511080"/>
            <a:ext cx="5372414" cy="356722"/>
            <a:chOff x="465602" y="6304425"/>
            <a:chExt cx="4700479" cy="356722"/>
          </a:xfrm>
        </p:grpSpPr>
        <p:sp>
          <p:nvSpPr>
            <p:cNvPr id="9" name="Rectangle 8">
              <a:extLst>
                <a:ext uri="{FF2B5EF4-FFF2-40B4-BE49-F238E27FC236}">
                  <a16:creationId xmlns:a16="http://schemas.microsoft.com/office/drawing/2014/main" id="{4807DC3C-CCF2-3F0F-6463-F11B4ABE2914}"/>
                </a:ext>
              </a:extLst>
            </p:cNvPr>
            <p:cNvSpPr>
              <a:spLocks noChangeAspect="1"/>
            </p:cNvSpPr>
            <p:nvPr/>
          </p:nvSpPr>
          <p:spPr>
            <a:xfrm>
              <a:off x="2442640" y="6314581"/>
              <a:ext cx="141222" cy="140319"/>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32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9394214-15D3-46DC-E90D-3738BDAD1D1A}"/>
                </a:ext>
              </a:extLst>
            </p:cNvPr>
            <p:cNvSpPr>
              <a:spLocks noChangeAspect="1"/>
            </p:cNvSpPr>
            <p:nvPr/>
          </p:nvSpPr>
          <p:spPr>
            <a:xfrm>
              <a:off x="2441484" y="6519678"/>
              <a:ext cx="142378" cy="141469"/>
            </a:xfrm>
            <a:prstGeom prst="rect">
              <a:avLst/>
            </a:prstGeom>
            <a:solidFill>
              <a:srgbClr val="005EB8"/>
            </a:solidFill>
            <a:ln w="12700" cap="flat" cmpd="sng" algn="ctr">
              <a:noFill/>
              <a:prstDash val="solid"/>
              <a:miter lim="800000"/>
            </a:ln>
            <a:effectLst/>
          </p:spPr>
          <p:txBody>
            <a:bodyPr rtlCol="0" anchor="ctr"/>
            <a:lstStyle/>
            <a:p>
              <a:pPr marL="0" marR="0" lvl="0" indent="0" algn="ctr" defTabSz="91432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FC08DA96-3707-86D9-EFFD-FC41EAB2F098}"/>
                </a:ext>
              </a:extLst>
            </p:cNvPr>
            <p:cNvSpPr txBox="1">
              <a:spLocks/>
            </p:cNvSpPr>
            <p:nvPr/>
          </p:nvSpPr>
          <p:spPr>
            <a:xfrm>
              <a:off x="2674585" y="6307858"/>
              <a:ext cx="2491495" cy="140320"/>
            </a:xfrm>
            <a:prstGeom prst="rect">
              <a:avLst/>
            </a:prstGeom>
          </p:spPr>
          <p:txBody>
            <a:bodyPr vert="horz" lIns="0" tIns="0" rIns="0" bIns="0" rtlCol="0" anchor="ctr">
              <a:noAutofit/>
            </a:bodyPr>
            <a:lstStyle>
              <a:lvl1pPr marL="0" indent="0" algn="l" defTabSz="914436" rtl="0" eaLnBrk="1" latinLnBrk="0" hangingPunct="1">
                <a:lnSpc>
                  <a:spcPct val="100000"/>
                </a:lnSpc>
                <a:spcBef>
                  <a:spcPts val="0"/>
                </a:spcBef>
                <a:spcAft>
                  <a:spcPts val="360"/>
                </a:spcAft>
                <a:buFont typeface="Arial" panose="020B0604020202020204" pitchFamily="34" charset="0"/>
                <a:buNone/>
                <a:defRPr sz="2400" b="1" kern="1200">
                  <a:solidFill>
                    <a:schemeClr val="tx2"/>
                  </a:solidFill>
                  <a:latin typeface="+mn-lt"/>
                  <a:ea typeface="+mn-ea"/>
                  <a:cs typeface="+mn-cs"/>
                </a:defRPr>
              </a:lvl1pPr>
              <a:lvl2pPr marL="0" indent="0" algn="l" defTabSz="914436" rtl="0" eaLnBrk="1" latinLnBrk="0" hangingPunct="1">
                <a:lnSpc>
                  <a:spcPts val="2700"/>
                </a:lnSpc>
                <a:spcBef>
                  <a:spcPts val="1800"/>
                </a:spcBef>
                <a:spcAft>
                  <a:spcPts val="600"/>
                </a:spcAft>
                <a:buFont typeface="Arial" panose="020B0604020202020204" pitchFamily="34" charset="0"/>
                <a:buNone/>
                <a:defRPr sz="2200" b="1" kern="1200">
                  <a:solidFill>
                    <a:schemeClr val="tx1"/>
                  </a:solidFill>
                  <a:latin typeface="+mn-lt"/>
                  <a:ea typeface="+mn-ea"/>
                  <a:cs typeface="+mn-cs"/>
                </a:defRPr>
              </a:lvl2pPr>
              <a:lvl3pPr marL="0" indent="0" algn="l" defTabSz="914436" rtl="0" eaLnBrk="1" latinLnBrk="0" hangingPunct="1">
                <a:lnSpc>
                  <a:spcPts val="2700"/>
                </a:lnSpc>
                <a:spcBef>
                  <a:spcPts val="1800"/>
                </a:spcBef>
                <a:spcAft>
                  <a:spcPts val="600"/>
                </a:spcAft>
                <a:buFont typeface="Arial" panose="020B0604020202020204" pitchFamily="34" charset="0"/>
                <a:buNone/>
                <a:defRPr sz="1800" b="1" kern="1200">
                  <a:solidFill>
                    <a:schemeClr val="tx1"/>
                  </a:solidFill>
                  <a:latin typeface="+mn-lt"/>
                  <a:ea typeface="+mn-ea"/>
                  <a:cs typeface="+mn-cs"/>
                </a:defRPr>
              </a:lvl3pPr>
              <a:lvl4pPr marL="0" indent="0" algn="l" defTabSz="914436" rtl="0" eaLnBrk="1" latinLnBrk="0" hangingPunct="1">
                <a:lnSpc>
                  <a:spcPts val="2700"/>
                </a:lnSpc>
                <a:spcBef>
                  <a:spcPts val="1800"/>
                </a:spcBef>
                <a:spcAft>
                  <a:spcPts val="600"/>
                </a:spcAft>
                <a:buFont typeface="Arial" panose="020B0604020202020204" pitchFamily="34" charset="0"/>
                <a:buNone/>
                <a:defRPr sz="1500" b="0" kern="1200" cap="all" baseline="0">
                  <a:solidFill>
                    <a:schemeClr val="tx1"/>
                  </a:solidFill>
                  <a:latin typeface="+mn-lt"/>
                  <a:ea typeface="+mn-ea"/>
                  <a:cs typeface="+mn-cs"/>
                </a:defRPr>
              </a:lvl4pPr>
              <a:lvl5pPr marL="0" indent="0" algn="l" defTabSz="914436" rtl="0" eaLnBrk="1" latinLnBrk="0" hangingPunct="1">
                <a:lnSpc>
                  <a:spcPts val="2400"/>
                </a:lnSpc>
                <a:spcBef>
                  <a:spcPts val="600"/>
                </a:spcBef>
                <a:spcAft>
                  <a:spcPts val="600"/>
                </a:spcAft>
                <a:buFont typeface="Arial" panose="020B0604020202020204" pitchFamily="34" charset="0"/>
                <a:buNone/>
                <a:defRPr sz="1800" kern="1200" cap="none" baseline="0">
                  <a:solidFill>
                    <a:schemeClr val="tx1"/>
                  </a:solidFill>
                  <a:latin typeface="+mn-lt"/>
                  <a:ea typeface="+mn-ea"/>
                  <a:cs typeface="+mn-cs"/>
                </a:defRPr>
              </a:lvl5pPr>
              <a:lvl6pPr marL="342000" indent="-342000" algn="l" defTabSz="914436" rtl="0" eaLnBrk="1" latinLnBrk="0" hangingPunct="1">
                <a:lnSpc>
                  <a:spcPts val="2400"/>
                </a:lnSpc>
                <a:spcBef>
                  <a:spcPts val="600"/>
                </a:spcBef>
                <a:spcAft>
                  <a:spcPts val="600"/>
                </a:spcAft>
                <a:buClr>
                  <a:schemeClr val="tx2"/>
                </a:buClr>
                <a:buFont typeface="+mj-lt"/>
                <a:buAutoNum type="arabicPeriod"/>
                <a:defRPr sz="1800" b="0" kern="1200">
                  <a:solidFill>
                    <a:schemeClr val="tx1"/>
                  </a:solidFill>
                  <a:latin typeface="+mn-lt"/>
                  <a:ea typeface="+mn-ea"/>
                  <a:cs typeface="+mn-cs"/>
                </a:defRPr>
              </a:lvl6pPr>
              <a:lvl7pPr marL="342000" indent="-342000" algn="l" defTabSz="914436" rtl="0" eaLnBrk="1" latinLnBrk="0" hangingPunct="1">
                <a:lnSpc>
                  <a:spcPts val="2400"/>
                </a:lnSpc>
                <a:spcBef>
                  <a:spcPts val="600"/>
                </a:spcBef>
                <a:spcAft>
                  <a:spcPts val="600"/>
                </a:spcAft>
                <a:buClr>
                  <a:schemeClr val="tx2"/>
                </a:buClr>
                <a:buFont typeface="Arial" panose="020B0604020202020204" pitchFamily="34" charset="0"/>
                <a:buChar char="•"/>
                <a:defRPr sz="1800" b="0" kern="1200">
                  <a:solidFill>
                    <a:schemeClr val="tx1"/>
                  </a:solidFill>
                  <a:latin typeface="+mn-lt"/>
                  <a:ea typeface="+mn-ea"/>
                  <a:cs typeface="+mn-cs"/>
                </a:defRPr>
              </a:lvl7pPr>
              <a:lvl8pPr marL="684000" indent="-342000" algn="l" defTabSz="914436" rtl="0" eaLnBrk="1" latinLnBrk="0" hangingPunct="1">
                <a:lnSpc>
                  <a:spcPts val="2400"/>
                </a:lnSpc>
                <a:spcBef>
                  <a:spcPts val="600"/>
                </a:spcBef>
                <a:spcAft>
                  <a:spcPts val="600"/>
                </a:spcAft>
                <a:buClr>
                  <a:schemeClr val="tx2"/>
                </a:buClr>
                <a:buFont typeface="Rubik" panose="00000500000000000000" pitchFamily="2" charset="-79"/>
                <a:buChar char="–"/>
                <a:defRPr sz="1800" kern="1200">
                  <a:solidFill>
                    <a:schemeClr val="tx1"/>
                  </a:solidFill>
                  <a:latin typeface="+mn-lt"/>
                  <a:ea typeface="+mn-ea"/>
                  <a:cs typeface="+mn-cs"/>
                </a:defRPr>
              </a:lvl8pPr>
              <a:lvl9pPr marL="1026000" indent="-342000" algn="l" defTabSz="914436" rtl="0" eaLnBrk="1" latinLnBrk="0" hangingPunct="1">
                <a:lnSpc>
                  <a:spcPts val="2400"/>
                </a:lnSpc>
                <a:spcBef>
                  <a:spcPts val="600"/>
                </a:spcBef>
                <a:spcAft>
                  <a:spcPts val="600"/>
                </a:spcAft>
                <a:buClr>
                  <a:schemeClr val="tx2"/>
                </a:buClr>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36" rtl="0" eaLnBrk="1" fontAlgn="auto" latinLnBrk="0" hangingPunct="1">
                <a:lnSpc>
                  <a:spcPct val="100000"/>
                </a:lnSpc>
                <a:spcBef>
                  <a:spcPts val="0"/>
                </a:spcBef>
                <a:spcAft>
                  <a:spcPts val="360"/>
                </a:spcAft>
                <a:buClrTx/>
                <a:buSzTx/>
                <a:buFont typeface="Arial" panose="020B0604020202020204" pitchFamily="34" charset="0"/>
                <a:buNone/>
                <a:tabLst/>
                <a:defRPr/>
              </a:pPr>
              <a:r>
                <a:rPr kumimoji="0" lang="en-GB" sz="800" b="0" i="0" u="none" strike="noStrike" kern="1200" cap="none" spc="0" normalizeH="0" baseline="0" noProof="0">
                  <a:ln>
                    <a:noFill/>
                  </a:ln>
                  <a:solidFill>
                    <a:srgbClr val="000000"/>
                  </a:solidFill>
                  <a:effectLst/>
                  <a:uLnTx/>
                  <a:uFillTx/>
                  <a:latin typeface="Calibri" panose="020F0502020204030204"/>
                </a:rPr>
                <a:t>Below national benchmark (no judgement whether more desirable)</a:t>
              </a:r>
            </a:p>
          </p:txBody>
        </p:sp>
        <p:sp>
          <p:nvSpPr>
            <p:cNvPr id="12" name="Content Placeholder 2">
              <a:extLst>
                <a:ext uri="{FF2B5EF4-FFF2-40B4-BE49-F238E27FC236}">
                  <a16:creationId xmlns:a16="http://schemas.microsoft.com/office/drawing/2014/main" id="{CB9E08BC-193A-E3F0-EE0E-7D50AAD4371A}"/>
                </a:ext>
              </a:extLst>
            </p:cNvPr>
            <p:cNvSpPr txBox="1">
              <a:spLocks/>
            </p:cNvSpPr>
            <p:nvPr/>
          </p:nvSpPr>
          <p:spPr>
            <a:xfrm>
              <a:off x="2674586" y="6517913"/>
              <a:ext cx="2491495" cy="140320"/>
            </a:xfrm>
            <a:prstGeom prst="rect">
              <a:avLst/>
            </a:prstGeom>
          </p:spPr>
          <p:txBody>
            <a:bodyPr vert="horz" lIns="0" tIns="0" rIns="0" bIns="0" rtlCol="0" anchor="ctr">
              <a:noAutofit/>
            </a:bodyPr>
            <a:lstStyle>
              <a:lvl1pPr marL="0" indent="0" algn="l" defTabSz="914436" rtl="0" eaLnBrk="1" latinLnBrk="0" hangingPunct="1">
                <a:lnSpc>
                  <a:spcPct val="100000"/>
                </a:lnSpc>
                <a:spcBef>
                  <a:spcPts val="0"/>
                </a:spcBef>
                <a:spcAft>
                  <a:spcPts val="360"/>
                </a:spcAft>
                <a:buFont typeface="Arial" panose="020B0604020202020204" pitchFamily="34" charset="0"/>
                <a:buNone/>
                <a:defRPr sz="2400" b="1" kern="1200">
                  <a:solidFill>
                    <a:schemeClr val="tx2"/>
                  </a:solidFill>
                  <a:latin typeface="+mn-lt"/>
                  <a:ea typeface="+mn-ea"/>
                  <a:cs typeface="+mn-cs"/>
                </a:defRPr>
              </a:lvl1pPr>
              <a:lvl2pPr marL="0" indent="0" algn="l" defTabSz="914436" rtl="0" eaLnBrk="1" latinLnBrk="0" hangingPunct="1">
                <a:lnSpc>
                  <a:spcPts val="2700"/>
                </a:lnSpc>
                <a:spcBef>
                  <a:spcPts val="1800"/>
                </a:spcBef>
                <a:spcAft>
                  <a:spcPts val="600"/>
                </a:spcAft>
                <a:buFont typeface="Arial" panose="020B0604020202020204" pitchFamily="34" charset="0"/>
                <a:buNone/>
                <a:defRPr sz="2200" b="1" kern="1200">
                  <a:solidFill>
                    <a:schemeClr val="tx1"/>
                  </a:solidFill>
                  <a:latin typeface="+mn-lt"/>
                  <a:ea typeface="+mn-ea"/>
                  <a:cs typeface="+mn-cs"/>
                </a:defRPr>
              </a:lvl2pPr>
              <a:lvl3pPr marL="0" indent="0" algn="l" defTabSz="914436" rtl="0" eaLnBrk="1" latinLnBrk="0" hangingPunct="1">
                <a:lnSpc>
                  <a:spcPts val="2700"/>
                </a:lnSpc>
                <a:spcBef>
                  <a:spcPts val="1800"/>
                </a:spcBef>
                <a:spcAft>
                  <a:spcPts val="600"/>
                </a:spcAft>
                <a:buFont typeface="Arial" panose="020B0604020202020204" pitchFamily="34" charset="0"/>
                <a:buNone/>
                <a:defRPr sz="1800" b="1" kern="1200">
                  <a:solidFill>
                    <a:schemeClr val="tx1"/>
                  </a:solidFill>
                  <a:latin typeface="+mn-lt"/>
                  <a:ea typeface="+mn-ea"/>
                  <a:cs typeface="+mn-cs"/>
                </a:defRPr>
              </a:lvl3pPr>
              <a:lvl4pPr marL="0" indent="0" algn="l" defTabSz="914436" rtl="0" eaLnBrk="1" latinLnBrk="0" hangingPunct="1">
                <a:lnSpc>
                  <a:spcPts val="2700"/>
                </a:lnSpc>
                <a:spcBef>
                  <a:spcPts val="1800"/>
                </a:spcBef>
                <a:spcAft>
                  <a:spcPts val="600"/>
                </a:spcAft>
                <a:buFont typeface="Arial" panose="020B0604020202020204" pitchFamily="34" charset="0"/>
                <a:buNone/>
                <a:defRPr sz="1500" b="0" kern="1200" cap="all" baseline="0">
                  <a:solidFill>
                    <a:schemeClr val="tx1"/>
                  </a:solidFill>
                  <a:latin typeface="+mn-lt"/>
                  <a:ea typeface="+mn-ea"/>
                  <a:cs typeface="+mn-cs"/>
                </a:defRPr>
              </a:lvl4pPr>
              <a:lvl5pPr marL="0" indent="0" algn="l" defTabSz="914436" rtl="0" eaLnBrk="1" latinLnBrk="0" hangingPunct="1">
                <a:lnSpc>
                  <a:spcPts val="2400"/>
                </a:lnSpc>
                <a:spcBef>
                  <a:spcPts val="600"/>
                </a:spcBef>
                <a:spcAft>
                  <a:spcPts val="600"/>
                </a:spcAft>
                <a:buFont typeface="Arial" panose="020B0604020202020204" pitchFamily="34" charset="0"/>
                <a:buNone/>
                <a:defRPr sz="1800" kern="1200" cap="none" baseline="0">
                  <a:solidFill>
                    <a:schemeClr val="tx1"/>
                  </a:solidFill>
                  <a:latin typeface="+mn-lt"/>
                  <a:ea typeface="+mn-ea"/>
                  <a:cs typeface="+mn-cs"/>
                </a:defRPr>
              </a:lvl5pPr>
              <a:lvl6pPr marL="342000" indent="-342000" algn="l" defTabSz="914436" rtl="0" eaLnBrk="1" latinLnBrk="0" hangingPunct="1">
                <a:lnSpc>
                  <a:spcPts val="2400"/>
                </a:lnSpc>
                <a:spcBef>
                  <a:spcPts val="600"/>
                </a:spcBef>
                <a:spcAft>
                  <a:spcPts val="600"/>
                </a:spcAft>
                <a:buClr>
                  <a:schemeClr val="tx2"/>
                </a:buClr>
                <a:buFont typeface="+mj-lt"/>
                <a:buAutoNum type="arabicPeriod"/>
                <a:defRPr sz="1800" b="0" kern="1200">
                  <a:solidFill>
                    <a:schemeClr val="tx1"/>
                  </a:solidFill>
                  <a:latin typeface="+mn-lt"/>
                  <a:ea typeface="+mn-ea"/>
                  <a:cs typeface="+mn-cs"/>
                </a:defRPr>
              </a:lvl6pPr>
              <a:lvl7pPr marL="342000" indent="-342000" algn="l" defTabSz="914436" rtl="0" eaLnBrk="1" latinLnBrk="0" hangingPunct="1">
                <a:lnSpc>
                  <a:spcPts val="2400"/>
                </a:lnSpc>
                <a:spcBef>
                  <a:spcPts val="600"/>
                </a:spcBef>
                <a:spcAft>
                  <a:spcPts val="600"/>
                </a:spcAft>
                <a:buClr>
                  <a:schemeClr val="tx2"/>
                </a:buClr>
                <a:buFont typeface="Arial" panose="020B0604020202020204" pitchFamily="34" charset="0"/>
                <a:buChar char="•"/>
                <a:defRPr sz="1800" b="0" kern="1200">
                  <a:solidFill>
                    <a:schemeClr val="tx1"/>
                  </a:solidFill>
                  <a:latin typeface="+mn-lt"/>
                  <a:ea typeface="+mn-ea"/>
                  <a:cs typeface="+mn-cs"/>
                </a:defRPr>
              </a:lvl7pPr>
              <a:lvl8pPr marL="684000" indent="-342000" algn="l" defTabSz="914436" rtl="0" eaLnBrk="1" latinLnBrk="0" hangingPunct="1">
                <a:lnSpc>
                  <a:spcPts val="2400"/>
                </a:lnSpc>
                <a:spcBef>
                  <a:spcPts val="600"/>
                </a:spcBef>
                <a:spcAft>
                  <a:spcPts val="600"/>
                </a:spcAft>
                <a:buClr>
                  <a:schemeClr val="tx2"/>
                </a:buClr>
                <a:buFont typeface="Rubik" panose="00000500000000000000" pitchFamily="2" charset="-79"/>
                <a:buChar char="–"/>
                <a:defRPr sz="1800" kern="1200">
                  <a:solidFill>
                    <a:schemeClr val="tx1"/>
                  </a:solidFill>
                  <a:latin typeface="+mn-lt"/>
                  <a:ea typeface="+mn-ea"/>
                  <a:cs typeface="+mn-cs"/>
                </a:defRPr>
              </a:lvl8pPr>
              <a:lvl9pPr marL="1026000" indent="-342000" algn="l" defTabSz="914436" rtl="0" eaLnBrk="1" latinLnBrk="0" hangingPunct="1">
                <a:lnSpc>
                  <a:spcPts val="2400"/>
                </a:lnSpc>
                <a:spcBef>
                  <a:spcPts val="600"/>
                </a:spcBef>
                <a:spcAft>
                  <a:spcPts val="600"/>
                </a:spcAft>
                <a:buClr>
                  <a:schemeClr val="tx2"/>
                </a:buClr>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36" rtl="0" eaLnBrk="1" fontAlgn="auto" latinLnBrk="0" hangingPunct="1">
                <a:lnSpc>
                  <a:spcPct val="100000"/>
                </a:lnSpc>
                <a:spcBef>
                  <a:spcPts val="0"/>
                </a:spcBef>
                <a:spcAft>
                  <a:spcPts val="360"/>
                </a:spcAft>
                <a:buClrTx/>
                <a:buSzTx/>
                <a:buFont typeface="Arial" panose="020B0604020202020204" pitchFamily="34" charset="0"/>
                <a:buNone/>
                <a:tabLst/>
                <a:defRPr/>
              </a:pPr>
              <a:r>
                <a:rPr kumimoji="0" lang="en-GB" sz="800" b="0" i="0" u="none" strike="noStrike" kern="1200" cap="none" spc="0" normalizeH="0" baseline="0" noProof="0">
                  <a:ln>
                    <a:noFill/>
                  </a:ln>
                  <a:solidFill>
                    <a:srgbClr val="000000"/>
                  </a:solidFill>
                  <a:effectLst/>
                  <a:uLnTx/>
                  <a:uFillTx/>
                  <a:latin typeface="Calibri" panose="020F0502020204030204"/>
                </a:rPr>
                <a:t>Above national benchmark (no judgement whether more desirable)</a:t>
              </a:r>
            </a:p>
          </p:txBody>
        </p:sp>
        <p:sp>
          <p:nvSpPr>
            <p:cNvPr id="13" name="Rectangle 12">
              <a:extLst>
                <a:ext uri="{FF2B5EF4-FFF2-40B4-BE49-F238E27FC236}">
                  <a16:creationId xmlns:a16="http://schemas.microsoft.com/office/drawing/2014/main" id="{1F524338-6E54-5B56-F136-BC87B98D04C6}"/>
                </a:ext>
              </a:extLst>
            </p:cNvPr>
            <p:cNvSpPr>
              <a:spLocks noChangeAspect="1"/>
            </p:cNvSpPr>
            <p:nvPr/>
          </p:nvSpPr>
          <p:spPr>
            <a:xfrm>
              <a:off x="465602" y="6307858"/>
              <a:ext cx="141222" cy="140319"/>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32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A5DDADD-9E99-E241-2020-F6CA42F4654A}"/>
                </a:ext>
              </a:extLst>
            </p:cNvPr>
            <p:cNvSpPr>
              <a:spLocks noChangeAspect="1"/>
            </p:cNvSpPr>
            <p:nvPr/>
          </p:nvSpPr>
          <p:spPr>
            <a:xfrm>
              <a:off x="468415" y="6513330"/>
              <a:ext cx="142378" cy="141469"/>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32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 name="Content Placeholder 2">
              <a:extLst>
                <a:ext uri="{FF2B5EF4-FFF2-40B4-BE49-F238E27FC236}">
                  <a16:creationId xmlns:a16="http://schemas.microsoft.com/office/drawing/2014/main" id="{6EE8069E-2A82-703E-9017-DA2ECF07C20C}"/>
                </a:ext>
              </a:extLst>
            </p:cNvPr>
            <p:cNvSpPr txBox="1">
              <a:spLocks/>
            </p:cNvSpPr>
            <p:nvPr/>
          </p:nvSpPr>
          <p:spPr>
            <a:xfrm>
              <a:off x="697546" y="6304425"/>
              <a:ext cx="2491495" cy="140320"/>
            </a:xfrm>
            <a:prstGeom prst="rect">
              <a:avLst/>
            </a:prstGeom>
          </p:spPr>
          <p:txBody>
            <a:bodyPr vert="horz" lIns="0" tIns="0" rIns="0" bIns="0" rtlCol="0" anchor="ctr">
              <a:noAutofit/>
            </a:bodyPr>
            <a:lstStyle>
              <a:lvl1pPr marL="0" indent="0" algn="l" defTabSz="914436" rtl="0" eaLnBrk="1" latinLnBrk="0" hangingPunct="1">
                <a:lnSpc>
                  <a:spcPct val="100000"/>
                </a:lnSpc>
                <a:spcBef>
                  <a:spcPts val="0"/>
                </a:spcBef>
                <a:spcAft>
                  <a:spcPts val="360"/>
                </a:spcAft>
                <a:buFont typeface="Arial" panose="020B0604020202020204" pitchFamily="34" charset="0"/>
                <a:buNone/>
                <a:defRPr sz="2400" b="1" kern="1200">
                  <a:solidFill>
                    <a:schemeClr val="tx2"/>
                  </a:solidFill>
                  <a:latin typeface="+mn-lt"/>
                  <a:ea typeface="+mn-ea"/>
                  <a:cs typeface="+mn-cs"/>
                </a:defRPr>
              </a:lvl1pPr>
              <a:lvl2pPr marL="0" indent="0" algn="l" defTabSz="914436" rtl="0" eaLnBrk="1" latinLnBrk="0" hangingPunct="1">
                <a:lnSpc>
                  <a:spcPts val="2700"/>
                </a:lnSpc>
                <a:spcBef>
                  <a:spcPts val="1800"/>
                </a:spcBef>
                <a:spcAft>
                  <a:spcPts val="600"/>
                </a:spcAft>
                <a:buFont typeface="Arial" panose="020B0604020202020204" pitchFamily="34" charset="0"/>
                <a:buNone/>
                <a:defRPr sz="2200" b="1" kern="1200">
                  <a:solidFill>
                    <a:schemeClr val="tx1"/>
                  </a:solidFill>
                  <a:latin typeface="+mn-lt"/>
                  <a:ea typeface="+mn-ea"/>
                  <a:cs typeface="+mn-cs"/>
                </a:defRPr>
              </a:lvl2pPr>
              <a:lvl3pPr marL="0" indent="0" algn="l" defTabSz="914436" rtl="0" eaLnBrk="1" latinLnBrk="0" hangingPunct="1">
                <a:lnSpc>
                  <a:spcPts val="2700"/>
                </a:lnSpc>
                <a:spcBef>
                  <a:spcPts val="1800"/>
                </a:spcBef>
                <a:spcAft>
                  <a:spcPts val="600"/>
                </a:spcAft>
                <a:buFont typeface="Arial" panose="020B0604020202020204" pitchFamily="34" charset="0"/>
                <a:buNone/>
                <a:defRPr sz="1800" b="1" kern="1200">
                  <a:solidFill>
                    <a:schemeClr val="tx1"/>
                  </a:solidFill>
                  <a:latin typeface="+mn-lt"/>
                  <a:ea typeface="+mn-ea"/>
                  <a:cs typeface="+mn-cs"/>
                </a:defRPr>
              </a:lvl3pPr>
              <a:lvl4pPr marL="0" indent="0" algn="l" defTabSz="914436" rtl="0" eaLnBrk="1" latinLnBrk="0" hangingPunct="1">
                <a:lnSpc>
                  <a:spcPts val="2700"/>
                </a:lnSpc>
                <a:spcBef>
                  <a:spcPts val="1800"/>
                </a:spcBef>
                <a:spcAft>
                  <a:spcPts val="600"/>
                </a:spcAft>
                <a:buFont typeface="Arial" panose="020B0604020202020204" pitchFamily="34" charset="0"/>
                <a:buNone/>
                <a:defRPr sz="1500" b="0" kern="1200" cap="all" baseline="0">
                  <a:solidFill>
                    <a:schemeClr val="tx1"/>
                  </a:solidFill>
                  <a:latin typeface="+mn-lt"/>
                  <a:ea typeface="+mn-ea"/>
                  <a:cs typeface="+mn-cs"/>
                </a:defRPr>
              </a:lvl4pPr>
              <a:lvl5pPr marL="0" indent="0" algn="l" defTabSz="914436" rtl="0" eaLnBrk="1" latinLnBrk="0" hangingPunct="1">
                <a:lnSpc>
                  <a:spcPts val="2400"/>
                </a:lnSpc>
                <a:spcBef>
                  <a:spcPts val="600"/>
                </a:spcBef>
                <a:spcAft>
                  <a:spcPts val="600"/>
                </a:spcAft>
                <a:buFont typeface="Arial" panose="020B0604020202020204" pitchFamily="34" charset="0"/>
                <a:buNone/>
                <a:defRPr sz="1800" kern="1200" cap="none" baseline="0">
                  <a:solidFill>
                    <a:schemeClr val="tx1"/>
                  </a:solidFill>
                  <a:latin typeface="+mn-lt"/>
                  <a:ea typeface="+mn-ea"/>
                  <a:cs typeface="+mn-cs"/>
                </a:defRPr>
              </a:lvl5pPr>
              <a:lvl6pPr marL="342000" indent="-342000" algn="l" defTabSz="914436" rtl="0" eaLnBrk="1" latinLnBrk="0" hangingPunct="1">
                <a:lnSpc>
                  <a:spcPts val="2400"/>
                </a:lnSpc>
                <a:spcBef>
                  <a:spcPts val="600"/>
                </a:spcBef>
                <a:spcAft>
                  <a:spcPts val="600"/>
                </a:spcAft>
                <a:buClr>
                  <a:schemeClr val="tx2"/>
                </a:buClr>
                <a:buFont typeface="+mj-lt"/>
                <a:buAutoNum type="arabicPeriod"/>
                <a:defRPr sz="1800" b="0" kern="1200">
                  <a:solidFill>
                    <a:schemeClr val="tx1"/>
                  </a:solidFill>
                  <a:latin typeface="+mn-lt"/>
                  <a:ea typeface="+mn-ea"/>
                  <a:cs typeface="+mn-cs"/>
                </a:defRPr>
              </a:lvl6pPr>
              <a:lvl7pPr marL="342000" indent="-342000" algn="l" defTabSz="914436" rtl="0" eaLnBrk="1" latinLnBrk="0" hangingPunct="1">
                <a:lnSpc>
                  <a:spcPts val="2400"/>
                </a:lnSpc>
                <a:spcBef>
                  <a:spcPts val="600"/>
                </a:spcBef>
                <a:spcAft>
                  <a:spcPts val="600"/>
                </a:spcAft>
                <a:buClr>
                  <a:schemeClr val="tx2"/>
                </a:buClr>
                <a:buFont typeface="Arial" panose="020B0604020202020204" pitchFamily="34" charset="0"/>
                <a:buChar char="•"/>
                <a:defRPr sz="1800" b="0" kern="1200">
                  <a:solidFill>
                    <a:schemeClr val="tx1"/>
                  </a:solidFill>
                  <a:latin typeface="+mn-lt"/>
                  <a:ea typeface="+mn-ea"/>
                  <a:cs typeface="+mn-cs"/>
                </a:defRPr>
              </a:lvl7pPr>
              <a:lvl8pPr marL="684000" indent="-342000" algn="l" defTabSz="914436" rtl="0" eaLnBrk="1" latinLnBrk="0" hangingPunct="1">
                <a:lnSpc>
                  <a:spcPts val="2400"/>
                </a:lnSpc>
                <a:spcBef>
                  <a:spcPts val="600"/>
                </a:spcBef>
                <a:spcAft>
                  <a:spcPts val="600"/>
                </a:spcAft>
                <a:buClr>
                  <a:schemeClr val="tx2"/>
                </a:buClr>
                <a:buFont typeface="Rubik" panose="00000500000000000000" pitchFamily="2" charset="-79"/>
                <a:buChar char="–"/>
                <a:defRPr sz="1800" kern="1200">
                  <a:solidFill>
                    <a:schemeClr val="tx1"/>
                  </a:solidFill>
                  <a:latin typeface="+mn-lt"/>
                  <a:ea typeface="+mn-ea"/>
                  <a:cs typeface="+mn-cs"/>
                </a:defRPr>
              </a:lvl8pPr>
              <a:lvl9pPr marL="1026000" indent="-342000" algn="l" defTabSz="914436" rtl="0" eaLnBrk="1" latinLnBrk="0" hangingPunct="1">
                <a:lnSpc>
                  <a:spcPts val="2400"/>
                </a:lnSpc>
                <a:spcBef>
                  <a:spcPts val="600"/>
                </a:spcBef>
                <a:spcAft>
                  <a:spcPts val="600"/>
                </a:spcAft>
                <a:buClr>
                  <a:schemeClr val="tx2"/>
                </a:buClr>
                <a:buFont typeface="Arial" panose="020B0604020202020204" pitchFamily="34" charset="0"/>
                <a:buChar char="•"/>
                <a:defRPr sz="1800" kern="1200">
                  <a:solidFill>
                    <a:schemeClr val="tx1"/>
                  </a:solidFill>
                  <a:latin typeface="+mn-lt"/>
                  <a:ea typeface="+mn-ea"/>
                  <a:cs typeface="+mn-cs"/>
                </a:defRPr>
              </a:lvl9pPr>
            </a:lstStyle>
            <a:p>
              <a:pPr fontAlgn="auto">
                <a:defRPr/>
              </a:pPr>
              <a:r>
                <a:rPr kumimoji="0" lang="en-GB" sz="800" b="0" i="0" u="none" strike="noStrike" kern="1200" cap="none" spc="0" normalizeH="0" baseline="0" noProof="0">
                  <a:ln>
                    <a:noFill/>
                  </a:ln>
                  <a:solidFill>
                    <a:srgbClr val="000000"/>
                  </a:solidFill>
                  <a:effectLst/>
                  <a:uLnTx/>
                  <a:uFillTx/>
                  <a:latin typeface="Calibri" panose="020F0502020204030204"/>
                </a:rPr>
                <a:t>Performance better than national benchmark</a:t>
              </a:r>
            </a:p>
          </p:txBody>
        </p:sp>
        <p:sp>
          <p:nvSpPr>
            <p:cNvPr id="18" name="Content Placeholder 2">
              <a:extLst>
                <a:ext uri="{FF2B5EF4-FFF2-40B4-BE49-F238E27FC236}">
                  <a16:creationId xmlns:a16="http://schemas.microsoft.com/office/drawing/2014/main" id="{4A8AE58F-FC08-9710-0EAB-B80B333EB6CE}"/>
                </a:ext>
              </a:extLst>
            </p:cNvPr>
            <p:cNvSpPr txBox="1">
              <a:spLocks/>
            </p:cNvSpPr>
            <p:nvPr/>
          </p:nvSpPr>
          <p:spPr>
            <a:xfrm>
              <a:off x="697546" y="6511566"/>
              <a:ext cx="2491495" cy="140320"/>
            </a:xfrm>
            <a:prstGeom prst="rect">
              <a:avLst/>
            </a:prstGeom>
          </p:spPr>
          <p:txBody>
            <a:bodyPr vert="horz" lIns="0" tIns="0" rIns="0" bIns="0" rtlCol="0" anchor="ctr">
              <a:noAutofit/>
            </a:bodyPr>
            <a:lstStyle>
              <a:lvl1pPr marL="0" indent="0" algn="l" defTabSz="914436" rtl="0" eaLnBrk="1" latinLnBrk="0" hangingPunct="1">
                <a:lnSpc>
                  <a:spcPct val="100000"/>
                </a:lnSpc>
                <a:spcBef>
                  <a:spcPts val="0"/>
                </a:spcBef>
                <a:spcAft>
                  <a:spcPts val="360"/>
                </a:spcAft>
                <a:buFont typeface="Arial" panose="020B0604020202020204" pitchFamily="34" charset="0"/>
                <a:buNone/>
                <a:defRPr sz="2400" b="1" kern="1200">
                  <a:solidFill>
                    <a:schemeClr val="tx2"/>
                  </a:solidFill>
                  <a:latin typeface="+mn-lt"/>
                  <a:ea typeface="+mn-ea"/>
                  <a:cs typeface="+mn-cs"/>
                </a:defRPr>
              </a:lvl1pPr>
              <a:lvl2pPr marL="0" indent="0" algn="l" defTabSz="914436" rtl="0" eaLnBrk="1" latinLnBrk="0" hangingPunct="1">
                <a:lnSpc>
                  <a:spcPts val="2700"/>
                </a:lnSpc>
                <a:spcBef>
                  <a:spcPts val="1800"/>
                </a:spcBef>
                <a:spcAft>
                  <a:spcPts val="600"/>
                </a:spcAft>
                <a:buFont typeface="Arial" panose="020B0604020202020204" pitchFamily="34" charset="0"/>
                <a:buNone/>
                <a:defRPr sz="2200" b="1" kern="1200">
                  <a:solidFill>
                    <a:schemeClr val="tx1"/>
                  </a:solidFill>
                  <a:latin typeface="+mn-lt"/>
                  <a:ea typeface="+mn-ea"/>
                  <a:cs typeface="+mn-cs"/>
                </a:defRPr>
              </a:lvl2pPr>
              <a:lvl3pPr marL="0" indent="0" algn="l" defTabSz="914436" rtl="0" eaLnBrk="1" latinLnBrk="0" hangingPunct="1">
                <a:lnSpc>
                  <a:spcPts val="2700"/>
                </a:lnSpc>
                <a:spcBef>
                  <a:spcPts val="1800"/>
                </a:spcBef>
                <a:spcAft>
                  <a:spcPts val="600"/>
                </a:spcAft>
                <a:buFont typeface="Arial" panose="020B0604020202020204" pitchFamily="34" charset="0"/>
                <a:buNone/>
                <a:defRPr sz="1800" b="1" kern="1200">
                  <a:solidFill>
                    <a:schemeClr val="tx1"/>
                  </a:solidFill>
                  <a:latin typeface="+mn-lt"/>
                  <a:ea typeface="+mn-ea"/>
                  <a:cs typeface="+mn-cs"/>
                </a:defRPr>
              </a:lvl3pPr>
              <a:lvl4pPr marL="0" indent="0" algn="l" defTabSz="914436" rtl="0" eaLnBrk="1" latinLnBrk="0" hangingPunct="1">
                <a:lnSpc>
                  <a:spcPts val="2700"/>
                </a:lnSpc>
                <a:spcBef>
                  <a:spcPts val="1800"/>
                </a:spcBef>
                <a:spcAft>
                  <a:spcPts val="600"/>
                </a:spcAft>
                <a:buFont typeface="Arial" panose="020B0604020202020204" pitchFamily="34" charset="0"/>
                <a:buNone/>
                <a:defRPr sz="1500" b="0" kern="1200" cap="all" baseline="0">
                  <a:solidFill>
                    <a:schemeClr val="tx1"/>
                  </a:solidFill>
                  <a:latin typeface="+mn-lt"/>
                  <a:ea typeface="+mn-ea"/>
                  <a:cs typeface="+mn-cs"/>
                </a:defRPr>
              </a:lvl4pPr>
              <a:lvl5pPr marL="0" indent="0" algn="l" defTabSz="914436" rtl="0" eaLnBrk="1" latinLnBrk="0" hangingPunct="1">
                <a:lnSpc>
                  <a:spcPts val="2400"/>
                </a:lnSpc>
                <a:spcBef>
                  <a:spcPts val="600"/>
                </a:spcBef>
                <a:spcAft>
                  <a:spcPts val="600"/>
                </a:spcAft>
                <a:buFont typeface="Arial" panose="020B0604020202020204" pitchFamily="34" charset="0"/>
                <a:buNone/>
                <a:defRPr sz="1800" kern="1200" cap="none" baseline="0">
                  <a:solidFill>
                    <a:schemeClr val="tx1"/>
                  </a:solidFill>
                  <a:latin typeface="+mn-lt"/>
                  <a:ea typeface="+mn-ea"/>
                  <a:cs typeface="+mn-cs"/>
                </a:defRPr>
              </a:lvl5pPr>
              <a:lvl6pPr marL="342000" indent="-342000" algn="l" defTabSz="914436" rtl="0" eaLnBrk="1" latinLnBrk="0" hangingPunct="1">
                <a:lnSpc>
                  <a:spcPts val="2400"/>
                </a:lnSpc>
                <a:spcBef>
                  <a:spcPts val="600"/>
                </a:spcBef>
                <a:spcAft>
                  <a:spcPts val="600"/>
                </a:spcAft>
                <a:buClr>
                  <a:schemeClr val="tx2"/>
                </a:buClr>
                <a:buFont typeface="+mj-lt"/>
                <a:buAutoNum type="arabicPeriod"/>
                <a:defRPr sz="1800" b="0" kern="1200">
                  <a:solidFill>
                    <a:schemeClr val="tx1"/>
                  </a:solidFill>
                  <a:latin typeface="+mn-lt"/>
                  <a:ea typeface="+mn-ea"/>
                  <a:cs typeface="+mn-cs"/>
                </a:defRPr>
              </a:lvl6pPr>
              <a:lvl7pPr marL="342000" indent="-342000" algn="l" defTabSz="914436" rtl="0" eaLnBrk="1" latinLnBrk="0" hangingPunct="1">
                <a:lnSpc>
                  <a:spcPts val="2400"/>
                </a:lnSpc>
                <a:spcBef>
                  <a:spcPts val="600"/>
                </a:spcBef>
                <a:spcAft>
                  <a:spcPts val="600"/>
                </a:spcAft>
                <a:buClr>
                  <a:schemeClr val="tx2"/>
                </a:buClr>
                <a:buFont typeface="Arial" panose="020B0604020202020204" pitchFamily="34" charset="0"/>
                <a:buChar char="•"/>
                <a:defRPr sz="1800" b="0" kern="1200">
                  <a:solidFill>
                    <a:schemeClr val="tx1"/>
                  </a:solidFill>
                  <a:latin typeface="+mn-lt"/>
                  <a:ea typeface="+mn-ea"/>
                  <a:cs typeface="+mn-cs"/>
                </a:defRPr>
              </a:lvl7pPr>
              <a:lvl8pPr marL="684000" indent="-342000" algn="l" defTabSz="914436" rtl="0" eaLnBrk="1" latinLnBrk="0" hangingPunct="1">
                <a:lnSpc>
                  <a:spcPts val="2400"/>
                </a:lnSpc>
                <a:spcBef>
                  <a:spcPts val="600"/>
                </a:spcBef>
                <a:spcAft>
                  <a:spcPts val="600"/>
                </a:spcAft>
                <a:buClr>
                  <a:schemeClr val="tx2"/>
                </a:buClr>
                <a:buFont typeface="Rubik" panose="00000500000000000000" pitchFamily="2" charset="-79"/>
                <a:buChar char="–"/>
                <a:defRPr sz="1800" kern="1200">
                  <a:solidFill>
                    <a:schemeClr val="tx1"/>
                  </a:solidFill>
                  <a:latin typeface="+mn-lt"/>
                  <a:ea typeface="+mn-ea"/>
                  <a:cs typeface="+mn-cs"/>
                </a:defRPr>
              </a:lvl8pPr>
              <a:lvl9pPr marL="1026000" indent="-342000" algn="l" defTabSz="914436" rtl="0" eaLnBrk="1" latinLnBrk="0" hangingPunct="1">
                <a:lnSpc>
                  <a:spcPts val="2400"/>
                </a:lnSpc>
                <a:spcBef>
                  <a:spcPts val="600"/>
                </a:spcBef>
                <a:spcAft>
                  <a:spcPts val="600"/>
                </a:spcAft>
                <a:buClr>
                  <a:schemeClr val="tx2"/>
                </a:buClr>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36" rtl="0" eaLnBrk="1" fontAlgn="auto" latinLnBrk="0" hangingPunct="1">
                <a:lnSpc>
                  <a:spcPct val="100000"/>
                </a:lnSpc>
                <a:spcBef>
                  <a:spcPts val="0"/>
                </a:spcBef>
                <a:spcAft>
                  <a:spcPts val="360"/>
                </a:spcAft>
                <a:buClrTx/>
                <a:buSzTx/>
                <a:buFont typeface="Arial" panose="020B0604020202020204" pitchFamily="34" charset="0"/>
                <a:buNone/>
                <a:tabLst/>
                <a:defRPr/>
              </a:pPr>
              <a:r>
                <a:rPr kumimoji="0" lang="en-GB" sz="800" b="0" i="0" u="none" strike="noStrike" kern="1200" cap="none" spc="0" normalizeH="0" baseline="0" noProof="0">
                  <a:ln>
                    <a:noFill/>
                  </a:ln>
                  <a:solidFill>
                    <a:srgbClr val="000000"/>
                  </a:solidFill>
                  <a:effectLst/>
                  <a:uLnTx/>
                  <a:uFillTx/>
                  <a:latin typeface="Calibri" panose="020F0502020204030204"/>
                </a:rPr>
                <a:t>Performance below national benchmark</a:t>
              </a:r>
            </a:p>
          </p:txBody>
        </p:sp>
      </p:grpSp>
      <p:sp>
        <p:nvSpPr>
          <p:cNvPr id="21" name="TextBox 20">
            <a:extLst>
              <a:ext uri="{FF2B5EF4-FFF2-40B4-BE49-F238E27FC236}">
                <a16:creationId xmlns:a16="http://schemas.microsoft.com/office/drawing/2014/main" id="{70C429C3-6276-0B04-E43F-C0748FE1A379}"/>
              </a:ext>
            </a:extLst>
          </p:cNvPr>
          <p:cNvSpPr txBox="1"/>
          <p:nvPr/>
        </p:nvSpPr>
        <p:spPr>
          <a:xfrm>
            <a:off x="6209170" y="5931189"/>
            <a:ext cx="570766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AE2573"/>
              </a:buClr>
              <a:buSzTx/>
              <a:buFontTx/>
              <a:buNone/>
              <a:tabLst/>
              <a:defRPr/>
            </a:pPr>
            <a:r>
              <a:rPr kumimoji="0" lang="en-GB" sz="800" b="0" i="1"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The property data used throughout this report is from the EPUT Master spreadsheet 2024. The data used in the following graphs have been taken from the Model Health System </a:t>
            </a:r>
            <a:r>
              <a:rPr lang="en-GB" sz="800" i="1">
                <a:solidFill>
                  <a:prstClr val="black"/>
                </a:solidFill>
                <a:latin typeface="Verdana" panose="020B0604030504040204" pitchFamily="34" charset="0"/>
                <a:ea typeface="Verdana" panose="020B0604030504040204" pitchFamily="34" charset="0"/>
                <a:cs typeface="Calibri" panose="020F0502020204030204" pitchFamily="34" charset="0"/>
              </a:rPr>
              <a:t>2022/2023</a:t>
            </a:r>
            <a:r>
              <a:rPr kumimoji="0" lang="en-GB" sz="800" b="0" i="1"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so the data, therefore, reflects slightly differently from the costs and percentages in the main summary</a:t>
            </a:r>
          </a:p>
        </p:txBody>
      </p:sp>
      <p:sp>
        <p:nvSpPr>
          <p:cNvPr id="26" name="TextBox 25">
            <a:extLst>
              <a:ext uri="{FF2B5EF4-FFF2-40B4-BE49-F238E27FC236}">
                <a16:creationId xmlns:a16="http://schemas.microsoft.com/office/drawing/2014/main" id="{8410D300-B3D9-B343-4CB1-4E9309F55358}"/>
              </a:ext>
            </a:extLst>
          </p:cNvPr>
          <p:cNvSpPr txBox="1"/>
          <p:nvPr/>
        </p:nvSpPr>
        <p:spPr>
          <a:xfrm>
            <a:off x="751701" y="2948737"/>
            <a:ext cx="4950456" cy="2572499"/>
          </a:xfrm>
          <a:prstGeom prst="rect">
            <a:avLst/>
          </a:prstGeom>
          <a:solidFill>
            <a:srgbClr val="5B9BD5"/>
          </a:solidFill>
        </p:spPr>
        <p:txBody>
          <a:bodyPr wrap="square" rtlCol="0">
            <a:spAutoFit/>
          </a:bodyPr>
          <a:lstStyle/>
          <a:p>
            <a:pPr marL="0" marR="0" lvl="0" indent="0" algn="l" defTabSz="914400" rtl="0" eaLnBrk="1" fontAlgn="base" latinLnBrk="0" hangingPunct="1">
              <a:lnSpc>
                <a:spcPct val="100000"/>
              </a:lnSpc>
              <a:spcBef>
                <a:spcPts val="0"/>
              </a:spcBef>
              <a:spcAft>
                <a:spcPts val="400"/>
              </a:spcAft>
              <a:buClr>
                <a:srgbClr val="AE2573"/>
              </a:buClr>
              <a:buSzPct val="100000"/>
              <a:buFontTx/>
              <a:buNone/>
              <a:tabLst>
                <a:tab pos="228600" algn="l"/>
                <a:tab pos="457200" algn="l"/>
              </a:tabLst>
              <a:defRPr/>
            </a:pPr>
            <a:r>
              <a:rPr kumimoji="0" lang="en-GB" sz="1050" b="1" i="0" u="none" strike="noStrike" kern="120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Calibri" panose="020F0502020204030204" pitchFamily="34" charset="0"/>
              </a:rPr>
              <a:t>Key highlights: </a:t>
            </a:r>
          </a:p>
          <a:p>
            <a:pPr marL="0" marR="0" lvl="0" indent="0" algn="l" defTabSz="914400" rtl="0" eaLnBrk="1" fontAlgn="base" latinLnBrk="0" hangingPunct="1">
              <a:lnSpc>
                <a:spcPct val="100000"/>
              </a:lnSpc>
              <a:spcBef>
                <a:spcPts val="0"/>
              </a:spcBef>
              <a:spcAft>
                <a:spcPts val="400"/>
              </a:spcAft>
              <a:buClr>
                <a:srgbClr val="AE2573"/>
              </a:buClr>
              <a:buSzPct val="100000"/>
              <a:buFontTx/>
              <a:buNone/>
              <a:tabLst>
                <a:tab pos="228600" algn="l"/>
                <a:tab pos="457200" algn="l"/>
              </a:tabLst>
              <a:defRPr/>
            </a:pPr>
            <a:endParaRPr kumimoji="0" lang="en-GB" sz="1050" b="1" i="0" u="none" strike="noStrike" kern="120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Calibri" panose="020F0502020204030204" pitchFamily="34" charset="0"/>
            </a:endParaRPr>
          </a:p>
          <a:p>
            <a:pPr marL="285750" marR="0" lvl="0" indent="-285750" fontAlgn="base">
              <a:lnSpc>
                <a:spcPct val="100000"/>
              </a:lnSpc>
              <a:spcBef>
                <a:spcPts val="0"/>
              </a:spcBef>
              <a:spcAft>
                <a:spcPts val="300"/>
              </a:spcAft>
              <a:buClr>
                <a:schemeClr val="bg1"/>
              </a:buClr>
              <a:buSzPct val="100000"/>
              <a:buFont typeface="Arial" panose="020B0604020202020204" pitchFamily="34" charset="0"/>
              <a:buChar char="•"/>
              <a:tabLst>
                <a:tab pos="228600" algn="l"/>
                <a:tab pos="457200" algn="l"/>
              </a:tabLst>
              <a:defRPr/>
            </a:pPr>
            <a:r>
              <a:rPr lang="en-GB" sz="1050">
                <a:solidFill>
                  <a:schemeClr val="lt1"/>
                </a:solidFill>
                <a:latin typeface="Verdana" panose="020B0604030504040204" pitchFamily="34" charset="0"/>
                <a:ea typeface="Verdana" panose="020B0604030504040204" pitchFamily="34" charset="0"/>
              </a:rPr>
              <a:t>Our cost of estate occupancy (£ per m2) is ~14% lower than our peers, and ~20% lower than the national benchmark.</a:t>
            </a:r>
          </a:p>
          <a:p>
            <a:pPr marL="285750" marR="0" lvl="0" indent="-285750" fontAlgn="base">
              <a:lnSpc>
                <a:spcPct val="100000"/>
              </a:lnSpc>
              <a:spcBef>
                <a:spcPts val="0"/>
              </a:spcBef>
              <a:spcAft>
                <a:spcPts val="300"/>
              </a:spcAft>
              <a:buClr>
                <a:schemeClr val="bg1"/>
              </a:buClr>
              <a:buSzPct val="100000"/>
              <a:buFont typeface="Arial" panose="020B0604020202020204" pitchFamily="34" charset="0"/>
              <a:buChar char="•"/>
              <a:tabLst>
                <a:tab pos="228600" algn="l"/>
                <a:tab pos="457200" algn="l"/>
              </a:tabLst>
              <a:defRPr/>
            </a:pPr>
            <a:r>
              <a:rPr lang="en-GB" sz="1050">
                <a:solidFill>
                  <a:schemeClr val="lt1"/>
                </a:solidFill>
                <a:latin typeface="Verdana" panose="020B0604030504040204" pitchFamily="34" charset="0"/>
                <a:ea typeface="Verdana" panose="020B0604030504040204" pitchFamily="34" charset="0"/>
              </a:rPr>
              <a:t>We are performing well against the Carter Benchmark of no more than 35% of non-clinical space; our performance is similar to peers, and better than national benchmark.</a:t>
            </a:r>
          </a:p>
          <a:p>
            <a:pPr marL="285750" indent="-285750" fontAlgn="base">
              <a:spcAft>
                <a:spcPts val="300"/>
              </a:spcAft>
              <a:buClr>
                <a:schemeClr val="bg1"/>
              </a:buClr>
              <a:buSzPct val="100000"/>
              <a:buFont typeface="Arial" panose="020B0604020202020204" pitchFamily="34" charset="0"/>
              <a:buChar char="•"/>
              <a:tabLst>
                <a:tab pos="228600" algn="l"/>
                <a:tab pos="457200" algn="l"/>
              </a:tabLst>
              <a:defRPr/>
            </a:pPr>
            <a:r>
              <a:rPr lang="en-GB" sz="1050">
                <a:solidFill>
                  <a:schemeClr val="lt1"/>
                </a:solidFill>
                <a:latin typeface="Verdana" panose="020B0604030504040204" pitchFamily="34" charset="0"/>
                <a:ea typeface="Verdana" panose="020B0604030504040204" pitchFamily="34" charset="0"/>
              </a:rPr>
              <a:t>There is an opportunity to reduce the amount of our empty/under-utilised estate, which at c.3.54% is higher than the Carter benchmark of 2.5%; empty/underutilised space is similar to peers but significantly higher than national benchmark at c.0.9%.</a:t>
            </a:r>
          </a:p>
          <a:p>
            <a:pPr marL="285750" marR="0" lvl="0" indent="-285750" fontAlgn="base">
              <a:lnSpc>
                <a:spcPct val="100000"/>
              </a:lnSpc>
              <a:spcBef>
                <a:spcPts val="0"/>
              </a:spcBef>
              <a:spcAft>
                <a:spcPts val="300"/>
              </a:spcAft>
              <a:buClr>
                <a:schemeClr val="bg1"/>
              </a:buClr>
              <a:buSzPct val="100000"/>
              <a:buFont typeface="Arial" panose="020B0604020202020204" pitchFamily="34" charset="0"/>
              <a:buChar char="•"/>
              <a:tabLst>
                <a:tab pos="228600" algn="l"/>
                <a:tab pos="457200" algn="l"/>
              </a:tabLst>
              <a:defRPr/>
            </a:pPr>
            <a:r>
              <a:rPr lang="en-GB" sz="1050">
                <a:solidFill>
                  <a:schemeClr val="lt1"/>
                </a:solidFill>
                <a:latin typeface="Verdana" panose="020B0604030504040204" pitchFamily="34" charset="0"/>
                <a:ea typeface="Verdana" panose="020B0604030504040204" pitchFamily="34" charset="0"/>
              </a:rPr>
              <a:t>Our energy costs per m2 ~ 44-46% below our peer median and national benchmark.</a:t>
            </a:r>
          </a:p>
        </p:txBody>
      </p:sp>
      <p:pic>
        <p:nvPicPr>
          <p:cNvPr id="15" name="Picture 14">
            <a:extLst>
              <a:ext uri="{FF2B5EF4-FFF2-40B4-BE49-F238E27FC236}">
                <a16:creationId xmlns:a16="http://schemas.microsoft.com/office/drawing/2014/main" id="{4CB8C9F3-AB57-5594-B74E-C7AB7379FB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3075" y="1196445"/>
            <a:ext cx="5515415" cy="4193346"/>
          </a:xfrm>
          <a:prstGeom prst="rect">
            <a:avLst/>
          </a:prstGeom>
        </p:spPr>
      </p:pic>
    </p:spTree>
    <p:extLst>
      <p:ext uri="{BB962C8B-B14F-4D97-AF65-F5344CB8AC3E}">
        <p14:creationId xmlns:p14="http://schemas.microsoft.com/office/powerpoint/2010/main" val="2525794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14</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Are We Now?</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a:solidFill>
                  <a:srgbClr val="005EB8"/>
                </a:solidFill>
                <a:latin typeface="Impact" panose="020B0806030902050204" pitchFamily="34" charset="0"/>
                <a:cs typeface="Calibri" panose="020F0502020204030204" pitchFamily="34" charset="0"/>
              </a:rPr>
              <a:t>Backlog Maintenance Across Our Estate</a:t>
            </a:r>
            <a:endPar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endParaRPr>
          </a:p>
        </p:txBody>
      </p:sp>
      <p:sp>
        <p:nvSpPr>
          <p:cNvPr id="4" name="TextBox 3">
            <a:extLst>
              <a:ext uri="{FF2B5EF4-FFF2-40B4-BE49-F238E27FC236}">
                <a16:creationId xmlns:a16="http://schemas.microsoft.com/office/drawing/2014/main" id="{F3D04502-151C-9045-D07D-DEAD3D50FBB8}"/>
              </a:ext>
            </a:extLst>
          </p:cNvPr>
          <p:cNvSpPr txBox="1"/>
          <p:nvPr/>
        </p:nvSpPr>
        <p:spPr>
          <a:xfrm>
            <a:off x="615328" y="1547404"/>
            <a:ext cx="11160124" cy="923330"/>
          </a:xfrm>
          <a:prstGeom prst="rect">
            <a:avLst/>
          </a:prstGeom>
          <a:noFill/>
        </p:spPr>
        <p:txBody>
          <a:bodyPr wrap="square" lIns="91440" tIns="45720" rIns="91440" bIns="45720" rtlCol="0" anchor="t">
            <a:spAutoFit/>
          </a:bodyPr>
          <a:lstStyle/>
          <a:p>
            <a:r>
              <a:rPr lang="en-GB" sz="1200" b="1" kern="0">
                <a:solidFill>
                  <a:srgbClr val="4472C4"/>
                </a:solidFill>
                <a:latin typeface="Verdana" panose="020B0604030504040204" pitchFamily="34" charset="0"/>
                <a:ea typeface="Verdana" panose="020B0604030504040204" pitchFamily="34" charset="0"/>
              </a:rPr>
              <a:t>Critical Infrastructure Risk represents ~ 1/3 of our total BLM costs</a:t>
            </a:r>
          </a:p>
          <a:p>
            <a:endParaRPr lang="en-GB" sz="1200" b="1" kern="0">
              <a:solidFill>
                <a:schemeClr val="accent5"/>
              </a:solidFill>
              <a:latin typeface="Verdana" panose="020B0604030504040204" pitchFamily="34" charset="0"/>
              <a:ea typeface="Verdana" panose="020B0604030504040204" pitchFamily="34" charset="0"/>
            </a:endParaRPr>
          </a:p>
          <a:p>
            <a:r>
              <a:rPr lang="en-GB" sz="1000">
                <a:solidFill>
                  <a:prstClr val="black"/>
                </a:solidFill>
                <a:latin typeface="Verdana" panose="020B0604030504040204" pitchFamily="34" charset="0"/>
                <a:ea typeface="Verdana" panose="020B0604030504040204" pitchFamily="34" charset="0"/>
                <a:cs typeface="Calibri"/>
              </a:rPr>
              <a:t>Healthcare estate deteriorates over time and requires investment to ensure that service delivery remains safe and fit for purpose. </a:t>
            </a:r>
            <a:r>
              <a:rPr lang="en-GB" sz="1000">
                <a:latin typeface="Verdana"/>
                <a:ea typeface="Verdana"/>
              </a:rPr>
              <a:t>A 2023 Six Facet Survey of </a:t>
            </a:r>
            <a:r>
              <a:rPr lang="en-GB" sz="1000" b="1">
                <a:latin typeface="Verdana"/>
                <a:ea typeface="Verdana"/>
              </a:rPr>
              <a:t>49</a:t>
            </a:r>
            <a:r>
              <a:rPr lang="en-GB" sz="1000">
                <a:latin typeface="Verdana"/>
                <a:ea typeface="Verdana"/>
              </a:rPr>
              <a:t> of EPUT’s freehold assets indicated (based on physical condition and statutory compliance) a total backlog maintenance (BLM) cost of </a:t>
            </a:r>
            <a:r>
              <a:rPr lang="en-GB" sz="1000" b="1">
                <a:latin typeface="Verdana"/>
                <a:ea typeface="Verdana"/>
              </a:rPr>
              <a:t>£25,160,843</a:t>
            </a:r>
            <a:r>
              <a:rPr lang="en-GB" sz="1000">
                <a:latin typeface="Verdana"/>
                <a:ea typeface="Verdana"/>
              </a:rPr>
              <a:t>*. While the majority of BLM costs are categorised as ‘moderate’, critical infrastructure risk represents 32% of total BLM costs. </a:t>
            </a:r>
            <a:endParaRPr lang="en-GB" sz="1000">
              <a:latin typeface="Verdana" panose="020B0604030504040204" pitchFamily="34" charset="0"/>
              <a:ea typeface="Verdana" panose="020B0604030504040204" pitchFamily="34" charset="0"/>
            </a:endParaRPr>
          </a:p>
        </p:txBody>
      </p:sp>
      <p:sp>
        <p:nvSpPr>
          <p:cNvPr id="3" name="Speech Bubble: Rectangle 2">
            <a:extLst>
              <a:ext uri="{FF2B5EF4-FFF2-40B4-BE49-F238E27FC236}">
                <a16:creationId xmlns:a16="http://schemas.microsoft.com/office/drawing/2014/main" id="{B382A88A-0701-5AC8-F4EF-DA0EFB48FAA0}"/>
              </a:ext>
            </a:extLst>
          </p:cNvPr>
          <p:cNvSpPr/>
          <p:nvPr/>
        </p:nvSpPr>
        <p:spPr>
          <a:xfrm>
            <a:off x="5134146" y="2905125"/>
            <a:ext cx="1127612" cy="1213257"/>
          </a:xfrm>
          <a:prstGeom prst="wedgeRectCallout">
            <a:avLst>
              <a:gd name="adj1" fmla="val 61625"/>
              <a:gd name="adj2" fmla="val 23333"/>
            </a:avLst>
          </a:prstGeom>
          <a:solidFill>
            <a:srgbClr val="5B9BD5"/>
          </a:solidFill>
          <a:ln>
            <a:solidFill>
              <a:srgbClr val="223F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050">
                <a:solidFill>
                  <a:schemeClr val="bg1"/>
                </a:solidFill>
                <a:latin typeface="Verdana" panose="020B0604030504040204" pitchFamily="34" charset="0"/>
                <a:ea typeface="Verdana" panose="020B0604030504040204" pitchFamily="34" charset="0"/>
              </a:rPr>
              <a:t>Critical Infrastructure Risk represents c.32% of total BLM costs </a:t>
            </a:r>
          </a:p>
        </p:txBody>
      </p:sp>
      <p:sp>
        <p:nvSpPr>
          <p:cNvPr id="5" name="TextBox 4">
            <a:extLst>
              <a:ext uri="{FF2B5EF4-FFF2-40B4-BE49-F238E27FC236}">
                <a16:creationId xmlns:a16="http://schemas.microsoft.com/office/drawing/2014/main" id="{DA7BE0E5-881E-F538-C3C4-0FB205759F2D}"/>
              </a:ext>
            </a:extLst>
          </p:cNvPr>
          <p:cNvSpPr txBox="1"/>
          <p:nvPr/>
        </p:nvSpPr>
        <p:spPr>
          <a:xfrm>
            <a:off x="392653" y="6565230"/>
            <a:ext cx="6363272" cy="369332"/>
          </a:xfrm>
          <a:prstGeom prst="rect">
            <a:avLst/>
          </a:prstGeom>
          <a:noFill/>
        </p:spPr>
        <p:txBody>
          <a:bodyPr wrap="square">
            <a:spAutoFit/>
          </a:bodyPr>
          <a:lstStyle/>
          <a:p>
            <a:pPr>
              <a:buClr>
                <a:srgbClr val="AE2573"/>
              </a:buClr>
              <a:defRPr/>
            </a:pPr>
            <a:r>
              <a:rPr kumimoji="0" lang="en-GB" sz="900" b="0" i="1"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Data </a:t>
            </a:r>
            <a:r>
              <a:rPr lang="en-GB" sz="900" i="1">
                <a:solidFill>
                  <a:prstClr val="black"/>
                </a:solidFill>
                <a:latin typeface="Verdana" panose="020B0604030504040204" pitchFamily="34" charset="0"/>
                <a:ea typeface="Verdana" panose="020B0604030504040204" pitchFamily="34" charset="0"/>
                <a:cs typeface="Calibri" panose="020F0502020204030204" pitchFamily="34" charset="0"/>
              </a:rPr>
              <a:t>source: 2023 Six Facet Survey of 49 EPUT freehold assets; </a:t>
            </a:r>
            <a:r>
              <a:rPr lang="en-GB" sz="900" i="1" baseline="30000">
                <a:latin typeface="Verdana" panose="020B0604030504040204" pitchFamily="34" charset="0"/>
                <a:ea typeface="Verdana" panose="020B0604030504040204" pitchFamily="34" charset="0"/>
              </a:rPr>
              <a:t>*</a:t>
            </a:r>
            <a:r>
              <a:rPr lang="en-GB" sz="900" i="1">
                <a:latin typeface="Verdana" panose="020B0604030504040204" pitchFamily="34" charset="0"/>
                <a:ea typeface="Verdana" panose="020B0604030504040204" pitchFamily="34" charset="0"/>
              </a:rPr>
              <a:t>Year 0 (no uplift applied)</a:t>
            </a:r>
            <a:endParaRPr lang="en-GB" sz="900" i="1" baseline="3000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
                <a:srgbClr val="AE2573"/>
              </a:buClr>
              <a:buSzTx/>
              <a:buFontTx/>
              <a:buNone/>
              <a:tabLst/>
              <a:defRPr/>
            </a:pPr>
            <a:endParaRPr kumimoji="0" lang="en-GB" sz="900" b="0" i="1"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graphicFrame>
        <p:nvGraphicFramePr>
          <p:cNvPr id="9" name="Table 8">
            <a:extLst>
              <a:ext uri="{FF2B5EF4-FFF2-40B4-BE49-F238E27FC236}">
                <a16:creationId xmlns:a16="http://schemas.microsoft.com/office/drawing/2014/main" id="{BCF9C138-7EE9-0D21-250A-F7C2311CE8C3}"/>
              </a:ext>
            </a:extLst>
          </p:cNvPr>
          <p:cNvGraphicFramePr>
            <a:graphicFrameLocks noGrp="1"/>
          </p:cNvGraphicFramePr>
          <p:nvPr>
            <p:extLst>
              <p:ext uri="{D42A27DB-BD31-4B8C-83A1-F6EECF244321}">
                <p14:modId xmlns:p14="http://schemas.microsoft.com/office/powerpoint/2010/main" val="3966272857"/>
              </p:ext>
            </p:extLst>
          </p:nvPr>
        </p:nvGraphicFramePr>
        <p:xfrm>
          <a:off x="741435" y="2595470"/>
          <a:ext cx="4107396" cy="3598256"/>
        </p:xfrm>
        <a:graphic>
          <a:graphicData uri="http://schemas.openxmlformats.org/drawingml/2006/table">
            <a:tbl>
              <a:tblPr firstRow="1" bandRow="1">
                <a:tableStyleId>{74C1A8A3-306A-4EB7-A6B1-4F7E0EB9C5D6}</a:tableStyleId>
              </a:tblPr>
              <a:tblGrid>
                <a:gridCol w="953452">
                  <a:extLst>
                    <a:ext uri="{9D8B030D-6E8A-4147-A177-3AD203B41FA5}">
                      <a16:colId xmlns:a16="http://schemas.microsoft.com/office/drawing/2014/main" val="2622746532"/>
                    </a:ext>
                  </a:extLst>
                </a:gridCol>
                <a:gridCol w="3153944">
                  <a:extLst>
                    <a:ext uri="{9D8B030D-6E8A-4147-A177-3AD203B41FA5}">
                      <a16:colId xmlns:a16="http://schemas.microsoft.com/office/drawing/2014/main" val="4190374474"/>
                    </a:ext>
                  </a:extLst>
                </a:gridCol>
              </a:tblGrid>
              <a:tr h="229362">
                <a:tc>
                  <a:txBody>
                    <a:bodyPr/>
                    <a:lstStyle/>
                    <a:p>
                      <a:pPr algn="l"/>
                      <a:r>
                        <a:rPr lang="en-GB" sz="1000">
                          <a:latin typeface="Verdana" panose="020B0604030504040204" pitchFamily="34" charset="0"/>
                          <a:ea typeface="Verdana" panose="020B0604030504040204" pitchFamily="34" charset="0"/>
                        </a:rPr>
                        <a:t>Phrase</a:t>
                      </a:r>
                    </a:p>
                  </a:txBody>
                  <a:tcPr>
                    <a:solidFill>
                      <a:srgbClr val="005EB8"/>
                    </a:solidFill>
                  </a:tcPr>
                </a:tc>
                <a:tc>
                  <a:txBody>
                    <a:bodyPr/>
                    <a:lstStyle/>
                    <a:p>
                      <a:pPr algn="l"/>
                      <a:r>
                        <a:rPr lang="en-GB" sz="1000">
                          <a:latin typeface="Verdana" panose="020B0604030504040204" pitchFamily="34" charset="0"/>
                          <a:ea typeface="Verdana" panose="020B0604030504040204" pitchFamily="34" charset="0"/>
                        </a:rPr>
                        <a:t>Definition</a:t>
                      </a:r>
                    </a:p>
                  </a:txBody>
                  <a:tcPr>
                    <a:solidFill>
                      <a:srgbClr val="005EB8"/>
                    </a:solidFill>
                  </a:tcPr>
                </a:tc>
                <a:extLst>
                  <a:ext uri="{0D108BD9-81ED-4DB2-BD59-A6C34878D82A}">
                    <a16:rowId xmlns:a16="http://schemas.microsoft.com/office/drawing/2014/main" val="3031392845"/>
                  </a:ext>
                </a:extLst>
              </a:tr>
              <a:tr h="659415">
                <a:tc>
                  <a:txBody>
                    <a:bodyPr/>
                    <a:lstStyle/>
                    <a:p>
                      <a:r>
                        <a:rPr lang="en-GB" sz="1000" b="1" i="0" u="none" strike="noStrike">
                          <a:solidFill>
                            <a:srgbClr val="000000"/>
                          </a:solidFill>
                          <a:effectLst/>
                          <a:latin typeface="Verdana" panose="020B0604030504040204" pitchFamily="34" charset="0"/>
                          <a:ea typeface="Verdana" panose="020B0604030504040204" pitchFamily="34" charset="0"/>
                        </a:rPr>
                        <a:t>Low Risk</a:t>
                      </a:r>
                    </a:p>
                  </a:txBody>
                  <a:tcPr anchor="ctr"/>
                </a:tc>
                <a:tc>
                  <a:txBody>
                    <a:bodyPr/>
                    <a:lstStyle/>
                    <a:p>
                      <a:r>
                        <a:rPr lang="en-GB" sz="900" b="0">
                          <a:latin typeface="Verdana" panose="020B0604030504040204" pitchFamily="34" charset="0"/>
                          <a:ea typeface="Verdana" panose="020B0604030504040204" pitchFamily="34" charset="0"/>
                        </a:rPr>
                        <a:t>Should be addressed through agreed maintenance programmes or included in the later years of the estate improvement strategy</a:t>
                      </a:r>
                    </a:p>
                  </a:txBody>
                  <a:tcPr anchor="ctr"/>
                </a:tc>
                <a:extLst>
                  <a:ext uri="{0D108BD9-81ED-4DB2-BD59-A6C34878D82A}">
                    <a16:rowId xmlns:a16="http://schemas.microsoft.com/office/drawing/2014/main" val="3655788458"/>
                  </a:ext>
                </a:extLst>
              </a:tr>
              <a:tr h="1089469">
                <a:tc>
                  <a:txBody>
                    <a:bodyPr/>
                    <a:lstStyle/>
                    <a:p>
                      <a:r>
                        <a:rPr lang="en-GB" sz="1000" b="1">
                          <a:latin typeface="Verdana" panose="020B0604030504040204" pitchFamily="34" charset="0"/>
                          <a:ea typeface="Verdana" panose="020B0604030504040204" pitchFamily="34" charset="0"/>
                        </a:rPr>
                        <a:t>Moderate Risk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latin typeface="Verdana" panose="020B0604030504040204" pitchFamily="34" charset="0"/>
                          <a:ea typeface="Verdana" panose="020B0604030504040204" pitchFamily="34" charset="0"/>
                        </a:rPr>
                        <a:t>Should be addressed by close control and monitoring; can be effectively managed in the medium term so as not to cause undue concern to statutory enforcement bodies or risk to healthcare delivery or safety. These items require expenditure planning for the medium term.</a:t>
                      </a:r>
                    </a:p>
                  </a:txBody>
                  <a:tcPr anchor="ctr"/>
                </a:tc>
                <a:extLst>
                  <a:ext uri="{0D108BD9-81ED-4DB2-BD59-A6C34878D82A}">
                    <a16:rowId xmlns:a16="http://schemas.microsoft.com/office/drawing/2014/main" val="1546668515"/>
                  </a:ext>
                </a:extLst>
              </a:tr>
              <a:tr h="802766">
                <a:tc>
                  <a:txBody>
                    <a:bodyPr/>
                    <a:lstStyle/>
                    <a:p>
                      <a:r>
                        <a:rPr lang="en-GB" sz="1000" b="1">
                          <a:latin typeface="Verdana" panose="020B0604030504040204" pitchFamily="34" charset="0"/>
                          <a:ea typeface="Verdana" panose="020B0604030504040204" pitchFamily="34" charset="0"/>
                        </a:rPr>
                        <a:t>Significant Risk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latin typeface="Verdana" panose="020B0604030504040204" pitchFamily="34" charset="0"/>
                          <a:ea typeface="Verdana" panose="020B0604030504040204" pitchFamily="34" charset="0"/>
                        </a:rPr>
                        <a:t>Require expenditure in the short term but should be effectively managed as a priority so as not to cause undue concern to statutory enforcement bodies or risk to healthcare delivery or safety.</a:t>
                      </a:r>
                    </a:p>
                  </a:txBody>
                  <a:tcPr anchor="ctr"/>
                </a:tc>
                <a:extLst>
                  <a:ext uri="{0D108BD9-81ED-4DB2-BD59-A6C34878D82A}">
                    <a16:rowId xmlns:a16="http://schemas.microsoft.com/office/drawing/2014/main" val="1829793278"/>
                  </a:ext>
                </a:extLst>
              </a:tr>
              <a:tr h="802766">
                <a:tc>
                  <a:txBody>
                    <a:bodyPr/>
                    <a:lstStyle/>
                    <a:p>
                      <a:r>
                        <a:rPr lang="en-GB" sz="1000" b="1">
                          <a:latin typeface="Verdana" panose="020B0604030504040204" pitchFamily="34" charset="0"/>
                          <a:ea typeface="Verdana" panose="020B0604030504040204" pitchFamily="34" charset="0"/>
                        </a:rPr>
                        <a:t>High Risk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latin typeface="Verdana" panose="020B0604030504040204" pitchFamily="34" charset="0"/>
                          <a:ea typeface="Verdana" panose="020B0604030504040204" pitchFamily="34" charset="0"/>
                        </a:rPr>
                        <a:t>Must be addressed as an urgent priority in order to prevent catastrophic failure, major disruption to clinical services or deficiencies in safety liable to cause serious injury and/or prosecution.</a:t>
                      </a:r>
                    </a:p>
                  </a:txBody>
                  <a:tcPr anchor="ctr"/>
                </a:tc>
                <a:extLst>
                  <a:ext uri="{0D108BD9-81ED-4DB2-BD59-A6C34878D82A}">
                    <a16:rowId xmlns:a16="http://schemas.microsoft.com/office/drawing/2014/main" val="3791791384"/>
                  </a:ext>
                </a:extLst>
              </a:tr>
            </a:tbl>
          </a:graphicData>
        </a:graphic>
      </p:graphicFrame>
      <p:pic>
        <p:nvPicPr>
          <p:cNvPr id="7" name="Graphic 6">
            <a:extLst>
              <a:ext uri="{FF2B5EF4-FFF2-40B4-BE49-F238E27FC236}">
                <a16:creationId xmlns:a16="http://schemas.microsoft.com/office/drawing/2014/main" id="{C705A233-4FF0-6CE3-6FCC-8385E6B3243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783792" y="2470734"/>
            <a:ext cx="6276975" cy="3686175"/>
          </a:xfrm>
          <a:prstGeom prst="rect">
            <a:avLst/>
          </a:prstGeom>
        </p:spPr>
      </p:pic>
    </p:spTree>
    <p:extLst>
      <p:ext uri="{BB962C8B-B14F-4D97-AF65-F5344CB8AC3E}">
        <p14:creationId xmlns:p14="http://schemas.microsoft.com/office/powerpoint/2010/main" val="60656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15</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14084"/>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Are We Now?</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Key Estate Risks and Challenges</a:t>
            </a:r>
          </a:p>
        </p:txBody>
      </p:sp>
      <p:sp>
        <p:nvSpPr>
          <p:cNvPr id="62" name="TextBox 61">
            <a:extLst>
              <a:ext uri="{FF2B5EF4-FFF2-40B4-BE49-F238E27FC236}">
                <a16:creationId xmlns:a16="http://schemas.microsoft.com/office/drawing/2014/main" id="{B80EB110-95FD-363D-2AF2-FA621BED212F}"/>
              </a:ext>
            </a:extLst>
          </p:cNvPr>
          <p:cNvSpPr txBox="1"/>
          <p:nvPr/>
        </p:nvSpPr>
        <p:spPr>
          <a:xfrm>
            <a:off x="725676" y="1630649"/>
            <a:ext cx="10950385" cy="553998"/>
          </a:xfrm>
          <a:prstGeom prst="rect">
            <a:avLst/>
          </a:prstGeom>
          <a:noFill/>
        </p:spPr>
        <p:txBody>
          <a:bodyPr wrap="square" rtlCol="0">
            <a:spAutoFit/>
          </a:bodyPr>
          <a:lstStyle/>
          <a:p>
            <a:r>
              <a:rPr lang="en-GB" sz="1000" dirty="0">
                <a:effectLst/>
                <a:latin typeface="Verdana" panose="020B0604030504040204" pitchFamily="34" charset="0"/>
                <a:ea typeface="Verdana" panose="020B0604030504040204" pitchFamily="34" charset="0"/>
              </a:rPr>
              <a:t>Our estate is facing significant risks and challenges and severe limitations on expected future funding. Much of the current estate is not sustainable or viable in the long term. </a:t>
            </a:r>
            <a:r>
              <a:rPr lang="en-GB" sz="1000" dirty="0">
                <a:latin typeface="Verdana" panose="020B0604030504040204" pitchFamily="34" charset="0"/>
                <a:ea typeface="Verdana" panose="020B0604030504040204" pitchFamily="34" charset="0"/>
              </a:rPr>
              <a:t>There are a number of associated estates risks (listed below, not in order of priority) which must be considered when prioritising future investment to support high quality service delivery for our patients and staff. </a:t>
            </a:r>
            <a:r>
              <a:rPr lang="en-GB" sz="1000" dirty="0" smtClean="0">
                <a:latin typeface="Verdana" panose="020B0604030504040204" pitchFamily="34" charset="0"/>
                <a:ea typeface="Verdana" panose="020B0604030504040204" pitchFamily="34" charset="0"/>
              </a:rPr>
              <a:t>Patient safety remains at the centre of delivering the strategy is behind every decision taken</a:t>
            </a:r>
            <a:endParaRPr lang="en-GB" sz="1000" dirty="0">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8FE6FE7E-FF43-75C5-51ED-1F3D9E61BE64}"/>
              </a:ext>
            </a:extLst>
          </p:cNvPr>
          <p:cNvSpPr/>
          <p:nvPr/>
        </p:nvSpPr>
        <p:spPr>
          <a:xfrm>
            <a:off x="1054389" y="2417104"/>
            <a:ext cx="4621161" cy="111099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7B93E9AD-D88B-37F6-38DF-D66E95C2094F}"/>
              </a:ext>
            </a:extLst>
          </p:cNvPr>
          <p:cNvSpPr/>
          <p:nvPr/>
        </p:nvSpPr>
        <p:spPr>
          <a:xfrm>
            <a:off x="5210574" y="2581534"/>
            <a:ext cx="836314" cy="807917"/>
          </a:xfrm>
          <a:prstGeom prst="ellips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0D2C1DCC-2D82-8ED2-D814-8A8A2BEBD8F3}"/>
              </a:ext>
            </a:extLst>
          </p:cNvPr>
          <p:cNvSpPr txBox="1"/>
          <p:nvPr/>
        </p:nvSpPr>
        <p:spPr>
          <a:xfrm>
            <a:off x="5207431" y="2665876"/>
            <a:ext cx="65274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01</a:t>
            </a:r>
            <a:endParaRPr kumimoji="0" lang="en-IN"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356A08F-2D37-EF5F-4E82-C61B998BF1EE}"/>
              </a:ext>
            </a:extLst>
          </p:cNvPr>
          <p:cNvSpPr txBox="1"/>
          <p:nvPr/>
        </p:nvSpPr>
        <p:spPr>
          <a:xfrm>
            <a:off x="2134622" y="2730082"/>
            <a:ext cx="2843300" cy="578593"/>
          </a:xfrm>
          <a:prstGeom prst="rect">
            <a:avLst/>
          </a:prstGeom>
          <a:noFill/>
        </p:spPr>
        <p:txBody>
          <a:bodyPr wrap="square" lIns="0" tIns="0" rIns="0" b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Low investment &amp; CDEL availability / affordability</a:t>
            </a:r>
            <a:endParaRPr kumimoji="0" lang="en-IN"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E41C511B-FC22-128B-03CC-45C21A1ED482}"/>
              </a:ext>
            </a:extLst>
          </p:cNvPr>
          <p:cNvSpPr/>
          <p:nvPr/>
        </p:nvSpPr>
        <p:spPr>
          <a:xfrm>
            <a:off x="1352726" y="2691282"/>
            <a:ext cx="609602" cy="609602"/>
          </a:xfrm>
          <a:prstGeom prst="ellips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1F4DE9C-D6BE-E11F-B065-2CBCFA41EF3D}"/>
              </a:ext>
            </a:extLst>
          </p:cNvPr>
          <p:cNvSpPr/>
          <p:nvPr/>
        </p:nvSpPr>
        <p:spPr>
          <a:xfrm>
            <a:off x="1054389" y="3628107"/>
            <a:ext cx="4621161" cy="1110993"/>
          </a:xfrm>
          <a:prstGeom prst="rect">
            <a:avLst/>
          </a:prstGeom>
          <a:solidFill>
            <a:srgbClr val="28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4D1B115E-A0EF-EF80-9C60-D1E1757BBCBB}"/>
              </a:ext>
            </a:extLst>
          </p:cNvPr>
          <p:cNvSpPr/>
          <p:nvPr/>
        </p:nvSpPr>
        <p:spPr>
          <a:xfrm>
            <a:off x="5210574" y="3792537"/>
            <a:ext cx="836314" cy="807917"/>
          </a:xfrm>
          <a:prstGeom prst="ellipse">
            <a:avLst/>
          </a:prstGeom>
          <a:solidFill>
            <a:srgbClr val="1F7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94DC96E6-B684-B54C-A2B5-20A9BDF21278}"/>
              </a:ext>
            </a:extLst>
          </p:cNvPr>
          <p:cNvSpPr txBox="1"/>
          <p:nvPr/>
        </p:nvSpPr>
        <p:spPr>
          <a:xfrm>
            <a:off x="5207431" y="3855313"/>
            <a:ext cx="65274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02</a:t>
            </a:r>
            <a:endParaRPr kumimoji="0" lang="en-IN"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533307F-3924-54DB-BA79-F211C4426721}"/>
              </a:ext>
            </a:extLst>
          </p:cNvPr>
          <p:cNvSpPr txBox="1"/>
          <p:nvPr/>
        </p:nvSpPr>
        <p:spPr>
          <a:xfrm>
            <a:off x="2134622" y="3941085"/>
            <a:ext cx="2674373" cy="578593"/>
          </a:xfrm>
          <a:prstGeom prst="rect">
            <a:avLst/>
          </a:prstGeom>
          <a:noFill/>
        </p:spPr>
        <p:txBody>
          <a:bodyPr wrap="square" lIns="0" tIns="0" rIns="0" b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Poor Therapeutic Environments</a:t>
            </a:r>
            <a:endParaRPr kumimoji="0" lang="en-IN"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070BED38-5859-E2CE-542C-B8603481375A}"/>
              </a:ext>
            </a:extLst>
          </p:cNvPr>
          <p:cNvSpPr/>
          <p:nvPr/>
        </p:nvSpPr>
        <p:spPr>
          <a:xfrm>
            <a:off x="1352726" y="3902285"/>
            <a:ext cx="609602" cy="609602"/>
          </a:xfrm>
          <a:prstGeom prst="ellipse">
            <a:avLst/>
          </a:prstGeom>
          <a:solidFill>
            <a:srgbClr val="1F7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58BCF9BB-580B-1EAD-D254-1B90456C1003}"/>
              </a:ext>
            </a:extLst>
          </p:cNvPr>
          <p:cNvSpPr/>
          <p:nvPr/>
        </p:nvSpPr>
        <p:spPr>
          <a:xfrm>
            <a:off x="1054389" y="4835497"/>
            <a:ext cx="4621161" cy="1110993"/>
          </a:xfrm>
          <a:prstGeom prst="rect">
            <a:avLst/>
          </a:prstGeom>
          <a:solidFill>
            <a:srgbClr val="B59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8ABCB842-5538-DFB7-9A4B-CA335E365B2A}"/>
              </a:ext>
            </a:extLst>
          </p:cNvPr>
          <p:cNvSpPr/>
          <p:nvPr/>
        </p:nvSpPr>
        <p:spPr>
          <a:xfrm>
            <a:off x="5210574" y="4999927"/>
            <a:ext cx="836314" cy="807917"/>
          </a:xfrm>
          <a:prstGeom prst="ellipse">
            <a:avLst/>
          </a:prstGeom>
          <a:solidFill>
            <a:srgbClr val="7E4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F5548826-E7DB-A059-64B0-60226D29A26D}"/>
              </a:ext>
            </a:extLst>
          </p:cNvPr>
          <p:cNvSpPr txBox="1"/>
          <p:nvPr/>
        </p:nvSpPr>
        <p:spPr>
          <a:xfrm>
            <a:off x="5207431" y="5069892"/>
            <a:ext cx="65274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03</a:t>
            </a:r>
            <a:endParaRPr kumimoji="0" lang="en-IN"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24D4C04C-D98A-CCBE-DAAD-545D5CC5B4C0}"/>
              </a:ext>
            </a:extLst>
          </p:cNvPr>
          <p:cNvSpPr txBox="1"/>
          <p:nvPr/>
        </p:nvSpPr>
        <p:spPr>
          <a:xfrm>
            <a:off x="2134622" y="5148475"/>
            <a:ext cx="2674373" cy="578593"/>
          </a:xfrm>
          <a:prstGeom prst="rect">
            <a:avLst/>
          </a:prstGeom>
          <a:noFill/>
        </p:spPr>
        <p:txBody>
          <a:bodyPr wrap="square" lIns="0" tIns="0" rIns="0" b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Pace and alignment of ICS estate strategies </a:t>
            </a:r>
            <a:endParaRPr kumimoji="0" lang="en-IN"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id="{B04F3ABE-EE1F-74AA-6858-207D083245FA}"/>
              </a:ext>
            </a:extLst>
          </p:cNvPr>
          <p:cNvSpPr/>
          <p:nvPr/>
        </p:nvSpPr>
        <p:spPr>
          <a:xfrm>
            <a:off x="1352726" y="5146251"/>
            <a:ext cx="609602" cy="609602"/>
          </a:xfrm>
          <a:prstGeom prst="ellipse">
            <a:avLst/>
          </a:prstGeom>
          <a:solidFill>
            <a:srgbClr val="7E4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A387D39E-58FB-52F4-220B-C160B1D2E216}"/>
              </a:ext>
            </a:extLst>
          </p:cNvPr>
          <p:cNvSpPr/>
          <p:nvPr/>
        </p:nvSpPr>
        <p:spPr>
          <a:xfrm>
            <a:off x="6456052" y="2445230"/>
            <a:ext cx="4621161" cy="111099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id="{7332B68B-5A27-3FC1-10AF-AEA94EA50658}"/>
              </a:ext>
            </a:extLst>
          </p:cNvPr>
          <p:cNvSpPr/>
          <p:nvPr/>
        </p:nvSpPr>
        <p:spPr>
          <a:xfrm>
            <a:off x="10612237" y="2609660"/>
            <a:ext cx="836314" cy="807917"/>
          </a:xfrm>
          <a:prstGeom prst="ellips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44B9A994-EB03-AFF1-47DF-C45A3B64D862}"/>
              </a:ext>
            </a:extLst>
          </p:cNvPr>
          <p:cNvSpPr txBox="1"/>
          <p:nvPr/>
        </p:nvSpPr>
        <p:spPr>
          <a:xfrm>
            <a:off x="10645038" y="2672436"/>
            <a:ext cx="65274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04</a:t>
            </a:r>
            <a:endParaRPr kumimoji="0" lang="en-IN"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BA3EFB25-6919-6D78-2DB4-587D04904923}"/>
              </a:ext>
            </a:extLst>
          </p:cNvPr>
          <p:cNvSpPr txBox="1"/>
          <p:nvPr/>
        </p:nvSpPr>
        <p:spPr>
          <a:xfrm>
            <a:off x="7536285" y="2601627"/>
            <a:ext cx="2674373" cy="578593"/>
          </a:xfrm>
          <a:prstGeom prst="rect">
            <a:avLst/>
          </a:prstGeom>
          <a:noFill/>
        </p:spPr>
        <p:txBody>
          <a:bodyPr wrap="square" lIns="0" tIns="0" rIns="0" b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Backlog Maintenance </a:t>
            </a:r>
            <a:endParaRPr kumimoji="0" lang="en-IN"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id="{EF632F74-37B1-C6A1-14C6-F4CC70B5D06E}"/>
              </a:ext>
            </a:extLst>
          </p:cNvPr>
          <p:cNvSpPr/>
          <p:nvPr/>
        </p:nvSpPr>
        <p:spPr>
          <a:xfrm>
            <a:off x="6754389" y="2755984"/>
            <a:ext cx="609602" cy="609602"/>
          </a:xfrm>
          <a:prstGeom prst="ellips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6D922EC0-15FF-9554-39BE-2EE252907BEA}"/>
              </a:ext>
            </a:extLst>
          </p:cNvPr>
          <p:cNvSpPr/>
          <p:nvPr/>
        </p:nvSpPr>
        <p:spPr>
          <a:xfrm>
            <a:off x="6456052" y="3626005"/>
            <a:ext cx="4621161" cy="1110993"/>
          </a:xfrm>
          <a:prstGeom prst="rect">
            <a:avLst/>
          </a:prstGeom>
          <a:solidFill>
            <a:srgbClr val="28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id="{7806BF54-6294-FBD2-787C-1208D39B73FB}"/>
              </a:ext>
            </a:extLst>
          </p:cNvPr>
          <p:cNvSpPr/>
          <p:nvPr/>
        </p:nvSpPr>
        <p:spPr>
          <a:xfrm>
            <a:off x="10612237" y="3790435"/>
            <a:ext cx="836314" cy="807917"/>
          </a:xfrm>
          <a:prstGeom prst="ellipse">
            <a:avLst/>
          </a:prstGeom>
          <a:solidFill>
            <a:srgbClr val="1F7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59DD7209-BBC6-9D9F-88C1-86C55AE0EC20}"/>
              </a:ext>
            </a:extLst>
          </p:cNvPr>
          <p:cNvSpPr txBox="1"/>
          <p:nvPr/>
        </p:nvSpPr>
        <p:spPr>
          <a:xfrm>
            <a:off x="10645038" y="3853211"/>
            <a:ext cx="65274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05</a:t>
            </a:r>
            <a:endParaRPr kumimoji="0" lang="en-IN"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AD36FCE9-79A5-0322-578B-A3E57DD6FD84}"/>
              </a:ext>
            </a:extLst>
          </p:cNvPr>
          <p:cNvSpPr txBox="1"/>
          <p:nvPr/>
        </p:nvSpPr>
        <p:spPr>
          <a:xfrm>
            <a:off x="7536285" y="3938983"/>
            <a:ext cx="2674373" cy="578593"/>
          </a:xfrm>
          <a:prstGeom prst="rect">
            <a:avLst/>
          </a:prstGeom>
          <a:noFill/>
        </p:spPr>
        <p:txBody>
          <a:bodyPr wrap="square" lIns="0" tIns="0" rIns="0" b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Affordability of creating a Net Zero estate</a:t>
            </a:r>
            <a:endParaRPr kumimoji="0" lang="en-IN"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5" name="Oval 34">
            <a:extLst>
              <a:ext uri="{FF2B5EF4-FFF2-40B4-BE49-F238E27FC236}">
                <a16:creationId xmlns:a16="http://schemas.microsoft.com/office/drawing/2014/main" id="{D9B87393-817E-EBB7-D8B9-5EA4B379E2FB}"/>
              </a:ext>
            </a:extLst>
          </p:cNvPr>
          <p:cNvSpPr/>
          <p:nvPr/>
        </p:nvSpPr>
        <p:spPr>
          <a:xfrm>
            <a:off x="6754389" y="3936759"/>
            <a:ext cx="609602" cy="609602"/>
          </a:xfrm>
          <a:prstGeom prst="ellipse">
            <a:avLst/>
          </a:prstGeom>
          <a:solidFill>
            <a:srgbClr val="1F7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6" name="Graphic 35" descr="Sustainability with solid fill">
            <a:extLst>
              <a:ext uri="{FF2B5EF4-FFF2-40B4-BE49-F238E27FC236}">
                <a16:creationId xmlns:a16="http://schemas.microsoft.com/office/drawing/2014/main" id="{EA034CBF-4235-FFB3-B98A-D0453725C39A}"/>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829877" y="4012960"/>
            <a:ext cx="457200" cy="457200"/>
          </a:xfrm>
          <a:prstGeom prst="rect">
            <a:avLst/>
          </a:prstGeom>
        </p:spPr>
      </p:pic>
      <p:pic>
        <p:nvPicPr>
          <p:cNvPr id="37" name="Graphic 36" descr="Tools with solid fill">
            <a:extLst>
              <a:ext uri="{FF2B5EF4-FFF2-40B4-BE49-F238E27FC236}">
                <a16:creationId xmlns:a16="http://schemas.microsoft.com/office/drawing/2014/main" id="{AF505F2D-373A-C4AD-BC99-8F00D89A94F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842293" y="2844601"/>
            <a:ext cx="432368" cy="432368"/>
          </a:xfrm>
          <a:prstGeom prst="rect">
            <a:avLst/>
          </a:prstGeom>
        </p:spPr>
      </p:pic>
      <p:pic>
        <p:nvPicPr>
          <p:cNvPr id="38" name="Graphic 37" descr="Playbook with solid fill">
            <a:extLst>
              <a:ext uri="{FF2B5EF4-FFF2-40B4-BE49-F238E27FC236}">
                <a16:creationId xmlns:a16="http://schemas.microsoft.com/office/drawing/2014/main" id="{EF743623-6625-BEB7-C927-3937E03DEA9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384714" y="5209025"/>
            <a:ext cx="514904" cy="514904"/>
          </a:xfrm>
          <a:prstGeom prst="rect">
            <a:avLst/>
          </a:prstGeom>
        </p:spPr>
      </p:pic>
      <p:pic>
        <p:nvPicPr>
          <p:cNvPr id="39" name="Graphic 38" descr="Downward trend graph with solid fill">
            <a:extLst>
              <a:ext uri="{FF2B5EF4-FFF2-40B4-BE49-F238E27FC236}">
                <a16:creationId xmlns:a16="http://schemas.microsoft.com/office/drawing/2014/main" id="{D8A67614-CF0F-B02F-C4F3-65AFCCAF0FB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446287" y="2770447"/>
            <a:ext cx="428769" cy="428769"/>
          </a:xfrm>
          <a:prstGeom prst="rect">
            <a:avLst/>
          </a:prstGeom>
        </p:spPr>
      </p:pic>
      <p:pic>
        <p:nvPicPr>
          <p:cNvPr id="40" name="Graphic 39" descr="Couch with solid fill">
            <a:extLst>
              <a:ext uri="{FF2B5EF4-FFF2-40B4-BE49-F238E27FC236}">
                <a16:creationId xmlns:a16="http://schemas.microsoft.com/office/drawing/2014/main" id="{7F458275-F21C-A359-B322-76C8976D88FD}"/>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1367127" y="3938861"/>
            <a:ext cx="557561" cy="557561"/>
          </a:xfrm>
          <a:prstGeom prst="rect">
            <a:avLst/>
          </a:prstGeom>
        </p:spPr>
      </p:pic>
      <p:sp>
        <p:nvSpPr>
          <p:cNvPr id="41" name="Rectangle 40">
            <a:extLst>
              <a:ext uri="{FF2B5EF4-FFF2-40B4-BE49-F238E27FC236}">
                <a16:creationId xmlns:a16="http://schemas.microsoft.com/office/drawing/2014/main" id="{A54CC467-99E2-E116-0F1A-B4F06AC92B47}"/>
              </a:ext>
            </a:extLst>
          </p:cNvPr>
          <p:cNvSpPr/>
          <p:nvPr/>
        </p:nvSpPr>
        <p:spPr>
          <a:xfrm>
            <a:off x="6456052" y="4835497"/>
            <a:ext cx="4621161" cy="1110993"/>
          </a:xfrm>
          <a:prstGeom prst="rect">
            <a:avLst/>
          </a:prstGeom>
          <a:solidFill>
            <a:srgbClr val="B59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Oval 41">
            <a:extLst>
              <a:ext uri="{FF2B5EF4-FFF2-40B4-BE49-F238E27FC236}">
                <a16:creationId xmlns:a16="http://schemas.microsoft.com/office/drawing/2014/main" id="{6B4D549A-46AE-EA44-3973-F8C797F4FA09}"/>
              </a:ext>
            </a:extLst>
          </p:cNvPr>
          <p:cNvSpPr/>
          <p:nvPr/>
        </p:nvSpPr>
        <p:spPr>
          <a:xfrm>
            <a:off x="10612237" y="4999927"/>
            <a:ext cx="836314" cy="807917"/>
          </a:xfrm>
          <a:prstGeom prst="ellipse">
            <a:avLst/>
          </a:prstGeom>
          <a:solidFill>
            <a:srgbClr val="7E4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8A0D83F5-7644-3FBE-DCE4-929BA6C64945}"/>
              </a:ext>
            </a:extLst>
          </p:cNvPr>
          <p:cNvSpPr txBox="1"/>
          <p:nvPr/>
        </p:nvSpPr>
        <p:spPr>
          <a:xfrm>
            <a:off x="10645038" y="5062703"/>
            <a:ext cx="65274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06</a:t>
            </a:r>
            <a:endParaRPr kumimoji="0" lang="en-IN"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59DCE9C9-D4A1-C051-89D0-85BCE6487357}"/>
              </a:ext>
            </a:extLst>
          </p:cNvPr>
          <p:cNvSpPr txBox="1"/>
          <p:nvPr/>
        </p:nvSpPr>
        <p:spPr>
          <a:xfrm>
            <a:off x="7510490" y="4831301"/>
            <a:ext cx="2997624" cy="1001356"/>
          </a:xfrm>
          <a:prstGeom prst="rect">
            <a:avLst/>
          </a:prstGeom>
          <a:noFill/>
        </p:spPr>
        <p:txBody>
          <a:bodyPr wrap="square" lIns="0" tIns="0" rIns="0" b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PFI Contract Expiry in 2033 </a:t>
            </a:r>
            <a:r>
              <a:rPr kumimoji="0" lang="en-US" sz="12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(Clifton Lodge and Rawreth Court) </a:t>
            </a:r>
            <a:r>
              <a:rPr kumimoji="0" lang="en-US"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and 2038 </a:t>
            </a:r>
            <a:r>
              <a:rPr kumimoji="0" lang="en-US" sz="12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(Brockfield House)</a:t>
            </a:r>
            <a:endParaRPr kumimoji="0" lang="en-IN" sz="12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5" name="Oval 44">
            <a:extLst>
              <a:ext uri="{FF2B5EF4-FFF2-40B4-BE49-F238E27FC236}">
                <a16:creationId xmlns:a16="http://schemas.microsoft.com/office/drawing/2014/main" id="{A1ABF2C6-8157-630A-0EB1-EB5DA2630968}"/>
              </a:ext>
            </a:extLst>
          </p:cNvPr>
          <p:cNvSpPr/>
          <p:nvPr/>
        </p:nvSpPr>
        <p:spPr>
          <a:xfrm>
            <a:off x="6754389" y="5146251"/>
            <a:ext cx="609602" cy="609602"/>
          </a:xfrm>
          <a:prstGeom prst="ellipse">
            <a:avLst/>
          </a:prstGeom>
          <a:solidFill>
            <a:srgbClr val="7E4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6" name="Graphic 45" descr="Close with solid fill">
            <a:extLst>
              <a:ext uri="{FF2B5EF4-FFF2-40B4-BE49-F238E27FC236}">
                <a16:creationId xmlns:a16="http://schemas.microsoft.com/office/drawing/2014/main" id="{1E73BD2A-20F2-9483-66AD-12E875246BFE}"/>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6830570" y="5224326"/>
            <a:ext cx="457200" cy="457200"/>
          </a:xfrm>
          <a:prstGeom prst="rect">
            <a:avLst/>
          </a:prstGeom>
        </p:spPr>
      </p:pic>
    </p:spTree>
    <p:extLst>
      <p:ext uri="{BB962C8B-B14F-4D97-AF65-F5344CB8AC3E}">
        <p14:creationId xmlns:p14="http://schemas.microsoft.com/office/powerpoint/2010/main" val="3098848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Are We Now?</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7" y="911510"/>
            <a:ext cx="11400895"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a:solidFill>
                  <a:srgbClr val="005EB8"/>
                </a:solidFill>
                <a:latin typeface="Impact" panose="020B0806030902050204" pitchFamily="34" charset="0"/>
                <a:cs typeface="Calibri" panose="020F0502020204030204" pitchFamily="34" charset="0"/>
              </a:rPr>
              <a:t>Patient Views of Our Current Estate</a:t>
            </a:r>
            <a:endPar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endParaRPr>
          </a:p>
        </p:txBody>
      </p:sp>
      <p:sp>
        <p:nvSpPr>
          <p:cNvPr id="2" name="TextBox 1">
            <a:extLst>
              <a:ext uri="{FF2B5EF4-FFF2-40B4-BE49-F238E27FC236}">
                <a16:creationId xmlns:a16="http://schemas.microsoft.com/office/drawing/2014/main" id="{B5C635FF-A38F-FEC1-72F2-7F247BDED75A}"/>
              </a:ext>
            </a:extLst>
          </p:cNvPr>
          <p:cNvSpPr txBox="1"/>
          <p:nvPr/>
        </p:nvSpPr>
        <p:spPr>
          <a:xfrm>
            <a:off x="660873" y="1630649"/>
            <a:ext cx="5856534" cy="2811026"/>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400"/>
              </a:spcAft>
              <a:buClr>
                <a:srgbClr val="AE2573"/>
              </a:buClr>
              <a:buSzPct val="100000"/>
              <a:buFontTx/>
              <a:buNone/>
              <a:tabLst>
                <a:tab pos="228600" algn="l"/>
                <a:tab pos="457200" algn="l"/>
              </a:tabLst>
              <a:defRPr/>
            </a:pPr>
            <a:r>
              <a:rPr kumimoji="0" lang="en-GB" sz="1200" b="1" i="0" u="none" strike="noStrike" kern="120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cs typeface="Calibri" panose="020F0502020204030204" pitchFamily="34" charset="0"/>
              </a:rPr>
              <a:t>PLACE Report </a:t>
            </a:r>
            <a:r>
              <a:rPr kumimoji="0" lang="en-GB" sz="1200" b="1" i="0" u="none" strike="noStrike" kern="1200" cap="none" spc="0" normalizeH="0" baseline="0" noProof="0" dirty="0" smtClean="0">
                <a:ln>
                  <a:noFill/>
                </a:ln>
                <a:solidFill>
                  <a:srgbClr val="4472C4"/>
                </a:solidFill>
                <a:effectLst/>
                <a:uLnTx/>
                <a:uFillTx/>
                <a:latin typeface="Verdana" panose="020B0604030504040204" pitchFamily="34" charset="0"/>
                <a:ea typeface="Verdana" panose="020B0604030504040204" pitchFamily="34" charset="0"/>
                <a:cs typeface="Calibri" panose="020F0502020204030204" pitchFamily="34" charset="0"/>
              </a:rPr>
              <a:t>Summary </a:t>
            </a:r>
            <a:r>
              <a:rPr kumimoji="0" lang="en-GB" sz="12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Calibri" panose="020F0502020204030204" pitchFamily="34" charset="0"/>
              </a:rPr>
              <a:t> </a:t>
            </a:r>
            <a:endParaRPr kumimoji="0" lang="en-GB" sz="1200" b="1" i="0" u="none" strike="noStrike" kern="120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400"/>
              </a:spcAft>
              <a:buClr>
                <a:srgbClr val="AE2573"/>
              </a:buClr>
              <a:buSzPct val="100000"/>
              <a:buFontTx/>
              <a:buNone/>
              <a:tabLst>
                <a:tab pos="228600" algn="l"/>
                <a:tab pos="457200" algn="l"/>
              </a:tabLst>
              <a:defRPr/>
            </a:pPr>
            <a:r>
              <a:rPr kumimoji="0" lang="en-GB" sz="10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The Patient Led Assessments of the Care Environment (PLACE) 2023 Report outlines the following </a:t>
            </a:r>
            <a:r>
              <a:rPr lang="en-GB" sz="1000" b="1" dirty="0">
                <a:latin typeface="Verdana" panose="020B0604030504040204" pitchFamily="34" charset="0"/>
                <a:ea typeface="Verdana" panose="020B0604030504040204" pitchFamily="34" charset="0"/>
                <a:cs typeface="Calibri" panose="020F0502020204030204" pitchFamily="34" charset="0"/>
              </a:rPr>
              <a:t>4</a:t>
            </a:r>
            <a:r>
              <a:rPr kumimoji="0" lang="en-GB" sz="10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 general themes and findings</a:t>
            </a:r>
            <a:r>
              <a:rPr kumimoji="0" lang="en-GB" sz="10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 </a:t>
            </a:r>
          </a:p>
          <a:p>
            <a:pPr marL="171450" indent="-171450">
              <a:spcBef>
                <a:spcPts val="600"/>
              </a:spcBef>
              <a:buFont typeface="Wingdings" panose="05000000000000000000" pitchFamily="2" charset="2"/>
              <a:buChar char="ü"/>
            </a:pPr>
            <a:r>
              <a:rPr lang="en-GB" sz="1000" b="0" i="0" dirty="0">
                <a:effectLst/>
                <a:latin typeface="Verdana" panose="020B0604030504040204" pitchFamily="34" charset="0"/>
                <a:ea typeface="Verdana" panose="020B0604030504040204" pitchFamily="34" charset="0"/>
              </a:rPr>
              <a:t>Patient assessors were impressed with the attractiveness and availability of recreational activities for patients, with many wards having games rooms, gyms and well kept outdoor spaces.</a:t>
            </a:r>
          </a:p>
          <a:p>
            <a:pPr marL="171450" indent="-171450">
              <a:spcBef>
                <a:spcPts val="600"/>
              </a:spcBef>
              <a:buFont typeface="Wingdings" panose="05000000000000000000" pitchFamily="2" charset="2"/>
              <a:buChar char="ü"/>
            </a:pPr>
            <a:r>
              <a:rPr lang="en-GB" sz="1000" b="0" i="0" dirty="0">
                <a:effectLst/>
                <a:latin typeface="Verdana" panose="020B0604030504040204" pitchFamily="34" charset="0"/>
                <a:ea typeface="Verdana" panose="020B0604030504040204" pitchFamily="34" charset="0"/>
              </a:rPr>
              <a:t>A key area for improvement is accessibility for those with disabilities and for those with visual impairments in particular.</a:t>
            </a:r>
          </a:p>
          <a:p>
            <a:pPr marL="171450" indent="-171450">
              <a:spcBef>
                <a:spcPts val="600"/>
              </a:spcBef>
              <a:buFont typeface="Wingdings" panose="05000000000000000000" pitchFamily="2" charset="2"/>
              <a:buChar char="ü"/>
            </a:pPr>
            <a:r>
              <a:rPr lang="en-GB" sz="1000" b="0" i="0" dirty="0">
                <a:effectLst/>
                <a:latin typeface="Verdana" panose="020B0604030504040204" pitchFamily="34" charset="0"/>
                <a:ea typeface="Verdana" panose="020B0604030504040204" pitchFamily="34" charset="0"/>
              </a:rPr>
              <a:t>By using colour effectively, we can aid patients orientation around our sites. e.g. doors and toilet seats are not the same colour as the walls and surrounding systems.</a:t>
            </a:r>
          </a:p>
          <a:p>
            <a:pPr marL="171450" indent="-171450">
              <a:spcBef>
                <a:spcPts val="600"/>
              </a:spcBef>
              <a:buFont typeface="Wingdings" panose="05000000000000000000" pitchFamily="2" charset="2"/>
              <a:buChar char="ü"/>
            </a:pPr>
            <a:r>
              <a:rPr lang="en-GB" sz="1000" b="0" i="0" dirty="0">
                <a:effectLst/>
                <a:latin typeface="Verdana" panose="020B0604030504040204" pitchFamily="34" charset="0"/>
                <a:ea typeface="Verdana" panose="020B0604030504040204" pitchFamily="34" charset="0"/>
              </a:rPr>
              <a:t>On the majority of sites, signs leading to the centre and car parking availability could be improved to make it easier for people to find our sites</a:t>
            </a:r>
            <a:r>
              <a:rPr lang="en-GB" sz="1100" b="0" i="0" dirty="0" smtClean="0">
                <a:effectLst/>
                <a:latin typeface="Verdana" panose="020B0604030504040204" pitchFamily="34" charset="0"/>
                <a:ea typeface="Verdana" panose="020B0604030504040204" pitchFamily="34" charset="0"/>
              </a:rPr>
              <a:t>.</a:t>
            </a:r>
          </a:p>
          <a:p>
            <a:pPr marL="171450" indent="-171450">
              <a:spcBef>
                <a:spcPts val="600"/>
              </a:spcBef>
              <a:buFont typeface="Wingdings" panose="05000000000000000000" pitchFamily="2" charset="2"/>
              <a:buChar char="ü"/>
            </a:pPr>
            <a:r>
              <a:rPr lang="en-GB" sz="1100" dirty="0" smtClean="0">
                <a:latin typeface="Verdana" panose="020B0604030504040204" pitchFamily="34" charset="0"/>
                <a:ea typeface="Verdana" panose="020B0604030504040204" pitchFamily="34" charset="0"/>
              </a:rPr>
              <a:t>Action plans identifying and addressing the key issues in each of premises as part of the Trust programme of environmental improvements</a:t>
            </a:r>
            <a:endParaRPr lang="en-GB" sz="1100" dirty="0">
              <a:latin typeface="Verdana" panose="020B0604030504040204" pitchFamily="34" charset="0"/>
              <a:ea typeface="Verdana" panose="020B0604030504040204" pitchFamily="34" charset="0"/>
            </a:endParaRPr>
          </a:p>
        </p:txBody>
      </p:sp>
      <p:pic>
        <p:nvPicPr>
          <p:cNvPr id="20" name="Graphic 19" descr="Trophy with solid fill">
            <a:extLst>
              <a:ext uri="{FF2B5EF4-FFF2-40B4-BE49-F238E27FC236}">
                <a16:creationId xmlns:a16="http://schemas.microsoft.com/office/drawing/2014/main" id="{2C7A4D19-3BDD-757E-F2E2-763DC989B17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96377" y="4704438"/>
            <a:ext cx="914400" cy="914400"/>
          </a:xfrm>
          <a:prstGeom prst="rect">
            <a:avLst/>
          </a:prstGeom>
        </p:spPr>
      </p:pic>
      <p:pic>
        <p:nvPicPr>
          <p:cNvPr id="21" name="Graphic 20" descr="Trophy with solid fill">
            <a:extLst>
              <a:ext uri="{FF2B5EF4-FFF2-40B4-BE49-F238E27FC236}">
                <a16:creationId xmlns:a16="http://schemas.microsoft.com/office/drawing/2014/main" id="{3345662A-0839-2A45-3C98-7DBD6924CD1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639521" y="4704438"/>
            <a:ext cx="914400" cy="914400"/>
          </a:xfrm>
          <a:prstGeom prst="rect">
            <a:avLst/>
          </a:prstGeom>
        </p:spPr>
      </p:pic>
      <p:pic>
        <p:nvPicPr>
          <p:cNvPr id="22" name="Graphic 21" descr="Trophy with solid fill">
            <a:extLst>
              <a:ext uri="{FF2B5EF4-FFF2-40B4-BE49-F238E27FC236}">
                <a16:creationId xmlns:a16="http://schemas.microsoft.com/office/drawing/2014/main" id="{8B0355B8-DA36-4EA0-B087-0695787429D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569191" y="4704438"/>
            <a:ext cx="914400" cy="914400"/>
          </a:xfrm>
          <a:prstGeom prst="rect">
            <a:avLst/>
          </a:prstGeom>
        </p:spPr>
      </p:pic>
      <p:sp>
        <p:nvSpPr>
          <p:cNvPr id="24" name="TextBox 23">
            <a:extLst>
              <a:ext uri="{FF2B5EF4-FFF2-40B4-BE49-F238E27FC236}">
                <a16:creationId xmlns:a16="http://schemas.microsoft.com/office/drawing/2014/main" id="{86AB73D1-2684-0AE6-A98F-0B8DB1668737}"/>
              </a:ext>
            </a:extLst>
          </p:cNvPr>
          <p:cNvSpPr txBox="1"/>
          <p:nvPr/>
        </p:nvSpPr>
        <p:spPr>
          <a:xfrm>
            <a:off x="934137" y="4796342"/>
            <a:ext cx="445979" cy="369332"/>
          </a:xfrm>
          <a:prstGeom prst="rect">
            <a:avLst/>
          </a:prstGeom>
          <a:noFill/>
        </p:spPr>
        <p:txBody>
          <a:bodyPr wrap="square" rtlCol="0">
            <a:spAutoFit/>
          </a:bodyPr>
          <a:lstStyle/>
          <a:p>
            <a:r>
              <a:rPr lang="en-GB">
                <a:solidFill>
                  <a:schemeClr val="bg1"/>
                </a:solidFill>
              </a:rPr>
              <a:t>1</a:t>
            </a:r>
            <a:r>
              <a:rPr lang="en-GB" baseline="30000">
                <a:solidFill>
                  <a:schemeClr val="bg1"/>
                </a:solidFill>
              </a:rPr>
              <a:t>st</a:t>
            </a:r>
            <a:r>
              <a:rPr lang="en-GB">
                <a:solidFill>
                  <a:schemeClr val="bg1"/>
                </a:solidFill>
              </a:rPr>
              <a:t> </a:t>
            </a:r>
          </a:p>
        </p:txBody>
      </p:sp>
      <p:sp>
        <p:nvSpPr>
          <p:cNvPr id="25" name="TextBox 24">
            <a:extLst>
              <a:ext uri="{FF2B5EF4-FFF2-40B4-BE49-F238E27FC236}">
                <a16:creationId xmlns:a16="http://schemas.microsoft.com/office/drawing/2014/main" id="{6407D2D3-B111-7F43-4402-58A9FED3E861}"/>
              </a:ext>
            </a:extLst>
          </p:cNvPr>
          <p:cNvSpPr txBox="1"/>
          <p:nvPr/>
        </p:nvSpPr>
        <p:spPr>
          <a:xfrm>
            <a:off x="1877281" y="4796342"/>
            <a:ext cx="647896" cy="369332"/>
          </a:xfrm>
          <a:prstGeom prst="rect">
            <a:avLst/>
          </a:prstGeom>
          <a:noFill/>
        </p:spPr>
        <p:txBody>
          <a:bodyPr wrap="square" rtlCol="0">
            <a:spAutoFit/>
          </a:bodyPr>
          <a:lstStyle/>
          <a:p>
            <a:r>
              <a:rPr lang="en-GB">
                <a:solidFill>
                  <a:schemeClr val="bg1"/>
                </a:solidFill>
              </a:rPr>
              <a:t>2</a:t>
            </a:r>
            <a:r>
              <a:rPr lang="en-GB" baseline="30000">
                <a:solidFill>
                  <a:schemeClr val="bg1"/>
                </a:solidFill>
              </a:rPr>
              <a:t>nd</a:t>
            </a:r>
            <a:r>
              <a:rPr lang="en-GB">
                <a:solidFill>
                  <a:schemeClr val="bg1"/>
                </a:solidFill>
              </a:rPr>
              <a:t> </a:t>
            </a:r>
          </a:p>
        </p:txBody>
      </p:sp>
      <p:sp>
        <p:nvSpPr>
          <p:cNvPr id="26" name="TextBox 25">
            <a:extLst>
              <a:ext uri="{FF2B5EF4-FFF2-40B4-BE49-F238E27FC236}">
                <a16:creationId xmlns:a16="http://schemas.microsoft.com/office/drawing/2014/main" id="{D8E191A0-D5D7-B4F8-DBC9-3297A76803C6}"/>
              </a:ext>
            </a:extLst>
          </p:cNvPr>
          <p:cNvSpPr txBox="1"/>
          <p:nvPr/>
        </p:nvSpPr>
        <p:spPr>
          <a:xfrm>
            <a:off x="2781987" y="4796342"/>
            <a:ext cx="647896" cy="369332"/>
          </a:xfrm>
          <a:prstGeom prst="rect">
            <a:avLst/>
          </a:prstGeom>
          <a:noFill/>
        </p:spPr>
        <p:txBody>
          <a:bodyPr wrap="square" rtlCol="0">
            <a:spAutoFit/>
          </a:bodyPr>
          <a:lstStyle/>
          <a:p>
            <a:r>
              <a:rPr lang="en-GB">
                <a:solidFill>
                  <a:schemeClr val="bg1"/>
                </a:solidFill>
              </a:rPr>
              <a:t>3</a:t>
            </a:r>
            <a:r>
              <a:rPr lang="en-GB" baseline="30000">
                <a:solidFill>
                  <a:schemeClr val="bg1"/>
                </a:solidFill>
              </a:rPr>
              <a:t>rd</a:t>
            </a:r>
            <a:r>
              <a:rPr lang="en-GB">
                <a:solidFill>
                  <a:schemeClr val="bg1"/>
                </a:solidFill>
              </a:rPr>
              <a:t> </a:t>
            </a:r>
          </a:p>
        </p:txBody>
      </p:sp>
      <p:sp>
        <p:nvSpPr>
          <p:cNvPr id="27" name="TextBox 26">
            <a:extLst>
              <a:ext uri="{FF2B5EF4-FFF2-40B4-BE49-F238E27FC236}">
                <a16:creationId xmlns:a16="http://schemas.microsoft.com/office/drawing/2014/main" id="{AE26ED16-9177-1B7F-A43A-7EEC0223C28D}"/>
              </a:ext>
            </a:extLst>
          </p:cNvPr>
          <p:cNvSpPr txBox="1"/>
          <p:nvPr/>
        </p:nvSpPr>
        <p:spPr>
          <a:xfrm>
            <a:off x="481082" y="5568126"/>
            <a:ext cx="1352550" cy="261610"/>
          </a:xfrm>
          <a:prstGeom prst="rect">
            <a:avLst/>
          </a:prstGeom>
          <a:noFill/>
        </p:spPr>
        <p:txBody>
          <a:bodyPr wrap="square" rtlCol="0">
            <a:spAutoFit/>
          </a:bodyPr>
          <a:lstStyle/>
          <a:p>
            <a:pPr algn="ctr"/>
            <a:r>
              <a:rPr lang="en-GB" sz="1100">
                <a:latin typeface="Verdana" panose="020B0604030504040204" pitchFamily="34" charset="0"/>
                <a:ea typeface="Verdana" panose="020B0604030504040204" pitchFamily="34" charset="0"/>
              </a:rPr>
              <a:t>Brockfield</a:t>
            </a:r>
          </a:p>
        </p:txBody>
      </p:sp>
      <p:sp>
        <p:nvSpPr>
          <p:cNvPr id="28" name="TextBox 27">
            <a:extLst>
              <a:ext uri="{FF2B5EF4-FFF2-40B4-BE49-F238E27FC236}">
                <a16:creationId xmlns:a16="http://schemas.microsoft.com/office/drawing/2014/main" id="{DA3BB4E3-0452-3C1C-DE46-DB8C60BB1C1E}"/>
              </a:ext>
            </a:extLst>
          </p:cNvPr>
          <p:cNvSpPr txBox="1"/>
          <p:nvPr/>
        </p:nvSpPr>
        <p:spPr>
          <a:xfrm>
            <a:off x="1378447" y="5568126"/>
            <a:ext cx="1352550" cy="261610"/>
          </a:xfrm>
          <a:prstGeom prst="rect">
            <a:avLst/>
          </a:prstGeom>
          <a:noFill/>
        </p:spPr>
        <p:txBody>
          <a:bodyPr wrap="square" rtlCol="0">
            <a:spAutoFit/>
          </a:bodyPr>
          <a:lstStyle/>
          <a:p>
            <a:pPr algn="ctr"/>
            <a:r>
              <a:rPr lang="en-GB" sz="1100">
                <a:latin typeface="Verdana" panose="020B0604030504040204" pitchFamily="34" charset="0"/>
                <a:ea typeface="Verdana" panose="020B0604030504040204" pitchFamily="34" charset="0"/>
              </a:rPr>
              <a:t>Basildon</a:t>
            </a:r>
          </a:p>
        </p:txBody>
      </p:sp>
      <p:sp>
        <p:nvSpPr>
          <p:cNvPr id="29" name="TextBox 28">
            <a:extLst>
              <a:ext uri="{FF2B5EF4-FFF2-40B4-BE49-F238E27FC236}">
                <a16:creationId xmlns:a16="http://schemas.microsoft.com/office/drawing/2014/main" id="{D04964E6-B79D-D01D-28EF-1F4EF0D99BF0}"/>
              </a:ext>
            </a:extLst>
          </p:cNvPr>
          <p:cNvSpPr txBox="1"/>
          <p:nvPr/>
        </p:nvSpPr>
        <p:spPr>
          <a:xfrm>
            <a:off x="2334846" y="5568126"/>
            <a:ext cx="1352550" cy="261610"/>
          </a:xfrm>
          <a:prstGeom prst="rect">
            <a:avLst/>
          </a:prstGeom>
          <a:noFill/>
        </p:spPr>
        <p:txBody>
          <a:bodyPr wrap="square" rtlCol="0">
            <a:spAutoFit/>
          </a:bodyPr>
          <a:lstStyle/>
          <a:p>
            <a:pPr algn="ctr"/>
            <a:r>
              <a:rPr lang="en-GB" sz="1100">
                <a:latin typeface="Verdana" panose="020B0604030504040204" pitchFamily="34" charset="0"/>
                <a:ea typeface="Verdana" panose="020B0604030504040204" pitchFamily="34" charset="0"/>
              </a:rPr>
              <a:t>Thurrock</a:t>
            </a:r>
          </a:p>
        </p:txBody>
      </p:sp>
      <p:pic>
        <p:nvPicPr>
          <p:cNvPr id="31" name="Graphic 30" descr="Thumbs Down with solid fill">
            <a:extLst>
              <a:ext uri="{FF2B5EF4-FFF2-40B4-BE49-F238E27FC236}">
                <a16:creationId xmlns:a16="http://schemas.microsoft.com/office/drawing/2014/main" id="{F8558BBD-6EA0-7931-083C-EBF17A4F23A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821989" y="4858135"/>
            <a:ext cx="707497" cy="707497"/>
          </a:xfrm>
          <a:prstGeom prst="rect">
            <a:avLst/>
          </a:prstGeom>
        </p:spPr>
      </p:pic>
      <p:pic>
        <p:nvPicPr>
          <p:cNvPr id="32" name="Graphic 31" descr="Thumbs Down with solid fill">
            <a:extLst>
              <a:ext uri="{FF2B5EF4-FFF2-40B4-BE49-F238E27FC236}">
                <a16:creationId xmlns:a16="http://schemas.microsoft.com/office/drawing/2014/main" id="{715B8121-391E-8A25-ED10-D6FDA06D065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806434" y="4858134"/>
            <a:ext cx="707497" cy="707497"/>
          </a:xfrm>
          <a:prstGeom prst="rect">
            <a:avLst/>
          </a:prstGeom>
        </p:spPr>
      </p:pic>
      <p:pic>
        <p:nvPicPr>
          <p:cNvPr id="33" name="Graphic 32" descr="Thumbs Down with solid fill">
            <a:extLst>
              <a:ext uri="{FF2B5EF4-FFF2-40B4-BE49-F238E27FC236}">
                <a16:creationId xmlns:a16="http://schemas.microsoft.com/office/drawing/2014/main" id="{873F428F-A8E8-A6D7-C23A-6901108FBB4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5738495" y="4848452"/>
            <a:ext cx="707497" cy="707497"/>
          </a:xfrm>
          <a:prstGeom prst="rect">
            <a:avLst/>
          </a:prstGeom>
        </p:spPr>
      </p:pic>
      <p:sp>
        <p:nvSpPr>
          <p:cNvPr id="34" name="TextBox 33">
            <a:extLst>
              <a:ext uri="{FF2B5EF4-FFF2-40B4-BE49-F238E27FC236}">
                <a16:creationId xmlns:a16="http://schemas.microsoft.com/office/drawing/2014/main" id="{AA8A9CA0-0309-1542-F42D-79B6176D0B4F}"/>
              </a:ext>
            </a:extLst>
          </p:cNvPr>
          <p:cNvSpPr txBox="1"/>
          <p:nvPr/>
        </p:nvSpPr>
        <p:spPr>
          <a:xfrm>
            <a:off x="4027821" y="4940514"/>
            <a:ext cx="445979" cy="369332"/>
          </a:xfrm>
          <a:prstGeom prst="rect">
            <a:avLst/>
          </a:prstGeom>
          <a:noFill/>
        </p:spPr>
        <p:txBody>
          <a:bodyPr wrap="square" rtlCol="0">
            <a:spAutoFit/>
          </a:bodyPr>
          <a:lstStyle/>
          <a:p>
            <a:r>
              <a:rPr lang="en-GB">
                <a:solidFill>
                  <a:schemeClr val="bg1"/>
                </a:solidFill>
              </a:rPr>
              <a:t>1</a:t>
            </a:r>
            <a:r>
              <a:rPr lang="en-GB" baseline="30000">
                <a:solidFill>
                  <a:schemeClr val="bg1"/>
                </a:solidFill>
              </a:rPr>
              <a:t>st</a:t>
            </a:r>
            <a:r>
              <a:rPr lang="en-GB">
                <a:solidFill>
                  <a:schemeClr val="bg1"/>
                </a:solidFill>
              </a:rPr>
              <a:t> </a:t>
            </a:r>
          </a:p>
        </p:txBody>
      </p:sp>
      <p:sp>
        <p:nvSpPr>
          <p:cNvPr id="35" name="TextBox 34">
            <a:extLst>
              <a:ext uri="{FF2B5EF4-FFF2-40B4-BE49-F238E27FC236}">
                <a16:creationId xmlns:a16="http://schemas.microsoft.com/office/drawing/2014/main" id="{12950501-0DA7-A7A6-1E25-8FD1B333EF77}"/>
              </a:ext>
            </a:extLst>
          </p:cNvPr>
          <p:cNvSpPr txBox="1"/>
          <p:nvPr/>
        </p:nvSpPr>
        <p:spPr>
          <a:xfrm>
            <a:off x="4996813" y="4930499"/>
            <a:ext cx="647896" cy="369332"/>
          </a:xfrm>
          <a:prstGeom prst="rect">
            <a:avLst/>
          </a:prstGeom>
          <a:noFill/>
        </p:spPr>
        <p:txBody>
          <a:bodyPr wrap="square" rtlCol="0">
            <a:spAutoFit/>
          </a:bodyPr>
          <a:lstStyle/>
          <a:p>
            <a:r>
              <a:rPr lang="en-GB">
                <a:solidFill>
                  <a:schemeClr val="bg1"/>
                </a:solidFill>
              </a:rPr>
              <a:t>2</a:t>
            </a:r>
            <a:r>
              <a:rPr lang="en-GB" baseline="30000">
                <a:solidFill>
                  <a:schemeClr val="bg1"/>
                </a:solidFill>
              </a:rPr>
              <a:t>nd</a:t>
            </a:r>
            <a:r>
              <a:rPr lang="en-GB">
                <a:solidFill>
                  <a:schemeClr val="bg1"/>
                </a:solidFill>
              </a:rPr>
              <a:t> </a:t>
            </a:r>
          </a:p>
        </p:txBody>
      </p:sp>
      <p:sp>
        <p:nvSpPr>
          <p:cNvPr id="36" name="TextBox 35">
            <a:extLst>
              <a:ext uri="{FF2B5EF4-FFF2-40B4-BE49-F238E27FC236}">
                <a16:creationId xmlns:a16="http://schemas.microsoft.com/office/drawing/2014/main" id="{509C93B2-B6EE-699C-238D-37E6973CDE7A}"/>
              </a:ext>
            </a:extLst>
          </p:cNvPr>
          <p:cNvSpPr txBox="1"/>
          <p:nvPr/>
        </p:nvSpPr>
        <p:spPr>
          <a:xfrm>
            <a:off x="5948830" y="4924128"/>
            <a:ext cx="647896" cy="369332"/>
          </a:xfrm>
          <a:prstGeom prst="rect">
            <a:avLst/>
          </a:prstGeom>
          <a:noFill/>
        </p:spPr>
        <p:txBody>
          <a:bodyPr wrap="square" rtlCol="0">
            <a:spAutoFit/>
          </a:bodyPr>
          <a:lstStyle/>
          <a:p>
            <a:r>
              <a:rPr lang="en-GB">
                <a:solidFill>
                  <a:schemeClr val="bg1"/>
                </a:solidFill>
              </a:rPr>
              <a:t>3</a:t>
            </a:r>
            <a:r>
              <a:rPr lang="en-GB" baseline="30000">
                <a:solidFill>
                  <a:schemeClr val="bg1"/>
                </a:solidFill>
              </a:rPr>
              <a:t>rd</a:t>
            </a:r>
            <a:r>
              <a:rPr lang="en-GB">
                <a:solidFill>
                  <a:schemeClr val="bg1"/>
                </a:solidFill>
              </a:rPr>
              <a:t> </a:t>
            </a:r>
          </a:p>
        </p:txBody>
      </p:sp>
      <p:sp>
        <p:nvSpPr>
          <p:cNvPr id="37" name="TextBox 36">
            <a:extLst>
              <a:ext uri="{FF2B5EF4-FFF2-40B4-BE49-F238E27FC236}">
                <a16:creationId xmlns:a16="http://schemas.microsoft.com/office/drawing/2014/main" id="{CB84332E-7D2C-648C-8B0F-7C542AF78F8C}"/>
              </a:ext>
            </a:extLst>
          </p:cNvPr>
          <p:cNvSpPr txBox="1"/>
          <p:nvPr/>
        </p:nvSpPr>
        <p:spPr>
          <a:xfrm>
            <a:off x="3355917" y="5568126"/>
            <a:ext cx="1352550" cy="261610"/>
          </a:xfrm>
          <a:prstGeom prst="rect">
            <a:avLst/>
          </a:prstGeom>
          <a:noFill/>
        </p:spPr>
        <p:txBody>
          <a:bodyPr wrap="square" rtlCol="0">
            <a:spAutoFit/>
          </a:bodyPr>
          <a:lstStyle/>
          <a:p>
            <a:pPr algn="ctr"/>
            <a:r>
              <a:rPr lang="en-GB" sz="1100">
                <a:latin typeface="Verdana" panose="020B0604030504040204" pitchFamily="34" charset="0"/>
                <a:ea typeface="Verdana" panose="020B0604030504040204" pitchFamily="34" charset="0"/>
              </a:rPr>
              <a:t>Landermere</a:t>
            </a:r>
          </a:p>
        </p:txBody>
      </p:sp>
      <p:sp>
        <p:nvSpPr>
          <p:cNvPr id="38" name="TextBox 37">
            <a:extLst>
              <a:ext uri="{FF2B5EF4-FFF2-40B4-BE49-F238E27FC236}">
                <a16:creationId xmlns:a16="http://schemas.microsoft.com/office/drawing/2014/main" id="{27D316B8-BC2D-57D2-BFDA-D5309E8E94C5}"/>
              </a:ext>
            </a:extLst>
          </p:cNvPr>
          <p:cNvSpPr txBox="1"/>
          <p:nvPr/>
        </p:nvSpPr>
        <p:spPr>
          <a:xfrm>
            <a:off x="4392415" y="5575314"/>
            <a:ext cx="1352550" cy="261610"/>
          </a:xfrm>
          <a:prstGeom prst="rect">
            <a:avLst/>
          </a:prstGeom>
          <a:noFill/>
        </p:spPr>
        <p:txBody>
          <a:bodyPr wrap="square" rtlCol="0">
            <a:spAutoFit/>
          </a:bodyPr>
          <a:lstStyle/>
          <a:p>
            <a:pPr algn="ctr"/>
            <a:r>
              <a:rPr lang="en-GB" sz="1100">
                <a:latin typeface="Verdana" panose="020B0604030504040204" pitchFamily="34" charset="0"/>
                <a:ea typeface="Verdana" panose="020B0604030504040204" pitchFamily="34" charset="0"/>
              </a:rPr>
              <a:t>Linden Centre</a:t>
            </a:r>
          </a:p>
        </p:txBody>
      </p:sp>
      <p:sp>
        <p:nvSpPr>
          <p:cNvPr id="39" name="TextBox 38">
            <a:extLst>
              <a:ext uri="{FF2B5EF4-FFF2-40B4-BE49-F238E27FC236}">
                <a16:creationId xmlns:a16="http://schemas.microsoft.com/office/drawing/2014/main" id="{C22F9144-E8A0-BA03-E07F-95604831CF85}"/>
              </a:ext>
            </a:extLst>
          </p:cNvPr>
          <p:cNvSpPr txBox="1"/>
          <p:nvPr/>
        </p:nvSpPr>
        <p:spPr>
          <a:xfrm>
            <a:off x="5441225" y="5565632"/>
            <a:ext cx="1352550" cy="261610"/>
          </a:xfrm>
          <a:prstGeom prst="rect">
            <a:avLst/>
          </a:prstGeom>
          <a:noFill/>
        </p:spPr>
        <p:txBody>
          <a:bodyPr wrap="square" rtlCol="0">
            <a:spAutoFit/>
          </a:bodyPr>
          <a:lstStyle/>
          <a:p>
            <a:pPr algn="ctr"/>
            <a:r>
              <a:rPr lang="en-GB" sz="1100">
                <a:latin typeface="Verdana" panose="020B0604030504040204" pitchFamily="34" charset="0"/>
                <a:ea typeface="Verdana" panose="020B0604030504040204" pitchFamily="34" charset="0"/>
              </a:rPr>
              <a:t>Byron Court</a:t>
            </a:r>
          </a:p>
        </p:txBody>
      </p:sp>
      <p:sp>
        <p:nvSpPr>
          <p:cNvPr id="40" name="TextBox 39">
            <a:extLst>
              <a:ext uri="{FF2B5EF4-FFF2-40B4-BE49-F238E27FC236}">
                <a16:creationId xmlns:a16="http://schemas.microsoft.com/office/drawing/2014/main" id="{31AE80FC-C917-156C-8236-88CC1E2C7657}"/>
              </a:ext>
            </a:extLst>
          </p:cNvPr>
          <p:cNvSpPr txBox="1"/>
          <p:nvPr/>
        </p:nvSpPr>
        <p:spPr>
          <a:xfrm>
            <a:off x="6510403" y="1511365"/>
            <a:ext cx="5172664" cy="543739"/>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400"/>
              </a:spcAft>
              <a:buClr>
                <a:srgbClr val="AE2573"/>
              </a:buClr>
              <a:buSzPct val="100000"/>
              <a:buFontTx/>
              <a:buNone/>
              <a:tabLst>
                <a:tab pos="228600" algn="l"/>
                <a:tab pos="457200" algn="l"/>
              </a:tabLst>
              <a:defRPr/>
            </a:pPr>
            <a:r>
              <a:rPr kumimoji="0" lang="en-GB" sz="1050" b="0" i="0" u="none" strike="noStrike" kern="1200" cap="none" spc="0" normalizeH="0" baseline="0" noProof="0">
                <a:ln>
                  <a:noFill/>
                </a:ln>
                <a:solidFill>
                  <a:srgbClr val="005EB8"/>
                </a:solidFill>
                <a:effectLst/>
                <a:uLnTx/>
                <a:uFillTx/>
                <a:latin typeface="Verdana" panose="020B0604030504040204" pitchFamily="34" charset="0"/>
                <a:ea typeface="Verdana" panose="020B0604030504040204" pitchFamily="34" charset="0"/>
                <a:cs typeface="Calibri" panose="020F0502020204030204" pitchFamily="34" charset="0"/>
              </a:rPr>
              <a:t>Domain Performances </a:t>
            </a:r>
            <a:endParaRPr lang="en-GB" sz="1050">
              <a:solidFill>
                <a:srgbClr val="005EB8"/>
              </a:solidFill>
              <a:latin typeface="Verdana" panose="020B0604030504040204" pitchFamily="34" charset="0"/>
              <a:ea typeface="Verdana" panose="020B0604030504040204" pitchFamily="34" charset="0"/>
            </a:endParaRPr>
          </a:p>
          <a:p>
            <a:pPr>
              <a:spcBef>
                <a:spcPts val="600"/>
              </a:spcBef>
            </a:pPr>
            <a:endParaRPr lang="en-GB" sz="1050">
              <a:solidFill>
                <a:srgbClr val="005EB8"/>
              </a:solidFill>
              <a:latin typeface="Verdana" panose="020B0604030504040204" pitchFamily="34" charset="0"/>
              <a:ea typeface="Verdana" panose="020B0604030504040204" pitchFamily="34" charset="0"/>
            </a:endParaRPr>
          </a:p>
        </p:txBody>
      </p:sp>
      <p:pic>
        <p:nvPicPr>
          <p:cNvPr id="65" name="Picture 64">
            <a:extLst>
              <a:ext uri="{FF2B5EF4-FFF2-40B4-BE49-F238E27FC236}">
                <a16:creationId xmlns:a16="http://schemas.microsoft.com/office/drawing/2014/main" id="{D628849C-6F78-11AD-5F7F-C7CBFFB182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18036" y="1754403"/>
            <a:ext cx="4811174" cy="4573050"/>
          </a:xfrm>
          <a:prstGeom prst="rect">
            <a:avLst/>
          </a:prstGeom>
        </p:spPr>
      </p:pic>
      <p:sp>
        <p:nvSpPr>
          <p:cNvPr id="4" name="TextBox 3">
            <a:extLst>
              <a:ext uri="{FF2B5EF4-FFF2-40B4-BE49-F238E27FC236}">
                <a16:creationId xmlns:a16="http://schemas.microsoft.com/office/drawing/2014/main" id="{E0FE9414-DE8A-40F3-3E5D-153FB3AEC5E2}"/>
              </a:ext>
            </a:extLst>
          </p:cNvPr>
          <p:cNvSpPr txBox="1"/>
          <p:nvPr/>
        </p:nvSpPr>
        <p:spPr>
          <a:xfrm>
            <a:off x="1087411" y="4410223"/>
            <a:ext cx="6096000" cy="276999"/>
          </a:xfrm>
          <a:prstGeom prst="rect">
            <a:avLst/>
          </a:prstGeom>
          <a:noFill/>
        </p:spPr>
        <p:txBody>
          <a:bodyPr wrap="square">
            <a:spAutoFit/>
          </a:bodyPr>
          <a:lstStyle/>
          <a:p>
            <a:pPr>
              <a:spcBef>
                <a:spcPts val="600"/>
              </a:spcBef>
            </a:pPr>
            <a:r>
              <a:rPr lang="en-GB" sz="1200">
                <a:solidFill>
                  <a:srgbClr val="005EB8"/>
                </a:solidFill>
                <a:latin typeface="Verdana" panose="020B0604030504040204" pitchFamily="34" charset="0"/>
                <a:ea typeface="Verdana" panose="020B0604030504040204" pitchFamily="34" charset="0"/>
              </a:rPr>
              <a:t>Overall Top Performers		   Overall Lowest Performers</a:t>
            </a:r>
          </a:p>
        </p:txBody>
      </p:sp>
    </p:spTree>
    <p:extLst>
      <p:ext uri="{BB962C8B-B14F-4D97-AF65-F5344CB8AC3E}">
        <p14:creationId xmlns:p14="http://schemas.microsoft.com/office/powerpoint/2010/main" val="1722609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Day in the Life of the NHS | University of Hull">
            <a:extLst>
              <a:ext uri="{FF2B5EF4-FFF2-40B4-BE49-F238E27FC236}">
                <a16:creationId xmlns:a16="http://schemas.microsoft.com/office/drawing/2014/main" id="{012F50AD-18F9-4A80-8474-9424DDB2FC2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2383971"/>
            <a:ext cx="12192000" cy="44740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6E9BBAC-F0C5-42FF-9314-EC4DA5BE0789}"/>
              </a:ext>
            </a:extLst>
          </p:cNvPr>
          <p:cNvSpPr txBox="1"/>
          <p:nvPr/>
        </p:nvSpPr>
        <p:spPr>
          <a:xfrm>
            <a:off x="275167" y="1240108"/>
            <a:ext cx="9283503" cy="784830"/>
          </a:xfrm>
          <a:prstGeom prst="rect">
            <a:avLst/>
          </a:prstGeom>
          <a:noFill/>
        </p:spPr>
        <p:txBody>
          <a:bodyPr wrap="square" lIns="0" rIns="0" rtlCol="0" anchor="t">
            <a:spAutoFit/>
          </a:bodyPr>
          <a:lstStyle/>
          <a:p>
            <a:pPr marL="0" marR="0" lvl="0" indent="0" algn="l" defTabSz="914400" rtl="0" eaLnBrk="1" fontAlgn="auto" latinLnBrk="0" hangingPunct="1">
              <a:lnSpc>
                <a:spcPct val="75000"/>
              </a:lnSpc>
              <a:spcBef>
                <a:spcPts val="0"/>
              </a:spcBef>
              <a:spcAft>
                <a:spcPts val="0"/>
              </a:spcAft>
              <a:buClrTx/>
              <a:buSzTx/>
              <a:buFontTx/>
              <a:buNone/>
              <a:tabLst/>
              <a:defRPr/>
            </a:pPr>
            <a:r>
              <a:rPr lang="en-US" sz="6000" spc="-150">
                <a:solidFill>
                  <a:schemeClr val="bg1"/>
                </a:solidFill>
                <a:latin typeface="Impact" panose="020B0806030902050204" pitchFamily="34" charset="0"/>
              </a:rPr>
              <a:t>3. WHERE DO WE WANT TO BE?</a:t>
            </a:r>
            <a:endParaRPr kumimoji="0" lang="en-US" sz="6000" b="0" i="0" u="none" strike="noStrike" kern="1200" cap="none" spc="-150" normalizeH="0" baseline="0" noProof="0">
              <a:ln>
                <a:noFill/>
              </a:ln>
              <a:solidFill>
                <a:schemeClr val="bg1"/>
              </a:solidFill>
              <a:effectLst/>
              <a:uLnTx/>
              <a:uFillTx/>
              <a:latin typeface="Impact" panose="020B0806030902050204" pitchFamily="34" charset="0"/>
              <a:ea typeface="+mn-ea"/>
              <a:cs typeface="+mn-cs"/>
            </a:endParaRPr>
          </a:p>
        </p:txBody>
      </p:sp>
      <p:sp>
        <p:nvSpPr>
          <p:cNvPr id="4" name="TextBox 3">
            <a:extLst>
              <a:ext uri="{FF2B5EF4-FFF2-40B4-BE49-F238E27FC236}">
                <a16:creationId xmlns:a16="http://schemas.microsoft.com/office/drawing/2014/main" id="{7AAC77F2-A93B-4B86-914D-90247FF067D7}"/>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prstClr val="white"/>
                </a:solidFill>
                <a:effectLst/>
                <a:uLnTx/>
                <a:uFillTx/>
                <a:latin typeface="Impact" panose="020B0806030902050204" pitchFamily="34" charset="0"/>
                <a:ea typeface="+mn-ea"/>
                <a:cs typeface="+mn-cs"/>
              </a:rPr>
              <a:t>Estate Strategy 2024</a:t>
            </a:r>
          </a:p>
        </p:txBody>
      </p:sp>
      <p:cxnSp>
        <p:nvCxnSpPr>
          <p:cNvPr id="5" name="Straight Connector 4">
            <a:extLst>
              <a:ext uri="{FF2B5EF4-FFF2-40B4-BE49-F238E27FC236}">
                <a16:creationId xmlns:a16="http://schemas.microsoft.com/office/drawing/2014/main" id="{5C7237CF-4831-4545-9AB3-2209CF5ECF32}"/>
              </a:ext>
            </a:extLst>
          </p:cNvPr>
          <p:cNvCxnSpPr>
            <a:cxnSpLocks/>
          </p:cNvCxnSpPr>
          <p:nvPr/>
        </p:nvCxnSpPr>
        <p:spPr>
          <a:xfrm>
            <a:off x="275167" y="6484305"/>
            <a:ext cx="11641667" cy="0"/>
          </a:xfrm>
          <a:prstGeom prst="line">
            <a:avLst/>
          </a:prstGeom>
          <a:ln w="12700">
            <a:solidFill>
              <a:srgbClr val="005E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368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18</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solidFill>
                  <a:srgbClr val="005EB8"/>
                </a:solidFill>
                <a:latin typeface="Impact" panose="020B0806030902050204" pitchFamily="34" charset="0"/>
                <a:cs typeface="Calibri" panose="020F0502020204030204" pitchFamily="34" charset="0"/>
              </a:rPr>
              <a:t>Strategic Context - Overview</a:t>
            </a:r>
          </a:p>
        </p:txBody>
      </p:sp>
      <p:sp>
        <p:nvSpPr>
          <p:cNvPr id="9" name="Content Placeholder 3">
            <a:extLst>
              <a:ext uri="{FF2B5EF4-FFF2-40B4-BE49-F238E27FC236}">
                <a16:creationId xmlns:a16="http://schemas.microsoft.com/office/drawing/2014/main" id="{27ED2A94-3BF6-7FFF-829A-E2A7B85B53E5}"/>
              </a:ext>
            </a:extLst>
          </p:cNvPr>
          <p:cNvSpPr txBox="1">
            <a:spLocks/>
          </p:cNvSpPr>
          <p:nvPr/>
        </p:nvSpPr>
        <p:spPr>
          <a:xfrm>
            <a:off x="649705" y="1669547"/>
            <a:ext cx="11267128" cy="400110"/>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000">
                <a:latin typeface="Verdana" panose="020B0604030504040204" pitchFamily="34" charset="0"/>
                <a:ea typeface="Verdana" panose="020B0604030504040204" pitchFamily="34" charset="0"/>
                <a:cs typeface="Calibri" panose="020F0502020204030204" pitchFamily="34" charset="0"/>
              </a:rPr>
              <a:t>The development of our estate strategy cannot be viewed in isolation. This section considers the most pertinent national, regional, and Trust-wide priorities with which our estate strategy must align to support delivery of our vision and estate strategy objectives.</a:t>
            </a:r>
          </a:p>
        </p:txBody>
      </p:sp>
      <p:sp>
        <p:nvSpPr>
          <p:cNvPr id="5" name="Rectangle 4">
            <a:extLst>
              <a:ext uri="{FF2B5EF4-FFF2-40B4-BE49-F238E27FC236}">
                <a16:creationId xmlns:a16="http://schemas.microsoft.com/office/drawing/2014/main" id="{06B82A2D-F91E-AE09-C07C-A737E0B1C7B8}"/>
              </a:ext>
            </a:extLst>
          </p:cNvPr>
          <p:cNvSpPr/>
          <p:nvPr/>
        </p:nvSpPr>
        <p:spPr>
          <a:xfrm>
            <a:off x="2295144" y="2386584"/>
            <a:ext cx="2706624" cy="1115568"/>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latin typeface="Verdana" panose="020B0604030504040204" pitchFamily="34" charset="0"/>
                <a:ea typeface="Verdana" panose="020B0604030504040204" pitchFamily="34" charset="0"/>
              </a:rPr>
              <a:t>National Policies and Strategies</a:t>
            </a:r>
          </a:p>
        </p:txBody>
      </p:sp>
      <p:sp>
        <p:nvSpPr>
          <p:cNvPr id="12" name="Rectangle 11">
            <a:extLst>
              <a:ext uri="{FF2B5EF4-FFF2-40B4-BE49-F238E27FC236}">
                <a16:creationId xmlns:a16="http://schemas.microsoft.com/office/drawing/2014/main" id="{CFD7CED4-9F8C-5071-3260-E9BC8F1989E5}"/>
              </a:ext>
            </a:extLst>
          </p:cNvPr>
          <p:cNvSpPr/>
          <p:nvPr/>
        </p:nvSpPr>
        <p:spPr>
          <a:xfrm>
            <a:off x="2292096" y="3590544"/>
            <a:ext cx="2706624" cy="1115568"/>
          </a:xfrm>
          <a:prstGeom prst="rect">
            <a:avLst/>
          </a:prstGeom>
          <a:solidFill>
            <a:srgbClr val="53C1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latin typeface="Verdana" panose="020B0604030504040204" pitchFamily="34" charset="0"/>
                <a:ea typeface="Verdana" panose="020B0604030504040204" pitchFamily="34" charset="0"/>
              </a:rPr>
              <a:t>Regional </a:t>
            </a:r>
          </a:p>
          <a:p>
            <a:pPr algn="ctr"/>
            <a:r>
              <a:rPr lang="en-GB" sz="1600" b="1">
                <a:latin typeface="Verdana" panose="020B0604030504040204" pitchFamily="34" charset="0"/>
                <a:ea typeface="Verdana" panose="020B0604030504040204" pitchFamily="34" charset="0"/>
              </a:rPr>
              <a:t>Strategies</a:t>
            </a:r>
          </a:p>
        </p:txBody>
      </p:sp>
      <p:sp>
        <p:nvSpPr>
          <p:cNvPr id="13" name="Rectangle 12">
            <a:extLst>
              <a:ext uri="{FF2B5EF4-FFF2-40B4-BE49-F238E27FC236}">
                <a16:creationId xmlns:a16="http://schemas.microsoft.com/office/drawing/2014/main" id="{4EB1EC28-2D80-1486-E6B4-12D3E9C56658}"/>
              </a:ext>
            </a:extLst>
          </p:cNvPr>
          <p:cNvSpPr/>
          <p:nvPr/>
        </p:nvSpPr>
        <p:spPr>
          <a:xfrm>
            <a:off x="2298192" y="4803648"/>
            <a:ext cx="2706624" cy="1115568"/>
          </a:xfrm>
          <a:prstGeom prst="rect">
            <a:avLst/>
          </a:prstGeom>
          <a:solidFill>
            <a:srgbClr val="B59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latin typeface="Verdana" panose="020B0604030504040204" pitchFamily="34" charset="0"/>
                <a:ea typeface="Verdana" panose="020B0604030504040204" pitchFamily="34" charset="0"/>
              </a:rPr>
              <a:t>EPUT Strategies and Plans</a:t>
            </a:r>
          </a:p>
        </p:txBody>
      </p:sp>
      <p:sp>
        <p:nvSpPr>
          <p:cNvPr id="14" name="Rectangle 13">
            <a:extLst>
              <a:ext uri="{FF2B5EF4-FFF2-40B4-BE49-F238E27FC236}">
                <a16:creationId xmlns:a16="http://schemas.microsoft.com/office/drawing/2014/main" id="{48DAFFDB-9C3F-843C-E091-141F39836E7E}"/>
              </a:ext>
            </a:extLst>
          </p:cNvPr>
          <p:cNvSpPr/>
          <p:nvPr/>
        </p:nvSpPr>
        <p:spPr>
          <a:xfrm>
            <a:off x="5190744" y="2383536"/>
            <a:ext cx="4840224" cy="1115568"/>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000">
                <a:latin typeface="Verdana" panose="020B0604030504040204" pitchFamily="34" charset="0"/>
                <a:ea typeface="Verdana" panose="020B0604030504040204" pitchFamily="34" charset="0"/>
              </a:rPr>
              <a:t>NHS Long Term Plan - Mental Health</a:t>
            </a:r>
          </a:p>
          <a:p>
            <a:pPr marL="285750" indent="-285750">
              <a:buFont typeface="Arial" panose="020B0604020202020204" pitchFamily="34" charset="0"/>
              <a:buChar char="•"/>
            </a:pPr>
            <a:r>
              <a:rPr lang="en-GB" sz="1000">
                <a:latin typeface="Verdana" panose="020B0604030504040204" pitchFamily="34" charset="0"/>
                <a:ea typeface="Verdana" panose="020B0604030504040204" pitchFamily="34" charset="0"/>
              </a:rPr>
              <a:t>NHS Mental Health Implementation Plan</a:t>
            </a:r>
          </a:p>
          <a:p>
            <a:pPr marL="285750" indent="-285750">
              <a:buFont typeface="Arial" panose="020B0604020202020204" pitchFamily="34" charset="0"/>
              <a:buChar char="•"/>
            </a:pPr>
            <a:r>
              <a:rPr lang="en-GB" sz="1000">
                <a:latin typeface="Verdana" panose="020B0604030504040204" pitchFamily="34" charset="0"/>
                <a:ea typeface="Verdana" panose="020B0604030504040204" pitchFamily="34" charset="0"/>
              </a:rPr>
              <a:t>Naylor Review</a:t>
            </a:r>
          </a:p>
          <a:p>
            <a:pPr marL="285750" indent="-285750">
              <a:buFont typeface="Arial" panose="020B0604020202020204" pitchFamily="34" charset="0"/>
              <a:buChar char="•"/>
            </a:pPr>
            <a:r>
              <a:rPr lang="en-GB" sz="1000">
                <a:latin typeface="Verdana" panose="020B0604030504040204" pitchFamily="34" charset="0"/>
                <a:ea typeface="Verdana" panose="020B0604030504040204" pitchFamily="34" charset="0"/>
              </a:rPr>
              <a:t>Fuller Report</a:t>
            </a:r>
          </a:p>
          <a:p>
            <a:pPr marL="285750" indent="-285750">
              <a:buFont typeface="Arial" panose="020B0604020202020204" pitchFamily="34" charset="0"/>
              <a:buChar char="•"/>
            </a:pPr>
            <a:r>
              <a:rPr lang="en-GB" sz="1000">
                <a:latin typeface="Verdana" panose="020B0604030504040204" pitchFamily="34" charset="0"/>
                <a:ea typeface="Verdana" panose="020B0604030504040204" pitchFamily="34" charset="0"/>
              </a:rPr>
              <a:t>Delivering a ‘Net Zero National Health Service</a:t>
            </a:r>
          </a:p>
          <a:p>
            <a:pPr marL="285750" indent="-285750">
              <a:buFont typeface="Arial" panose="020B0604020202020204" pitchFamily="34" charset="0"/>
              <a:buChar char="•"/>
            </a:pPr>
            <a:r>
              <a:rPr lang="en-GB" sz="1000">
                <a:latin typeface="Verdana" panose="020B0604030504040204" pitchFamily="34" charset="0"/>
                <a:ea typeface="Verdana" panose="020B0604030504040204" pitchFamily="34" charset="0"/>
              </a:rPr>
              <a:t>NHS Long Term Workforce Plan</a:t>
            </a:r>
          </a:p>
        </p:txBody>
      </p:sp>
      <p:sp>
        <p:nvSpPr>
          <p:cNvPr id="16" name="Rectangle 15">
            <a:extLst>
              <a:ext uri="{FF2B5EF4-FFF2-40B4-BE49-F238E27FC236}">
                <a16:creationId xmlns:a16="http://schemas.microsoft.com/office/drawing/2014/main" id="{E2B26B6E-1936-C87B-4AD4-54E313F5C2E2}"/>
              </a:ext>
            </a:extLst>
          </p:cNvPr>
          <p:cNvSpPr/>
          <p:nvPr/>
        </p:nvSpPr>
        <p:spPr>
          <a:xfrm>
            <a:off x="5196840" y="3605784"/>
            <a:ext cx="4840224" cy="1115568"/>
          </a:xfrm>
          <a:prstGeom prst="rect">
            <a:avLst/>
          </a:prstGeom>
          <a:solidFill>
            <a:srgbClr val="53C1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000">
                <a:latin typeface="Verdana" panose="020B0604030504040204" pitchFamily="34" charset="0"/>
                <a:ea typeface="Verdana" panose="020B0604030504040204" pitchFamily="34" charset="0"/>
              </a:rPr>
              <a:t>Hertfordshire and West Essex Estate Infrastructure Estate Strategy</a:t>
            </a:r>
          </a:p>
          <a:p>
            <a:pPr marL="285750" indent="-285750">
              <a:buFont typeface="Arial" panose="020B0604020202020204" pitchFamily="34" charset="0"/>
              <a:buChar char="•"/>
            </a:pPr>
            <a:r>
              <a:rPr lang="en-GB" sz="1000">
                <a:latin typeface="Verdana" panose="020B0604030504040204" pitchFamily="34" charset="0"/>
                <a:ea typeface="Verdana" panose="020B0604030504040204" pitchFamily="34" charset="0"/>
              </a:rPr>
              <a:t>Suffolk and North East Essex Estate Infrastructure Strategy</a:t>
            </a:r>
          </a:p>
          <a:p>
            <a:pPr marL="285750" indent="-285750">
              <a:buFont typeface="Arial" panose="020B0604020202020204" pitchFamily="34" charset="0"/>
              <a:buChar char="•"/>
            </a:pPr>
            <a:r>
              <a:rPr lang="en-GB" sz="1000">
                <a:latin typeface="Verdana" panose="020B0604030504040204" pitchFamily="34" charset="0"/>
                <a:ea typeface="Verdana" panose="020B0604030504040204" pitchFamily="34" charset="0"/>
              </a:rPr>
              <a:t>Mid and South Essex Estate Infrastructure Strategy</a:t>
            </a:r>
          </a:p>
          <a:p>
            <a:pPr marL="285750" indent="-285750">
              <a:buFont typeface="Arial" panose="020B0604020202020204" pitchFamily="34" charset="0"/>
              <a:buChar char="•"/>
            </a:pPr>
            <a:r>
              <a:rPr lang="en-GB" sz="1000">
                <a:latin typeface="Verdana" panose="020B0604030504040204" pitchFamily="34" charset="0"/>
                <a:ea typeface="Verdana" panose="020B0604030504040204" pitchFamily="34" charset="0"/>
              </a:rPr>
              <a:t>Bedfordshire, Luton and Milton Keynes Infrastructure Strategy </a:t>
            </a:r>
          </a:p>
        </p:txBody>
      </p:sp>
      <p:sp>
        <p:nvSpPr>
          <p:cNvPr id="17" name="Rectangle 16">
            <a:extLst>
              <a:ext uri="{FF2B5EF4-FFF2-40B4-BE49-F238E27FC236}">
                <a16:creationId xmlns:a16="http://schemas.microsoft.com/office/drawing/2014/main" id="{B5DEBF1D-D6F7-72C6-91CA-B7D338F6D8A8}"/>
              </a:ext>
            </a:extLst>
          </p:cNvPr>
          <p:cNvSpPr/>
          <p:nvPr/>
        </p:nvSpPr>
        <p:spPr>
          <a:xfrm>
            <a:off x="5202936" y="4828032"/>
            <a:ext cx="4840224" cy="1115568"/>
          </a:xfrm>
          <a:prstGeom prst="rect">
            <a:avLst/>
          </a:prstGeom>
          <a:solidFill>
            <a:srgbClr val="B59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000">
                <a:latin typeface="Verdana" panose="020B0604030504040204" pitchFamily="34" charset="0"/>
                <a:ea typeface="Verdana" panose="020B0604030504040204" pitchFamily="34" charset="0"/>
              </a:rPr>
              <a:t>Quality of Care Strategy</a:t>
            </a:r>
          </a:p>
          <a:p>
            <a:pPr marL="285750" indent="-285750">
              <a:buFont typeface="Arial" panose="020B0604020202020204" pitchFamily="34" charset="0"/>
              <a:buChar char="•"/>
            </a:pPr>
            <a:r>
              <a:rPr lang="en-GB" sz="1000">
                <a:latin typeface="Verdana" panose="020B0604030504040204" pitchFamily="34" charset="0"/>
                <a:ea typeface="Verdana" panose="020B0604030504040204" pitchFamily="34" charset="0"/>
              </a:rPr>
              <a:t>Green Plan</a:t>
            </a:r>
          </a:p>
          <a:p>
            <a:pPr marL="285750" indent="-285750">
              <a:buFont typeface="Arial" panose="020B0604020202020204" pitchFamily="34" charset="0"/>
              <a:buChar char="•"/>
            </a:pPr>
            <a:r>
              <a:rPr lang="en-GB" sz="1000">
                <a:latin typeface="Verdana" panose="020B0604030504040204" pitchFamily="34" charset="0"/>
                <a:ea typeface="Verdana" panose="020B0604030504040204" pitchFamily="34" charset="0"/>
              </a:rPr>
              <a:t>Digital Strategy</a:t>
            </a:r>
          </a:p>
          <a:p>
            <a:pPr marL="285750" indent="-285750">
              <a:buFont typeface="Arial" panose="020B0604020202020204" pitchFamily="34" charset="0"/>
              <a:buChar char="•"/>
            </a:pPr>
            <a:r>
              <a:rPr lang="en-GB" sz="1000">
                <a:latin typeface="Verdana" panose="020B0604030504040204" pitchFamily="34" charset="0"/>
                <a:ea typeface="Verdana" panose="020B0604030504040204" pitchFamily="34" charset="0"/>
              </a:rPr>
              <a:t>Social Impact Strategy</a:t>
            </a:r>
          </a:p>
          <a:p>
            <a:pPr marL="285750" indent="-285750">
              <a:buFont typeface="Arial" panose="020B0604020202020204" pitchFamily="34" charset="0"/>
              <a:buChar char="•"/>
            </a:pPr>
            <a:r>
              <a:rPr lang="en-GB" sz="1000">
                <a:latin typeface="Verdana" panose="020B0604030504040204" pitchFamily="34" charset="0"/>
                <a:ea typeface="Verdana" panose="020B0604030504040204" pitchFamily="34" charset="0"/>
              </a:rPr>
              <a:t>People and Education Strategy</a:t>
            </a:r>
          </a:p>
          <a:p>
            <a:pPr marL="285750" indent="-285750">
              <a:buFont typeface="Arial" panose="020B0604020202020204" pitchFamily="34" charset="0"/>
              <a:buChar char="•"/>
            </a:pPr>
            <a:r>
              <a:rPr lang="en-GB" sz="1000">
                <a:latin typeface="Verdana" panose="020B0604030504040204" pitchFamily="34" charset="0"/>
                <a:ea typeface="Verdana" panose="020B0604030504040204" pitchFamily="34" charset="0"/>
              </a:rPr>
              <a:t>Research Strategy</a:t>
            </a:r>
          </a:p>
        </p:txBody>
      </p:sp>
    </p:spTree>
    <p:extLst>
      <p:ext uri="{BB962C8B-B14F-4D97-AF65-F5344CB8AC3E}">
        <p14:creationId xmlns:p14="http://schemas.microsoft.com/office/powerpoint/2010/main" val="2417360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19</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solidFill>
                  <a:srgbClr val="005EB8"/>
                </a:solidFill>
                <a:latin typeface="Impact" panose="020B0806030902050204" pitchFamily="34" charset="0"/>
                <a:cs typeface="Calibri" panose="020F0502020204030204" pitchFamily="34" charset="0"/>
              </a:rPr>
              <a:t>Strategic Context - National</a:t>
            </a:r>
          </a:p>
        </p:txBody>
      </p:sp>
      <p:sp>
        <p:nvSpPr>
          <p:cNvPr id="2" name="TextBox 1">
            <a:extLst>
              <a:ext uri="{FF2B5EF4-FFF2-40B4-BE49-F238E27FC236}">
                <a16:creationId xmlns:a16="http://schemas.microsoft.com/office/drawing/2014/main" id="{895A4788-876D-5DE4-DCBB-C195C1A7D097}"/>
              </a:ext>
            </a:extLst>
          </p:cNvPr>
          <p:cNvSpPr txBox="1"/>
          <p:nvPr/>
        </p:nvSpPr>
        <p:spPr>
          <a:xfrm>
            <a:off x="613288" y="1630649"/>
            <a:ext cx="11062773"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AE2573"/>
              </a:buClr>
              <a:buSzTx/>
              <a:buFontTx/>
              <a:buNone/>
              <a:tabLst/>
              <a:defRPr/>
            </a:pPr>
            <a:r>
              <a:rPr kumimoji="0" lang="en-GB" sz="1200" b="1" i="0" u="none" strike="noStrike" kern="120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cs typeface="Calibri" panose="020F0502020204030204" pitchFamily="34" charset="0"/>
              </a:rPr>
              <a:t>The NHS Long Term Plan</a:t>
            </a:r>
          </a:p>
          <a:p>
            <a:pPr marL="0" marR="0" lvl="0" indent="0" algn="l" defTabSz="914400" rtl="0" eaLnBrk="1" fontAlgn="auto" latinLnBrk="0" hangingPunct="1">
              <a:lnSpc>
                <a:spcPct val="100000"/>
              </a:lnSpc>
              <a:spcBef>
                <a:spcPts val="0"/>
              </a:spcBef>
              <a:spcAft>
                <a:spcPts val="0"/>
              </a:spcAft>
              <a:buClr>
                <a:srgbClr val="AE2573"/>
              </a:buClr>
              <a:buSzTx/>
              <a:buFontTx/>
              <a:buNone/>
              <a:tabLst/>
              <a:defRPr/>
            </a:pPr>
            <a:endPar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indent="0">
              <a:buNone/>
            </a:pPr>
            <a:r>
              <a:rPr lang="en-GB" sz="1000" kern="100" dirty="0">
                <a:effectLst/>
                <a:latin typeface="Verdana" panose="020B0604030504040204" pitchFamily="34" charset="0"/>
                <a:ea typeface="Verdana" panose="020B0604030504040204" pitchFamily="34" charset="0"/>
                <a:cs typeface="Times New Roman" panose="02020603050405020304" pitchFamily="18" charset="0"/>
              </a:rPr>
              <a:t>The NHS Long Term Plan committed significant investment in mental health services to support an ambitious transformation </a:t>
            </a:r>
            <a:r>
              <a:rPr lang="en-GB" sz="1000" kern="100" dirty="0" smtClean="0">
                <a:effectLst/>
                <a:latin typeface="Verdana" panose="020B0604030504040204" pitchFamily="34" charset="0"/>
                <a:ea typeface="Verdana" panose="020B0604030504040204" pitchFamily="34" charset="0"/>
                <a:cs typeface="Times New Roman" panose="02020603050405020304" pitchFamily="18" charset="0"/>
              </a:rPr>
              <a:t>programme. </a:t>
            </a:r>
            <a:r>
              <a:rPr lang="en-GB" sz="1000" kern="100" dirty="0">
                <a:effectLst/>
                <a:latin typeface="Verdana" panose="020B0604030504040204" pitchFamily="34" charset="0"/>
                <a:ea typeface="Verdana" panose="020B0604030504040204" pitchFamily="34" charset="0"/>
                <a:cs typeface="Times New Roman" panose="02020603050405020304" pitchFamily="18" charset="0"/>
              </a:rPr>
              <a:t>It also set out how services will be integrated, and community-based services will be expanded, to support more people at home. The new learning disability and autism standards must also be implemented by all trusts by 2023/24. </a:t>
            </a:r>
          </a:p>
          <a:p>
            <a:pPr marL="0" indent="0">
              <a:buNone/>
            </a:pPr>
            <a:endParaRPr lang="en-GB" sz="1000" kern="100" dirty="0">
              <a:latin typeface="Verdana" panose="020B0604030504040204" pitchFamily="34" charset="0"/>
              <a:ea typeface="Verdana" panose="020B0604030504040204" pitchFamily="34" charset="0"/>
              <a:cs typeface="Times New Roman" panose="02020603050405020304" pitchFamily="18" charset="0"/>
            </a:endParaRPr>
          </a:p>
          <a:p>
            <a:pPr marL="0" indent="0">
              <a:buNone/>
            </a:pPr>
            <a:r>
              <a:rPr lang="en-GB" sz="1000" kern="100" dirty="0">
                <a:effectLst/>
                <a:latin typeface="Verdana" panose="020B0604030504040204" pitchFamily="34" charset="0"/>
                <a:ea typeface="Verdana" panose="020B0604030504040204" pitchFamily="34" charset="0"/>
                <a:cs typeface="Times New Roman" panose="02020603050405020304" pitchFamily="18" charset="0"/>
              </a:rPr>
              <a:t>While the population is increasing, there has also been a record number of people that require NHS mental health services and referrals. However, national capital allocations have largely been prioritised towards acute settings with underinvestment in mental health and community services. This is a particular issue for trusts aiming to redevelop their estates to improve the quality of care offered to patients, reduce the mental health backlog and improve efficiency. Within this context, alignment with national, regional and local strategies needs to be considered within the estate strategy.</a:t>
            </a:r>
          </a:p>
          <a:p>
            <a:pPr marL="0" marR="0" lvl="0" indent="0" algn="l" defTabSz="914400" rtl="0" eaLnBrk="1" fontAlgn="auto" latinLnBrk="0" hangingPunct="1">
              <a:lnSpc>
                <a:spcPct val="100000"/>
              </a:lnSpc>
              <a:spcBef>
                <a:spcPts val="0"/>
              </a:spcBef>
              <a:spcAft>
                <a:spcPts val="0"/>
              </a:spcAft>
              <a:buClr>
                <a:srgbClr val="AE2573"/>
              </a:buClr>
              <a:buSzTx/>
              <a:buFontTx/>
              <a:buNone/>
              <a:tabLst/>
              <a:defRPr/>
            </a:pPr>
            <a:endParaRPr kumimoji="0" lang="en-GB" sz="1000" b="0" i="0" u="sng"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The priorities for the NHS Mental Health Long Term Plan include:</a:t>
            </a:r>
          </a:p>
          <a:p>
            <a:pPr marL="0" marR="0" lvl="0" indent="0" algn="l" defTabSz="914400" rtl="0" eaLnBrk="1" fontAlgn="auto" latinLnBrk="0" hangingPunct="1">
              <a:lnSpc>
                <a:spcPct val="100000"/>
              </a:lnSpc>
              <a:spcBef>
                <a:spcPts val="0"/>
              </a:spcBef>
              <a:spcAft>
                <a:spcPts val="0"/>
              </a:spcAft>
              <a:buClr>
                <a:srgbClr val="AE2573"/>
              </a:buClr>
              <a:buSzTx/>
              <a:buFontTx/>
              <a:buNone/>
              <a:tabLst/>
              <a:defRPr/>
            </a:pPr>
            <a:endPar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475E8FDE-6087-1543-919F-2A7D06528E40}"/>
              </a:ext>
            </a:extLst>
          </p:cNvPr>
          <p:cNvGraphicFramePr/>
          <p:nvPr>
            <p:extLst>
              <p:ext uri="{D42A27DB-BD31-4B8C-83A1-F6EECF244321}">
                <p14:modId xmlns:p14="http://schemas.microsoft.com/office/powerpoint/2010/main" val="1224788800"/>
              </p:ext>
            </p:extLst>
          </p:nvPr>
        </p:nvGraphicFramePr>
        <p:xfrm>
          <a:off x="634088" y="3723530"/>
          <a:ext cx="11041973" cy="24851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3039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A4C232-82E6-4C4D-909B-BBEF6E73F9F9}"/>
              </a:ext>
            </a:extLst>
          </p:cNvPr>
          <p:cNvSpPr/>
          <p:nvPr/>
        </p:nvSpPr>
        <p:spPr>
          <a:xfrm>
            <a:off x="275166" y="813815"/>
            <a:ext cx="3254418" cy="5670485"/>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D94FB3E-6C4B-469C-BE1E-3C5F50B5F480}"/>
              </a:ext>
            </a:extLst>
          </p:cNvPr>
          <p:cNvSpPr txBox="1"/>
          <p:nvPr/>
        </p:nvSpPr>
        <p:spPr>
          <a:xfrm>
            <a:off x="371010" y="1063319"/>
            <a:ext cx="3285066" cy="630942"/>
          </a:xfrm>
          <a:prstGeom prst="rect">
            <a:avLst/>
          </a:prstGeom>
          <a:noFill/>
        </p:spPr>
        <p:txBody>
          <a:bodyPr wrap="square" lIns="0" rIns="0" rtlCol="0" anchor="t">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5000" b="0" i="0" u="none" strike="noStrike" kern="1200" cap="none" spc="250" normalizeH="0" baseline="0" noProof="0">
                <a:ln>
                  <a:noFill/>
                </a:ln>
                <a:solidFill>
                  <a:srgbClr val="005EB8"/>
                </a:solidFill>
                <a:effectLst/>
                <a:uLnTx/>
                <a:uFillTx/>
                <a:latin typeface="Impact" panose="020B0806030902050204" pitchFamily="34" charset="0"/>
                <a:ea typeface="+mn-ea"/>
                <a:cs typeface="+mn-cs"/>
              </a:rPr>
              <a:t>FOREWORD</a:t>
            </a:r>
          </a:p>
        </p:txBody>
      </p:sp>
      <p:sp>
        <p:nvSpPr>
          <p:cNvPr id="20" name="TextBox 19">
            <a:extLst>
              <a:ext uri="{FF2B5EF4-FFF2-40B4-BE49-F238E27FC236}">
                <a16:creationId xmlns:a16="http://schemas.microsoft.com/office/drawing/2014/main" id="{15D1C018-176A-45C2-911C-752341C5F1CB}"/>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2</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7" name="TextBox 16">
            <a:extLst>
              <a:ext uri="{FF2B5EF4-FFF2-40B4-BE49-F238E27FC236}">
                <a16:creationId xmlns:a16="http://schemas.microsoft.com/office/drawing/2014/main" id="{EF87FBE1-ADF7-4E2E-AE00-0671343B6C37}"/>
              </a:ext>
            </a:extLst>
          </p:cNvPr>
          <p:cNvSpPr txBox="1"/>
          <p:nvPr/>
        </p:nvSpPr>
        <p:spPr>
          <a:xfrm>
            <a:off x="3575304" y="816681"/>
            <a:ext cx="8284464" cy="5172629"/>
          </a:xfrm>
          <a:prstGeom prst="rect">
            <a:avLst/>
          </a:prstGeom>
          <a:noFill/>
        </p:spPr>
        <p:txBody>
          <a:bodyPr wrap="square" lIns="0" rIns="0" rtlCol="0" anchor="t">
            <a:noAutofit/>
          </a:bodyPr>
          <a:lstStyle/>
          <a:p>
            <a:pPr marL="0" marR="0" lvl="0" indent="0" algn="l" defTabSz="914400" rtl="0" eaLnBrk="1" fontAlgn="auto" latinLnBrk="0" hangingPunct="1">
              <a:lnSpc>
                <a:spcPct val="110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Essex Partnership University NHS Foundation Trust (EPUT) has been on a journey of improvement and we remain committed to driving forward change, to learning, listening and innovating so that we deliver the highest quality and safest care possible. </a:t>
            </a:r>
          </a:p>
          <a:p>
            <a:pPr marL="0" marR="0" lvl="0" indent="0" algn="l" defTabSz="914400" rtl="0" eaLnBrk="1" fontAlgn="auto" latinLnBrk="0" hangingPunct="1">
              <a:lnSpc>
                <a:spcPct val="110000"/>
              </a:lnSpc>
              <a:spcBef>
                <a:spcPts val="0"/>
              </a:spcBef>
              <a:spcAft>
                <a:spcPts val="800"/>
              </a:spcAft>
              <a:buClrTx/>
              <a:buSzTx/>
              <a:buFontTx/>
              <a:buNone/>
              <a:tabLst/>
              <a:defRPr/>
            </a:pPr>
            <a:r>
              <a:rPr lang="en-GB" sz="1000" dirty="0">
                <a:solidFill>
                  <a:prstClr val="black"/>
                </a:solidFill>
                <a:latin typeface="Verdana" panose="020B0604030504040204" pitchFamily="34" charset="0"/>
                <a:ea typeface="Verdana" panose="020B0604030504040204" pitchFamily="34" charset="0"/>
              </a:rPr>
              <a:t>As we look to the future, the role of our estate is critical in supporting our vision of being the leading health and wellbeing service in the provision of mental health and community care. Our estates strategy therefore serves as a vital blueprint for our commitment to delivering high quality, accessible and sustainable health care services. </a:t>
            </a:r>
          </a:p>
          <a:p>
            <a:pPr marL="0" marR="0" lvl="0" indent="0" algn="l" defTabSz="914400" rtl="0" eaLnBrk="1" fontAlgn="auto" latinLnBrk="0" hangingPunct="1">
              <a:lnSpc>
                <a:spcPct val="110000"/>
              </a:lnSpc>
              <a:spcBef>
                <a:spcPts val="0"/>
              </a:spcBef>
              <a:spcAft>
                <a:spcPts val="800"/>
              </a:spcAft>
              <a:buClrTx/>
              <a:buSzTx/>
              <a:buFontTx/>
              <a:buNone/>
              <a:tabLst/>
              <a:defRPr/>
            </a:pPr>
            <a:r>
              <a:rPr lang="en-GB" sz="1000" dirty="0">
                <a:solidFill>
                  <a:prstClr val="black"/>
                </a:solidFill>
                <a:latin typeface="Verdana" panose="020B0604030504040204" pitchFamily="34" charset="0"/>
                <a:ea typeface="Verdana" panose="020B0604030504040204" pitchFamily="34" charset="0"/>
              </a:rPr>
              <a:t>Our estate strategy is a comprehensive forward-thinking plan that sets out how we will develop our estate over the next 10 years, ensuring that it is fit for purpose and aligns with our strategic goals. As we navigate the complexities of modern healthcare, our estate must not only respond to current needs but also anticipate future challenges. </a:t>
            </a:r>
          </a:p>
          <a:p>
            <a:pPr marL="0" marR="0" lvl="0" indent="0" algn="l" defTabSz="914400" rtl="0" eaLnBrk="1" fontAlgn="auto" latinLnBrk="0" hangingPunct="1">
              <a:lnSpc>
                <a:spcPct val="110000"/>
              </a:lnSpc>
              <a:spcBef>
                <a:spcPts val="0"/>
              </a:spcBef>
              <a:spcAft>
                <a:spcPts val="800"/>
              </a:spcAft>
              <a:buClrTx/>
              <a:buSzTx/>
              <a:buFontTx/>
              <a:buNone/>
              <a:tabLst/>
              <a:defRPr/>
            </a:pPr>
            <a:r>
              <a:rPr lang="en-GB" sz="1000" dirty="0">
                <a:solidFill>
                  <a:prstClr val="black"/>
                </a:solidFill>
                <a:latin typeface="Verdana" panose="020B0604030504040204" pitchFamily="34" charset="0"/>
                <a:ea typeface="Verdana" panose="020B0604030504040204" pitchFamily="34" charset="0"/>
              </a:rPr>
              <a:t>In developing our strategy, we have engaged widely with stakeholders including patients, staff and system partners. Their insights and experiences have been fundamental in shaping our strategy and has helped us with our mission in being a leading health and wellbeing service. </a:t>
            </a:r>
          </a:p>
          <a:p>
            <a:pPr marL="0" marR="0" lvl="0" indent="0" algn="l" defTabSz="914400" rtl="0" eaLnBrk="1" fontAlgn="auto" latinLnBrk="0" hangingPunct="1">
              <a:lnSpc>
                <a:spcPct val="110000"/>
              </a:lnSpc>
              <a:spcBef>
                <a:spcPts val="0"/>
              </a:spcBef>
              <a:spcAft>
                <a:spcPts val="800"/>
              </a:spcAft>
              <a:buClrTx/>
              <a:buSzTx/>
              <a:buFontTx/>
              <a:buNone/>
              <a:tabLst/>
              <a:defRPr/>
            </a:pPr>
            <a:r>
              <a:rPr lang="en-GB" sz="1000" dirty="0">
                <a:solidFill>
                  <a:prstClr val="black"/>
                </a:solidFill>
                <a:latin typeface="Verdana" panose="020B0604030504040204" pitchFamily="34" charset="0"/>
                <a:ea typeface="Verdana" panose="020B0604030504040204" pitchFamily="34" charset="0"/>
              </a:rPr>
              <a:t>Our strategy also embraces our suite of enabling strategies including digital, quality of care, social impact and working in partnership with people and communities. We have also embraced the principles </a:t>
            </a:r>
            <a:r>
              <a:rPr lang="en-US" sz="1000" dirty="0">
                <a:solidFill>
                  <a:prstClr val="black"/>
                </a:solidFill>
                <a:latin typeface="Verdana" panose="020B0604030504040204" pitchFamily="34" charset="0"/>
                <a:ea typeface="Verdana" panose="020B0604030504040204" pitchFamily="34" charset="0"/>
                <a:cs typeface="Vani" panose="020B0502040204020203" pitchFamily="18" charset="0"/>
              </a:rPr>
              <a:t>of sustainability, </a:t>
            </a:r>
            <a:r>
              <a:rPr lang="en-US" sz="1000" dirty="0" err="1">
                <a:solidFill>
                  <a:prstClr val="black"/>
                </a:solidFill>
                <a:latin typeface="Verdana" panose="020B0604030504040204" pitchFamily="34" charset="0"/>
                <a:ea typeface="Verdana" panose="020B0604030504040204" pitchFamily="34" charset="0"/>
                <a:cs typeface="Vani" panose="020B0502040204020203" pitchFamily="18" charset="0"/>
              </a:rPr>
              <a:t>recognising</a:t>
            </a:r>
            <a:r>
              <a:rPr lang="en-US" sz="1000" dirty="0">
                <a:solidFill>
                  <a:prstClr val="black"/>
                </a:solidFill>
                <a:latin typeface="Verdana" panose="020B0604030504040204" pitchFamily="34" charset="0"/>
                <a:ea typeface="Verdana" panose="020B0604030504040204" pitchFamily="34" charset="0"/>
                <a:cs typeface="Vani" panose="020B0502040204020203" pitchFamily="18" charset="0"/>
              </a:rPr>
              <a:t> our responsibility to incorporate sustainable development aiming to reduce energy consumption, </a:t>
            </a:r>
            <a:r>
              <a:rPr lang="en-US" sz="1000" dirty="0" err="1">
                <a:solidFill>
                  <a:prstClr val="black"/>
                </a:solidFill>
                <a:latin typeface="Verdana" panose="020B0604030504040204" pitchFamily="34" charset="0"/>
                <a:ea typeface="Verdana" panose="020B0604030504040204" pitchFamily="34" charset="0"/>
                <a:cs typeface="Vani" panose="020B0502040204020203" pitchFamily="18" charset="0"/>
              </a:rPr>
              <a:t>minimise</a:t>
            </a:r>
            <a:r>
              <a:rPr lang="en-US" sz="1000" dirty="0">
                <a:solidFill>
                  <a:prstClr val="black"/>
                </a:solidFill>
                <a:latin typeface="Verdana" panose="020B0604030504040204" pitchFamily="34" charset="0"/>
                <a:ea typeface="Verdana" panose="020B0604030504040204" pitchFamily="34" charset="0"/>
                <a:cs typeface="Vani" panose="020B0502040204020203" pitchFamily="18" charset="0"/>
              </a:rPr>
              <a:t> waste and enhance the overall environmental performance of our estate. </a:t>
            </a:r>
          </a:p>
          <a:p>
            <a:pPr marL="0" marR="0" lvl="0" indent="0" algn="l" defTabSz="914400" rtl="0" eaLnBrk="1" fontAlgn="auto" latinLnBrk="0" hangingPunct="1">
              <a:lnSpc>
                <a:spcPct val="110000"/>
              </a:lnSpc>
              <a:spcBef>
                <a:spcPts val="0"/>
              </a:spcBef>
              <a:spcAft>
                <a:spcPts val="800"/>
              </a:spcAft>
              <a:buClrTx/>
              <a:buSzTx/>
              <a:buFontTx/>
              <a:buNone/>
              <a:tabLst/>
              <a:defRPr/>
            </a:pPr>
            <a:r>
              <a:rPr lang="en-US" sz="1000" dirty="0">
                <a:solidFill>
                  <a:prstClr val="black"/>
                </a:solidFill>
                <a:latin typeface="Verdana" panose="020B0604030504040204" pitchFamily="34" charset="0"/>
                <a:ea typeface="Verdana" panose="020B0604030504040204" pitchFamily="34" charset="0"/>
                <a:cs typeface="Vani" panose="020B0502040204020203" pitchFamily="18" charset="0"/>
              </a:rPr>
              <a:t>This strategy is a living document, designed to evolve as we grow and adapt to new challenges. Further work will also be required to develop site masterplans and delivery plans. </a:t>
            </a:r>
          </a:p>
          <a:p>
            <a:pPr marL="0" marR="0" lvl="0" indent="0" algn="l" defTabSz="914400" rtl="0" eaLnBrk="1" fontAlgn="auto" latinLnBrk="0" hangingPunct="1">
              <a:lnSpc>
                <a:spcPct val="110000"/>
              </a:lnSpc>
              <a:spcBef>
                <a:spcPts val="0"/>
              </a:spcBef>
              <a:spcAft>
                <a:spcPts val="800"/>
              </a:spcAft>
              <a:buClrTx/>
              <a:buSzTx/>
              <a:buFontTx/>
              <a:buNone/>
              <a:tabLst/>
              <a:defRPr/>
            </a:pPr>
            <a:r>
              <a:rPr lang="en-US" sz="1000" dirty="0">
                <a:solidFill>
                  <a:prstClr val="black"/>
                </a:solidFill>
                <a:latin typeface="Verdana" panose="020B0604030504040204" pitchFamily="34" charset="0"/>
                <a:ea typeface="Verdana" panose="020B0604030504040204" pitchFamily="34" charset="0"/>
                <a:cs typeface="Vani" panose="020B0502040204020203" pitchFamily="18" charset="0"/>
              </a:rPr>
              <a:t>We are excited about the future and the role our estate will play in it. With this strategy as our guide, we are confident that EPUT will continue to innovate, adapt and excel in meeting the healthcare needs of our communities. Together, we will build an estate that supports our mission to provide outstanding care and improve the health and wellbeing of the people that we serve. </a:t>
            </a:r>
          </a:p>
          <a:p>
            <a:pPr marL="0" marR="0" lvl="0" indent="0" algn="l" defTabSz="914400" rtl="0" eaLnBrk="1" fontAlgn="auto" latinLnBrk="0" hangingPunct="1">
              <a:lnSpc>
                <a:spcPct val="110000"/>
              </a:lnSpc>
              <a:spcBef>
                <a:spcPts val="0"/>
              </a:spcBef>
              <a:spcAft>
                <a:spcPts val="800"/>
              </a:spcAft>
              <a:buClrTx/>
              <a:buSzTx/>
              <a:buFontTx/>
              <a:buNone/>
              <a:tabLst/>
              <a:defRPr/>
            </a:pPr>
            <a:endParaRPr lang="en-GB" sz="1000" dirty="0">
              <a:solidFill>
                <a:prstClr val="black"/>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10000"/>
              </a:lnSpc>
              <a:spcBef>
                <a:spcPts val="0"/>
              </a:spcBef>
              <a:spcAft>
                <a:spcPts val="800"/>
              </a:spcAft>
              <a:buClrTx/>
              <a:buSzTx/>
              <a:buFontTx/>
              <a:buNone/>
              <a:tabLst/>
              <a:defRPr/>
            </a:pPr>
            <a:endParaRPr lang="en-GB" sz="1000" dirty="0">
              <a:solidFill>
                <a:prstClr val="black"/>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10000"/>
              </a:lnSpc>
              <a:spcBef>
                <a:spcPts val="0"/>
              </a:spcBef>
              <a:spcAft>
                <a:spcPts val="800"/>
              </a:spcAft>
              <a:buClrTx/>
              <a:buSzTx/>
              <a:buFontTx/>
              <a:buNone/>
              <a:tabLst/>
              <a:defRPr/>
            </a:pPr>
            <a:endParaRPr lang="en-GB" sz="1000" dirty="0">
              <a:solidFill>
                <a:prstClr val="black"/>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10000"/>
              </a:lnSpc>
              <a:spcBef>
                <a:spcPts val="0"/>
              </a:spcBef>
              <a:spcAft>
                <a:spcPts val="800"/>
              </a:spcAft>
              <a:buClrTx/>
              <a:buSzTx/>
              <a:buFontTx/>
              <a:buNone/>
              <a:tabLst/>
              <a:defRPr/>
            </a:pPr>
            <a:endParaRPr lang="en-US" sz="1000" dirty="0">
              <a:solidFill>
                <a:prstClr val="black"/>
              </a:solidFill>
              <a:latin typeface="Verdana" panose="020B0604030504040204" pitchFamily="34" charset="0"/>
              <a:ea typeface="Verdana" panose="020B0604030504040204" pitchFamily="34" charset="0"/>
            </a:endParaRPr>
          </a:p>
        </p:txBody>
      </p:sp>
      <p:sp>
        <p:nvSpPr>
          <p:cNvPr id="18" name="TextBox 17">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Estate Strategy 2024</a:t>
            </a:r>
          </a:p>
        </p:txBody>
      </p:sp>
      <p:pic>
        <p:nvPicPr>
          <p:cNvPr id="1026" name="Picture 2">
            <a:extLst>
              <a:ext uri="{FF2B5EF4-FFF2-40B4-BE49-F238E27FC236}">
                <a16:creationId xmlns:a16="http://schemas.microsoft.com/office/drawing/2014/main" id="{1D7A27B3-42E4-4D8E-8DC3-19A1928C1BC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75704" y="5001768"/>
            <a:ext cx="1408176" cy="10561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of Paul Scott, he is wearing a white shirt with dark blue and white striped tie.">
            <a:extLst>
              <a:ext uri="{FF2B5EF4-FFF2-40B4-BE49-F238E27FC236}">
                <a16:creationId xmlns:a16="http://schemas.microsoft.com/office/drawing/2014/main" id="{F6E1AB50-6493-55A8-3F44-F9B8C07B84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8496" y="4949190"/>
            <a:ext cx="1536192" cy="11521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02C84C-27CC-14F3-76B1-1A7FB9B026F3}"/>
              </a:ext>
            </a:extLst>
          </p:cNvPr>
          <p:cNvSpPr txBox="1"/>
          <p:nvPr/>
        </p:nvSpPr>
        <p:spPr>
          <a:xfrm>
            <a:off x="3941064" y="6117616"/>
            <a:ext cx="176479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Paul Scott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Chief Executive</a:t>
            </a:r>
          </a:p>
        </p:txBody>
      </p:sp>
      <p:sp>
        <p:nvSpPr>
          <p:cNvPr id="7" name="TextBox 6">
            <a:extLst>
              <a:ext uri="{FF2B5EF4-FFF2-40B4-BE49-F238E27FC236}">
                <a16:creationId xmlns:a16="http://schemas.microsoft.com/office/drawing/2014/main" id="{C4F931CA-7C07-6700-4555-8CD0694E05B8}"/>
              </a:ext>
            </a:extLst>
          </p:cNvPr>
          <p:cNvSpPr txBox="1"/>
          <p:nvPr/>
        </p:nvSpPr>
        <p:spPr>
          <a:xfrm>
            <a:off x="6702552" y="6050560"/>
            <a:ext cx="15544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Trevor Smith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Executive Chief Finance and Resources Officer</a:t>
            </a:r>
          </a:p>
        </p:txBody>
      </p:sp>
      <p:sp>
        <p:nvSpPr>
          <p:cNvPr id="8" name="TextBox 7">
            <a:extLst>
              <a:ext uri="{FF2B5EF4-FFF2-40B4-BE49-F238E27FC236}">
                <a16:creationId xmlns:a16="http://schemas.microsoft.com/office/drawing/2014/main" id="{631B1759-FF38-8C74-BDE7-2617211C34A7}"/>
              </a:ext>
            </a:extLst>
          </p:cNvPr>
          <p:cNvSpPr txBox="1"/>
          <p:nvPr/>
        </p:nvSpPr>
        <p:spPr>
          <a:xfrm>
            <a:off x="9305544" y="6056656"/>
            <a:ext cx="15544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Martin Mizen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Senior Director, Estates and Facilities </a:t>
            </a:r>
          </a:p>
        </p:txBody>
      </p:sp>
      <p:pic>
        <p:nvPicPr>
          <p:cNvPr id="4" name="Picture 3">
            <a:extLst>
              <a:ext uri="{FF2B5EF4-FFF2-40B4-BE49-F238E27FC236}">
                <a16:creationId xmlns:a16="http://schemas.microsoft.com/office/drawing/2014/main" id="{E716E310-8E4A-CD9E-9F85-BC5A8584CB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28049" y="4961758"/>
            <a:ext cx="1187324" cy="1083564"/>
          </a:xfrm>
          <a:prstGeom prst="rect">
            <a:avLst/>
          </a:prstGeom>
        </p:spPr>
      </p:pic>
    </p:spTree>
    <p:extLst>
      <p:ext uri="{BB962C8B-B14F-4D97-AF65-F5344CB8AC3E}">
        <p14:creationId xmlns:p14="http://schemas.microsoft.com/office/powerpoint/2010/main" val="285790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20</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solidFill>
                  <a:srgbClr val="005EB8"/>
                </a:solidFill>
                <a:latin typeface="Impact" panose="020B0806030902050204" pitchFamily="34" charset="0"/>
                <a:cs typeface="Calibri" panose="020F0502020204030204" pitchFamily="34" charset="0"/>
              </a:rPr>
              <a:t>Strategic Context - National</a:t>
            </a:r>
          </a:p>
        </p:txBody>
      </p:sp>
      <p:sp>
        <p:nvSpPr>
          <p:cNvPr id="2" name="TextBox 1">
            <a:extLst>
              <a:ext uri="{FF2B5EF4-FFF2-40B4-BE49-F238E27FC236}">
                <a16:creationId xmlns:a16="http://schemas.microsoft.com/office/drawing/2014/main" id="{23100B4C-DA76-D9B4-1C76-EF02A2523AFC}"/>
              </a:ext>
            </a:extLst>
          </p:cNvPr>
          <p:cNvSpPr txBox="1"/>
          <p:nvPr/>
        </p:nvSpPr>
        <p:spPr>
          <a:xfrm>
            <a:off x="630249" y="1542688"/>
            <a:ext cx="11160124" cy="400110"/>
          </a:xfrm>
          <a:prstGeom prst="rect">
            <a:avLst/>
          </a:prstGeom>
          <a:noFill/>
        </p:spPr>
        <p:txBody>
          <a:bodyPr wrap="square" rtlCol="0">
            <a:spAutoFit/>
          </a:bodyPr>
          <a:lstStyle/>
          <a:p>
            <a:r>
              <a:rPr lang="en-GB" sz="1000">
                <a:latin typeface="Verdana" panose="020B0604030504040204" pitchFamily="34" charset="0"/>
                <a:ea typeface="Verdana" panose="020B0604030504040204" pitchFamily="34" charset="0"/>
              </a:rPr>
              <a:t>The government, NHS and other governing bodies have developed overarching strategies and plans to guide the delivery of health services across England. Those that are particularly relevant to EPUT and the development of this Estate Strategy are briefly summarised below. </a:t>
            </a:r>
          </a:p>
        </p:txBody>
      </p:sp>
      <p:graphicFrame>
        <p:nvGraphicFramePr>
          <p:cNvPr id="5" name="Diagram 4">
            <a:extLst>
              <a:ext uri="{FF2B5EF4-FFF2-40B4-BE49-F238E27FC236}">
                <a16:creationId xmlns:a16="http://schemas.microsoft.com/office/drawing/2014/main" id="{28196A66-8F7E-6ABE-8BAF-C4E4EAF933E3}"/>
              </a:ext>
            </a:extLst>
          </p:cNvPr>
          <p:cNvGraphicFramePr/>
          <p:nvPr>
            <p:extLst>
              <p:ext uri="{D42A27DB-BD31-4B8C-83A1-F6EECF244321}">
                <p14:modId xmlns:p14="http://schemas.microsoft.com/office/powerpoint/2010/main" val="1259256710"/>
              </p:ext>
            </p:extLst>
          </p:nvPr>
        </p:nvGraphicFramePr>
        <p:xfrm>
          <a:off x="630249" y="2036619"/>
          <a:ext cx="11160124" cy="4247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7958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21</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solidFill>
                  <a:srgbClr val="005EB8"/>
                </a:solidFill>
                <a:latin typeface="Impact" panose="020B0806030902050204" pitchFamily="34" charset="0"/>
                <a:cs typeface="Calibri" panose="020F0502020204030204" pitchFamily="34" charset="0"/>
              </a:rPr>
              <a:t>Strategic Context - National </a:t>
            </a:r>
          </a:p>
        </p:txBody>
      </p:sp>
      <p:sp>
        <p:nvSpPr>
          <p:cNvPr id="2" name="TextBox 1">
            <a:extLst>
              <a:ext uri="{FF2B5EF4-FFF2-40B4-BE49-F238E27FC236}">
                <a16:creationId xmlns:a16="http://schemas.microsoft.com/office/drawing/2014/main" id="{895A4788-876D-5DE4-DCBB-C195C1A7D097}"/>
              </a:ext>
            </a:extLst>
          </p:cNvPr>
          <p:cNvSpPr txBox="1"/>
          <p:nvPr/>
        </p:nvSpPr>
        <p:spPr>
          <a:xfrm>
            <a:off x="613288" y="1630649"/>
            <a:ext cx="5343687" cy="42216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AE2573"/>
              </a:buClr>
              <a:buSzTx/>
              <a:buFontTx/>
              <a:buNone/>
              <a:tabLst/>
              <a:defRPr/>
            </a:pPr>
            <a:r>
              <a:rPr kumimoji="0" lang="en-GB" sz="1200" b="1" i="0" u="none" strike="noStrike" kern="1200" cap="none" spc="0" normalizeH="0" baseline="0" noProof="0">
                <a:ln>
                  <a:noFill/>
                </a:ln>
                <a:solidFill>
                  <a:srgbClr val="4086CA"/>
                </a:solidFill>
                <a:effectLst/>
                <a:uLnTx/>
                <a:uFillTx/>
                <a:latin typeface="Verdana" panose="020B0604030504040204" pitchFamily="34" charset="0"/>
                <a:ea typeface="Verdana" panose="020B0604030504040204" pitchFamily="34" charset="0"/>
                <a:cs typeface="Calibri" panose="020F0502020204030204" pitchFamily="34" charset="0"/>
              </a:rPr>
              <a:t>The Naylor Review</a:t>
            </a:r>
          </a:p>
          <a:p>
            <a:pPr marL="0" marR="0" lvl="0" indent="0" algn="l" defTabSz="914400" rtl="0" eaLnBrk="1" fontAlgn="auto" latinLnBrk="0" hangingPunct="1">
              <a:lnSpc>
                <a:spcPct val="100000"/>
              </a:lnSpc>
              <a:spcBef>
                <a:spcPts val="0"/>
              </a:spcBef>
              <a:spcAft>
                <a:spcPts val="0"/>
              </a:spcAft>
              <a:buClr>
                <a:srgbClr val="AE2573"/>
              </a:buClr>
              <a:buSzTx/>
              <a:buFontTx/>
              <a:buNone/>
              <a:tabLst/>
              <a:defRPr/>
            </a:pPr>
            <a:endPar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AE2573"/>
              </a:buClr>
              <a:buSzTx/>
              <a:buFontTx/>
              <a:buNone/>
              <a:tabLst/>
              <a:defRPr/>
            </a:pP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There is a large disparity and variation across the NHS estate, with nearly 20% of hospital trust estate predating the formation of the NHS (</a:t>
            </a:r>
            <a:r>
              <a:rPr lang="en-GB" sz="1000">
                <a:solidFill>
                  <a:prstClr val="black"/>
                </a:solidFill>
                <a:latin typeface="Verdana" panose="020B0604030504040204" pitchFamily="34" charset="0"/>
                <a:ea typeface="Verdana" panose="020B0604030504040204" pitchFamily="34" charset="0"/>
                <a:cs typeface="Calibri" panose="020F0502020204030204" pitchFamily="34" charset="0"/>
              </a:rPr>
              <a:t>1948</a:t>
            </a: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and ~ £5bn in backlog maintenance. The Naylor Review details these issues and presents 17 recommendations and outlines a vision of</a:t>
            </a:r>
            <a:r>
              <a:rPr lang="en-GB" sz="1000">
                <a:solidFill>
                  <a:prstClr val="black"/>
                </a:solidFill>
                <a:latin typeface="Verdana" panose="020B0604030504040204" pitchFamily="34" charset="0"/>
                <a:ea typeface="Verdana" panose="020B0604030504040204" pitchFamily="34" charset="0"/>
                <a:cs typeface="Calibri" panose="020F0502020204030204" pitchFamily="34" charset="0"/>
              </a:rPr>
              <a:t> the </a:t>
            </a: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future </a:t>
            </a:r>
            <a:r>
              <a:rPr lang="en-GB" sz="1000">
                <a:solidFill>
                  <a:prstClr val="black"/>
                </a:solidFill>
                <a:latin typeface="Verdana" panose="020B0604030504040204" pitchFamily="34" charset="0"/>
                <a:ea typeface="Verdana" panose="020B0604030504040204" pitchFamily="34" charset="0"/>
                <a:cs typeface="Calibri" panose="020F0502020204030204" pitchFamily="34" charset="0"/>
              </a:rPr>
              <a:t>for</a:t>
            </a: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the NHS. </a:t>
            </a:r>
          </a:p>
          <a:p>
            <a:pPr marL="0" marR="0" lvl="0" indent="0" algn="l" defTabSz="914400" rtl="0" eaLnBrk="1" fontAlgn="auto" latinLnBrk="0" hangingPunct="1">
              <a:lnSpc>
                <a:spcPct val="100000"/>
              </a:lnSpc>
              <a:spcBef>
                <a:spcPts val="0"/>
              </a:spcBef>
              <a:spcAft>
                <a:spcPts val="0"/>
              </a:spcAft>
              <a:buClr>
                <a:srgbClr val="AE2573"/>
              </a:buClr>
              <a:buSzTx/>
              <a:buFontTx/>
              <a:buNone/>
              <a:tabLst/>
              <a:defRPr/>
            </a:pPr>
            <a:endParaRPr lang="en-GB" sz="1000">
              <a:solidFill>
                <a:prstClr val="black"/>
              </a:solidFill>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buClr>
                <a:srgbClr val="AE2573"/>
              </a:buClr>
              <a:buSzTx/>
              <a:buFontTx/>
              <a:buNone/>
              <a:tabLst/>
              <a:defRPr/>
            </a:pPr>
            <a:r>
              <a:rPr kumimoji="0" lang="en-GB" sz="10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Calibri" panose="020F0502020204030204" pitchFamily="34" charset="0"/>
              </a:rPr>
              <a:t>Recommendations include: </a:t>
            </a:r>
          </a:p>
          <a:p>
            <a:pPr marL="171450" marR="0" lvl="0" indent="-171450" algn="l" defTabSz="914400" rtl="0" eaLnBrk="1" fontAlgn="base" latinLnBrk="0" hangingPunct="1">
              <a:lnSpc>
                <a:spcPct val="100000"/>
              </a:lnSpc>
              <a:spcBef>
                <a:spcPts val="1000"/>
              </a:spcBef>
              <a:buClr>
                <a:srgbClr val="AE2573"/>
              </a:buClr>
              <a:buSzPct val="100000"/>
              <a:buFont typeface="Arial" panose="020B0604020202020204" pitchFamily="34" charset="0"/>
              <a:buChar char="•"/>
              <a:tabLst>
                <a:tab pos="228600" algn="l"/>
                <a:tab pos="457200" algn="l"/>
              </a:tabLst>
              <a:defRPr/>
            </a:pP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As a minimum the department of health should provide assurance to STPs (now ICSs) that any sale receipts from locally owned assets will not be recovered centrally provided the disposal agrees with ICS plans;</a:t>
            </a:r>
          </a:p>
          <a:p>
            <a:pPr marL="171450" marR="0" lvl="0" indent="-171450" algn="l" defTabSz="914400" rtl="0" eaLnBrk="1" fontAlgn="base" latinLnBrk="0" hangingPunct="1">
              <a:lnSpc>
                <a:spcPct val="100000"/>
              </a:lnSpc>
              <a:spcBef>
                <a:spcPts val="1000"/>
              </a:spcBef>
              <a:buClr>
                <a:srgbClr val="AE2573"/>
              </a:buClr>
              <a:buSzPct val="100000"/>
              <a:buFont typeface="Arial" panose="020B0604020202020204" pitchFamily="34" charset="0"/>
              <a:buChar char="•"/>
              <a:tabLst>
                <a:tab pos="228600" algn="l"/>
                <a:tab pos="457200" algn="l"/>
              </a:tabLst>
              <a:defRPr/>
            </a:pP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ICSs should develop affordable estates and infrastructure plans;</a:t>
            </a:r>
          </a:p>
          <a:p>
            <a:pPr marL="171450" marR="0" lvl="0" indent="-171450" algn="l" defTabSz="914400" rtl="0" eaLnBrk="1" fontAlgn="base" latinLnBrk="0" hangingPunct="1">
              <a:lnSpc>
                <a:spcPct val="100000"/>
              </a:lnSpc>
              <a:spcBef>
                <a:spcPts val="1000"/>
              </a:spcBef>
              <a:buClr>
                <a:srgbClr val="AE2573"/>
              </a:buClr>
              <a:buSzPct val="100000"/>
              <a:buFont typeface="Arial" panose="020B0604020202020204" pitchFamily="34" charset="0"/>
              <a:buChar char="•"/>
              <a:tabLst>
                <a:tab pos="228600" algn="l"/>
                <a:tab pos="457200" algn="l"/>
              </a:tabLst>
              <a:defRPr/>
            </a:pP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Land vacated by the NHS should be prioritised for the development of residential homes for NHS staff where there is a need; and</a:t>
            </a:r>
          </a:p>
          <a:p>
            <a:pPr marL="171450" marR="0" lvl="0" indent="-171450" algn="l" defTabSz="914400" rtl="0" eaLnBrk="1" fontAlgn="base" latinLnBrk="0" hangingPunct="1">
              <a:lnSpc>
                <a:spcPct val="100000"/>
              </a:lnSpc>
              <a:spcBef>
                <a:spcPts val="1000"/>
              </a:spcBef>
              <a:buClr>
                <a:srgbClr val="AE2573"/>
              </a:buClr>
              <a:buSzPct val="100000"/>
              <a:buFont typeface="Arial" panose="020B0604020202020204" pitchFamily="34" charset="0"/>
              <a:buChar char="•"/>
              <a:tabLst>
                <a:tab pos="228600" algn="l"/>
                <a:tab pos="457200" algn="l"/>
              </a:tabLst>
              <a:defRPr/>
            </a:pP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Substantial investment is needed to deliver service transformation in well evidenced ICS plans.</a:t>
            </a:r>
          </a:p>
          <a:p>
            <a:pPr marR="0" lvl="0" algn="l" defTabSz="914400" rtl="0" eaLnBrk="1" fontAlgn="base" latinLnBrk="0" hangingPunct="1">
              <a:lnSpc>
                <a:spcPct val="100000"/>
              </a:lnSpc>
              <a:spcBef>
                <a:spcPts val="0"/>
              </a:spcBef>
              <a:spcAft>
                <a:spcPts val="400"/>
              </a:spcAft>
              <a:buClr>
                <a:srgbClr val="AE2573"/>
              </a:buClr>
              <a:buSzPct val="100000"/>
              <a:tabLst>
                <a:tab pos="228600" algn="l"/>
                <a:tab pos="457200" algn="l"/>
              </a:tabLst>
              <a:defRPr/>
            </a:pPr>
            <a:endParaRPr lang="en-GB" sz="1000">
              <a:solidFill>
                <a:prstClr val="black"/>
              </a:solidFill>
              <a:latin typeface="Verdana" panose="020B0604030504040204" pitchFamily="34" charset="0"/>
              <a:ea typeface="Verdana" panose="020B0604030504040204" pitchFamily="34" charset="0"/>
              <a:cs typeface="Calibri" panose="020F0502020204030204" pitchFamily="34" charset="0"/>
            </a:endParaRPr>
          </a:p>
          <a:p>
            <a:pPr fontAlgn="base">
              <a:spcAft>
                <a:spcPts val="400"/>
              </a:spcAft>
              <a:buClr>
                <a:srgbClr val="AE2573"/>
              </a:buClr>
              <a:buSzPct val="100000"/>
              <a:tabLst>
                <a:tab pos="228600" algn="l"/>
                <a:tab pos="457200" algn="l"/>
              </a:tabLst>
              <a:defRPr/>
            </a:pPr>
            <a:r>
              <a:rPr kumimoji="0" lang="en-GB" sz="1000" b="0" i="0" u="none" strike="noStrike" kern="1200" cap="none" spc="0" normalizeH="0" baseline="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This Estate Strategy aligns with the ICS to ensure the recommendations from the Naylor Review are achieved where possible.</a:t>
            </a:r>
          </a:p>
          <a:p>
            <a:pPr fontAlgn="base">
              <a:spcAft>
                <a:spcPts val="400"/>
              </a:spcAft>
              <a:buClr>
                <a:srgbClr val="AE2573"/>
              </a:buClr>
              <a:buSzPct val="100000"/>
              <a:tabLst>
                <a:tab pos="228600" algn="l"/>
                <a:tab pos="457200" algn="l"/>
              </a:tabLst>
              <a:defRPr/>
            </a:pPr>
            <a:endParaRPr lang="en-GB" sz="100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R="0" lvl="0" algn="l" defTabSz="914400" rtl="0" eaLnBrk="1" fontAlgn="base" latinLnBrk="0" hangingPunct="1">
              <a:lnSpc>
                <a:spcPct val="100000"/>
              </a:lnSpc>
              <a:spcBef>
                <a:spcPts val="0"/>
              </a:spcBef>
              <a:spcAft>
                <a:spcPts val="400"/>
              </a:spcAft>
              <a:buClr>
                <a:srgbClr val="AE2573"/>
              </a:buClr>
              <a:buSzPct val="100000"/>
              <a:tabLst>
                <a:tab pos="228600" algn="l"/>
                <a:tab pos="457200" algn="l"/>
              </a:tabLst>
              <a:defRPr/>
            </a:pPr>
            <a:endPar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AE2573"/>
              </a:buClr>
              <a:buSzTx/>
              <a:buFontTx/>
              <a:buNone/>
              <a:tabLst/>
              <a:defRPr/>
            </a:pPr>
            <a:endPar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3" name="Content Placeholder 3">
            <a:extLst>
              <a:ext uri="{FF2B5EF4-FFF2-40B4-BE49-F238E27FC236}">
                <a16:creationId xmlns:a16="http://schemas.microsoft.com/office/drawing/2014/main" id="{25539BEA-5EDB-FB0E-764B-36D5AC88CEBE}"/>
              </a:ext>
            </a:extLst>
          </p:cNvPr>
          <p:cNvSpPr txBox="1">
            <a:spLocks/>
          </p:cNvSpPr>
          <p:nvPr/>
        </p:nvSpPr>
        <p:spPr>
          <a:xfrm>
            <a:off x="6096000" y="1630649"/>
            <a:ext cx="5533414" cy="4683333"/>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200" b="1">
                <a:solidFill>
                  <a:srgbClr val="4086CA"/>
                </a:solidFill>
                <a:latin typeface="Verdana" panose="020B0604030504040204" pitchFamily="34" charset="0"/>
                <a:ea typeface="Verdana" panose="020B0604030504040204" pitchFamily="34" charset="0"/>
                <a:cs typeface="Calibri" panose="020F0502020204030204" pitchFamily="34" charset="0"/>
              </a:rPr>
              <a:t>The Fuller Stocktake Report</a:t>
            </a:r>
          </a:p>
          <a:p>
            <a:pPr marL="0" indent="0">
              <a:lnSpc>
                <a:spcPct val="100000"/>
              </a:lnSpc>
              <a:buFont typeface="Arial" panose="020B0604020202020204" pitchFamily="34" charset="0"/>
              <a:buNone/>
            </a:pPr>
            <a:r>
              <a:rPr lang="en-GB" sz="1000">
                <a:solidFill>
                  <a:prstClr val="black"/>
                </a:solidFill>
                <a:latin typeface="Verdana" panose="020B0604030504040204" pitchFamily="34" charset="0"/>
                <a:ea typeface="Verdana" panose="020B0604030504040204" pitchFamily="34" charset="0"/>
                <a:cs typeface="Calibri" panose="020F0502020204030204" pitchFamily="34" charset="0"/>
              </a:rPr>
              <a:t>Primary care faces numerous challenges which include high demand and inadequate access to urgent care. Built on this, the Fuller Stocktake Report </a:t>
            </a: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presents a new vision for integrating primary care, and improving the access, experience and outcomes for communities. </a:t>
            </a:r>
            <a:r>
              <a:rPr lang="en-GB" sz="1000">
                <a:latin typeface="Verdana" panose="020B0604030504040204" pitchFamily="34" charset="0"/>
                <a:ea typeface="Verdana" panose="020B0604030504040204" pitchFamily="34" charset="0"/>
                <a:cs typeface="Calibri" panose="020F0502020204030204" pitchFamily="34" charset="0"/>
              </a:rPr>
              <a:t>The key main findings and vision includes:</a:t>
            </a:r>
          </a:p>
          <a:p>
            <a:pPr marL="0" indent="0">
              <a:lnSpc>
                <a:spcPct val="100000"/>
              </a:lnSpc>
              <a:buFont typeface="Arial" panose="020B0604020202020204" pitchFamily="34" charset="0"/>
              <a:buNone/>
            </a:pPr>
            <a:endParaRPr lang="en-GB" sz="1000">
              <a:latin typeface="Verdana" panose="020B0604030504040204" pitchFamily="34" charset="0"/>
              <a:ea typeface="Verdana" panose="020B0604030504040204" pitchFamily="34" charset="0"/>
              <a:cs typeface="Calibri" panose="020F0502020204030204" pitchFamily="34" charset="0"/>
            </a:endParaRPr>
          </a:p>
          <a:p>
            <a:pPr marL="0" indent="0">
              <a:lnSpc>
                <a:spcPct val="100000"/>
              </a:lnSpc>
              <a:buFont typeface="Arial" panose="020B0604020202020204" pitchFamily="34" charset="0"/>
              <a:buNone/>
            </a:pPr>
            <a:endParaRPr lang="en-GB" sz="1000">
              <a:latin typeface="Verdana" panose="020B0604030504040204" pitchFamily="34" charset="0"/>
              <a:ea typeface="Verdana" panose="020B0604030504040204" pitchFamily="34" charset="0"/>
              <a:cs typeface="Calibri" panose="020F0502020204030204" pitchFamily="34" charset="0"/>
            </a:endParaRPr>
          </a:p>
          <a:p>
            <a:pPr marL="0" indent="0">
              <a:lnSpc>
                <a:spcPct val="100000"/>
              </a:lnSpc>
              <a:buFont typeface="Arial" panose="020B0604020202020204" pitchFamily="34" charset="0"/>
              <a:buNone/>
            </a:pPr>
            <a:endParaRPr lang="en-GB" sz="1000">
              <a:latin typeface="Verdana" panose="020B0604030504040204" pitchFamily="34" charset="0"/>
              <a:ea typeface="Verdana" panose="020B0604030504040204" pitchFamily="34" charset="0"/>
              <a:cs typeface="Calibri" panose="020F0502020204030204" pitchFamily="34" charset="0"/>
            </a:endParaRPr>
          </a:p>
          <a:p>
            <a:pPr marL="0" indent="0">
              <a:lnSpc>
                <a:spcPct val="100000"/>
              </a:lnSpc>
              <a:buFont typeface="Arial" panose="020B0604020202020204" pitchFamily="34" charset="0"/>
              <a:buNone/>
            </a:pPr>
            <a:endParaRPr lang="en-GB" sz="1000">
              <a:latin typeface="Verdana" panose="020B0604030504040204" pitchFamily="34" charset="0"/>
              <a:ea typeface="Verdana" panose="020B0604030504040204" pitchFamily="34" charset="0"/>
              <a:cs typeface="Calibri" panose="020F0502020204030204" pitchFamily="34" charset="0"/>
            </a:endParaRPr>
          </a:p>
          <a:p>
            <a:pPr marL="0" indent="0">
              <a:lnSpc>
                <a:spcPct val="100000"/>
              </a:lnSpc>
              <a:buFont typeface="Arial" panose="020B0604020202020204" pitchFamily="34" charset="0"/>
              <a:buNone/>
            </a:pPr>
            <a:endParaRPr lang="en-GB" sz="1000">
              <a:latin typeface="Verdana" panose="020B0604030504040204" pitchFamily="34" charset="0"/>
              <a:ea typeface="Verdana" panose="020B0604030504040204" pitchFamily="34" charset="0"/>
              <a:cs typeface="Calibri" panose="020F0502020204030204" pitchFamily="34" charset="0"/>
            </a:endParaRPr>
          </a:p>
          <a:p>
            <a:pPr marL="0" indent="0">
              <a:lnSpc>
                <a:spcPct val="100000"/>
              </a:lnSpc>
              <a:buFont typeface="Arial" panose="020B0604020202020204" pitchFamily="34" charset="0"/>
              <a:buNone/>
            </a:pPr>
            <a:endParaRPr lang="en-GB" sz="1000">
              <a:latin typeface="Verdana" panose="020B0604030504040204" pitchFamily="34" charset="0"/>
              <a:ea typeface="Verdana" panose="020B0604030504040204" pitchFamily="34" charset="0"/>
              <a:cs typeface="Calibri" panose="020F0502020204030204" pitchFamily="34" charset="0"/>
            </a:endParaRPr>
          </a:p>
          <a:p>
            <a:pPr marL="0" indent="0">
              <a:lnSpc>
                <a:spcPct val="100000"/>
              </a:lnSpc>
              <a:buFont typeface="Arial" panose="020B0604020202020204" pitchFamily="34" charset="0"/>
              <a:buNone/>
            </a:pPr>
            <a:endParaRPr lang="en-GB" sz="1000">
              <a:latin typeface="Verdana" panose="020B0604030504040204" pitchFamily="34" charset="0"/>
              <a:ea typeface="Verdana" panose="020B0604030504040204" pitchFamily="34" charset="0"/>
              <a:cs typeface="Calibri" panose="020F0502020204030204" pitchFamily="34" charset="0"/>
            </a:endParaRPr>
          </a:p>
          <a:p>
            <a:pPr marL="0" indent="0">
              <a:lnSpc>
                <a:spcPct val="100000"/>
              </a:lnSpc>
              <a:buFont typeface="Arial" panose="020B0604020202020204" pitchFamily="34" charset="0"/>
              <a:buNone/>
            </a:pPr>
            <a:endParaRPr lang="en-GB" sz="1000">
              <a:latin typeface="Verdana" panose="020B0604030504040204" pitchFamily="34" charset="0"/>
              <a:ea typeface="Verdana" panose="020B0604030504040204" pitchFamily="34" charset="0"/>
              <a:cs typeface="Calibri" panose="020F0502020204030204" pitchFamily="34" charset="0"/>
            </a:endParaRPr>
          </a:p>
          <a:p>
            <a:pPr marL="0" indent="0">
              <a:lnSpc>
                <a:spcPct val="100000"/>
              </a:lnSpc>
              <a:buFont typeface="Arial" panose="020B0604020202020204" pitchFamily="34" charset="0"/>
              <a:buNone/>
            </a:pPr>
            <a:endParaRPr lang="en-GB" sz="1000">
              <a:latin typeface="Verdana" panose="020B0604030504040204" pitchFamily="34" charset="0"/>
              <a:ea typeface="Verdana" panose="020B0604030504040204" pitchFamily="34" charset="0"/>
              <a:cs typeface="Calibri" panose="020F0502020204030204" pitchFamily="34" charset="0"/>
            </a:endParaRPr>
          </a:p>
          <a:p>
            <a:pPr marL="0" indent="0">
              <a:lnSpc>
                <a:spcPct val="100000"/>
              </a:lnSpc>
              <a:buFont typeface="Arial" panose="020B0604020202020204" pitchFamily="34" charset="0"/>
              <a:buNone/>
            </a:pPr>
            <a:endParaRPr lang="en-GB" sz="1000">
              <a:latin typeface="Verdana" panose="020B0604030504040204" pitchFamily="34" charset="0"/>
              <a:ea typeface="Verdana" panose="020B0604030504040204" pitchFamily="34" charset="0"/>
              <a:cs typeface="Calibri" panose="020F0502020204030204" pitchFamily="34" charset="0"/>
            </a:endParaRPr>
          </a:p>
          <a:p>
            <a:pPr marL="0" indent="0">
              <a:lnSpc>
                <a:spcPct val="100000"/>
              </a:lnSpc>
              <a:buNone/>
            </a:pPr>
            <a:r>
              <a:rPr lang="en-GB" sz="1000">
                <a:solidFill>
                  <a:prstClr val="black"/>
                </a:solidFill>
                <a:latin typeface="Verdana" panose="020B0604030504040204" pitchFamily="34" charset="0"/>
                <a:ea typeface="Verdana" panose="020B0604030504040204" pitchFamily="34" charset="0"/>
                <a:cs typeface="Calibri" panose="020F0502020204030204" pitchFamily="34" charset="0"/>
              </a:rPr>
              <a:t>This vision requires a greater focus on estates data and better infrastructure. This includes investment, time, capacity and a supportive leadership culture. </a:t>
            </a:r>
            <a:endParaRPr lang="en-GB" sz="1000">
              <a:latin typeface="Verdana" panose="020B0604030504040204" pitchFamily="34" charset="0"/>
              <a:ea typeface="Verdana" panose="020B0604030504040204" pitchFamily="34" charset="0"/>
              <a:cs typeface="Calibri" panose="020F0502020204030204" pitchFamily="34" charset="0"/>
            </a:endParaRPr>
          </a:p>
          <a:p>
            <a:pPr marL="0" indent="0" fontAlgn="base">
              <a:lnSpc>
                <a:spcPct val="100000"/>
              </a:lnSpc>
              <a:buClr>
                <a:schemeClr val="accent5"/>
              </a:buClr>
              <a:buSzPct val="100000"/>
              <a:buFont typeface="Arial" panose="020B0604020202020204" pitchFamily="34" charset="0"/>
              <a:buNone/>
              <a:tabLst>
                <a:tab pos="228600" algn="l"/>
                <a:tab pos="457200" algn="l"/>
              </a:tabLst>
            </a:pPr>
            <a:endParaRPr lang="en-GB" sz="1000">
              <a:highlight>
                <a:srgbClr val="FFFF00"/>
              </a:highlight>
              <a:latin typeface="Verdana" panose="020B0604030504040204" pitchFamily="34" charset="0"/>
              <a:ea typeface="Verdana" panose="020B0604030504040204" pitchFamily="34" charset="0"/>
              <a:cs typeface="Calibri" panose="020F0502020204030204" pitchFamily="34" charset="0"/>
            </a:endParaRPr>
          </a:p>
        </p:txBody>
      </p:sp>
      <p:graphicFrame>
        <p:nvGraphicFramePr>
          <p:cNvPr id="6" name="Diagram 5">
            <a:extLst>
              <a:ext uri="{FF2B5EF4-FFF2-40B4-BE49-F238E27FC236}">
                <a16:creationId xmlns:a16="http://schemas.microsoft.com/office/drawing/2014/main" id="{F204372A-46B7-C9B5-27C9-E4CF1789FA09}"/>
              </a:ext>
            </a:extLst>
          </p:cNvPr>
          <p:cNvGraphicFramePr/>
          <p:nvPr>
            <p:extLst>
              <p:ext uri="{D42A27DB-BD31-4B8C-83A1-F6EECF244321}">
                <p14:modId xmlns:p14="http://schemas.microsoft.com/office/powerpoint/2010/main" val="1677252116"/>
              </p:ext>
            </p:extLst>
          </p:nvPr>
        </p:nvGraphicFramePr>
        <p:xfrm>
          <a:off x="5367626" y="2898669"/>
          <a:ext cx="5533414" cy="2413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5359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22</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solidFill>
                  <a:srgbClr val="005EB8"/>
                </a:solidFill>
                <a:latin typeface="Impact" panose="020B0806030902050204" pitchFamily="34" charset="0"/>
                <a:cs typeface="Calibri" panose="020F0502020204030204" pitchFamily="34" charset="0"/>
              </a:rPr>
              <a:t>Strategic Context - National</a:t>
            </a:r>
          </a:p>
        </p:txBody>
      </p:sp>
      <p:sp>
        <p:nvSpPr>
          <p:cNvPr id="29" name="Content Placeholder 3">
            <a:extLst>
              <a:ext uri="{FF2B5EF4-FFF2-40B4-BE49-F238E27FC236}">
                <a16:creationId xmlns:a16="http://schemas.microsoft.com/office/drawing/2014/main" id="{970CEA82-768B-94D8-6494-801BA42F34B7}"/>
              </a:ext>
            </a:extLst>
          </p:cNvPr>
          <p:cNvSpPr txBox="1">
            <a:spLocks/>
          </p:cNvSpPr>
          <p:nvPr/>
        </p:nvSpPr>
        <p:spPr>
          <a:xfrm>
            <a:off x="6451355" y="2059555"/>
            <a:ext cx="2595524" cy="3452227"/>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fontAlgn="base">
              <a:lnSpc>
                <a:spcPct val="100000"/>
              </a:lnSpc>
              <a:buClr>
                <a:schemeClr val="accent5"/>
              </a:buClr>
              <a:buSzPct val="100000"/>
              <a:buNone/>
              <a:tabLst>
                <a:tab pos="228600" algn="l"/>
                <a:tab pos="457200" algn="l"/>
              </a:tabLst>
            </a:pPr>
            <a:r>
              <a:rPr lang="en-GB" sz="1000" u="none" strike="noStrike">
                <a:solidFill>
                  <a:schemeClr val="tx1"/>
                </a:solidFill>
                <a:effectLst/>
                <a:latin typeface="Verdana" panose="020B0604030504040204" pitchFamily="34" charset="0"/>
                <a:ea typeface="Verdana" panose="020B0604030504040204" pitchFamily="34" charset="0"/>
                <a:cs typeface="Calibri" panose="020F0502020204030204" pitchFamily="34" charset="0"/>
              </a:rPr>
              <a:t>The NHS aims to deliver the worl</a:t>
            </a:r>
            <a:r>
              <a:rPr lang="en-GB" sz="1000">
                <a:solidFill>
                  <a:schemeClr val="tx1"/>
                </a:solidFill>
                <a:latin typeface="Verdana" panose="020B0604030504040204" pitchFamily="34" charset="0"/>
                <a:ea typeface="Verdana" panose="020B0604030504040204" pitchFamily="34" charset="0"/>
                <a:cs typeface="Calibri" panose="020F0502020204030204" pitchFamily="34" charset="0"/>
              </a:rPr>
              <a:t>d’s first net zero health service, responsive to health emergencies brought about by climate change. Two clear targets have now been developed:</a:t>
            </a:r>
          </a:p>
          <a:p>
            <a:pPr marL="171450" lvl="0" indent="-171450" fontAlgn="base">
              <a:lnSpc>
                <a:spcPct val="100000"/>
              </a:lnSpc>
              <a:spcBef>
                <a:spcPts val="0"/>
              </a:spcBef>
              <a:buClr>
                <a:schemeClr val="accent5"/>
              </a:buClr>
              <a:buSzPct val="100000"/>
              <a:buFont typeface="Arial" panose="020B0604020202020204" pitchFamily="34" charset="0"/>
              <a:buChar char="•"/>
              <a:tabLst>
                <a:tab pos="228600" algn="l"/>
                <a:tab pos="457200" algn="l"/>
              </a:tabLst>
            </a:pPr>
            <a:r>
              <a:rPr lang="en-GB" sz="1000" u="none" strike="noStrike">
                <a:solidFill>
                  <a:schemeClr val="tx1"/>
                </a:solidFill>
                <a:effectLst/>
                <a:latin typeface="Verdana" panose="020B0604030504040204" pitchFamily="34" charset="0"/>
                <a:ea typeface="Verdana" panose="020B0604030504040204" pitchFamily="34" charset="0"/>
                <a:cs typeface="Calibri" panose="020F0502020204030204" pitchFamily="34" charset="0"/>
              </a:rPr>
              <a:t>For emissions we control directly, net zero by 2040, with an ambition to reach an 80% reduction by 2028 to 2032; and</a:t>
            </a:r>
          </a:p>
          <a:p>
            <a:pPr marL="171450" lvl="0" indent="-171450" fontAlgn="base">
              <a:lnSpc>
                <a:spcPct val="100000"/>
              </a:lnSpc>
              <a:spcBef>
                <a:spcPts val="0"/>
              </a:spcBef>
              <a:buClr>
                <a:schemeClr val="accent5"/>
              </a:buClr>
              <a:buSzPct val="100000"/>
              <a:buFont typeface="Arial" panose="020B0604020202020204" pitchFamily="34" charset="0"/>
              <a:buChar char="•"/>
              <a:tabLst>
                <a:tab pos="228600" algn="l"/>
                <a:tab pos="457200" algn="l"/>
              </a:tabLst>
            </a:pPr>
            <a:r>
              <a:rPr lang="en-GB" sz="1000">
                <a:solidFill>
                  <a:schemeClr val="tx1"/>
                </a:solidFill>
                <a:latin typeface="Verdana" panose="020B0604030504040204" pitchFamily="34" charset="0"/>
                <a:ea typeface="Verdana" panose="020B0604030504040204" pitchFamily="34" charset="0"/>
                <a:cs typeface="Calibri" panose="020F0502020204030204" pitchFamily="34" charset="0"/>
              </a:rPr>
              <a:t>For the emissions we can influence, net zero by 2045, with an ambition to reach an 80% reduction by 2036 and 2039.</a:t>
            </a:r>
          </a:p>
          <a:p>
            <a:pPr marL="0" lvl="0" indent="0" fontAlgn="base">
              <a:lnSpc>
                <a:spcPct val="100000"/>
              </a:lnSpc>
              <a:spcBef>
                <a:spcPts val="0"/>
              </a:spcBef>
              <a:buClr>
                <a:schemeClr val="accent5"/>
              </a:buClr>
              <a:buSzPct val="100000"/>
              <a:buNone/>
              <a:tabLst>
                <a:tab pos="228600" algn="l"/>
                <a:tab pos="457200" algn="l"/>
              </a:tabLst>
            </a:pPr>
            <a:endParaRPr lang="en-GB" sz="100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0" lvl="0" indent="0" fontAlgn="base">
              <a:lnSpc>
                <a:spcPct val="100000"/>
              </a:lnSpc>
              <a:spcBef>
                <a:spcPts val="0"/>
              </a:spcBef>
              <a:buClr>
                <a:schemeClr val="accent5"/>
              </a:buClr>
              <a:buSzPct val="100000"/>
              <a:buNone/>
              <a:tabLst>
                <a:tab pos="228600" algn="l"/>
                <a:tab pos="457200" algn="l"/>
              </a:tabLst>
            </a:pPr>
            <a:r>
              <a:rPr lang="en-GB" sz="1000">
                <a:latin typeface="Verdana" panose="020B0604030504040204" pitchFamily="34" charset="0"/>
                <a:ea typeface="Verdana" panose="020B0604030504040204" pitchFamily="34" charset="0"/>
                <a:cs typeface="Calibri" panose="020F0502020204030204" pitchFamily="34" charset="0"/>
              </a:rPr>
              <a:t>The plan </a:t>
            </a:r>
            <a:r>
              <a:rPr lang="en-GB" sz="1000">
                <a:solidFill>
                  <a:schemeClr val="tx1"/>
                </a:solidFill>
                <a:latin typeface="Verdana" panose="020B0604030504040204" pitchFamily="34" charset="0"/>
                <a:ea typeface="Verdana" panose="020B0604030504040204" pitchFamily="34" charset="0"/>
                <a:cs typeface="Calibri" panose="020F0502020204030204" pitchFamily="34" charset="0"/>
              </a:rPr>
              <a:t>included estates as one of the areas where direct intervention can be taken to reduce emissions.</a:t>
            </a:r>
          </a:p>
          <a:p>
            <a:pPr marL="0" indent="0">
              <a:lnSpc>
                <a:spcPct val="100000"/>
              </a:lnSpc>
              <a:buNone/>
            </a:pPr>
            <a:r>
              <a:rPr lang="en-GB" sz="1000">
                <a:latin typeface="Verdana" panose="020B0604030504040204" pitchFamily="34" charset="0"/>
                <a:ea typeface="Verdana" panose="020B0604030504040204" pitchFamily="34" charset="0"/>
                <a:cs typeface="Calibri" panose="020F0502020204030204" pitchFamily="34" charset="0"/>
              </a:rPr>
              <a:t>Refer to page 33 for more information on EPUT’s Green Plan to meet these targets. </a:t>
            </a:r>
          </a:p>
        </p:txBody>
      </p:sp>
      <p:sp>
        <p:nvSpPr>
          <p:cNvPr id="3" name="TextBox 2">
            <a:extLst>
              <a:ext uri="{FF2B5EF4-FFF2-40B4-BE49-F238E27FC236}">
                <a16:creationId xmlns:a16="http://schemas.microsoft.com/office/drawing/2014/main" id="{E8F2970C-8509-E474-1460-D2AFDF725DEF}"/>
              </a:ext>
            </a:extLst>
          </p:cNvPr>
          <p:cNvSpPr txBox="1"/>
          <p:nvPr/>
        </p:nvSpPr>
        <p:spPr>
          <a:xfrm>
            <a:off x="766331" y="1754417"/>
            <a:ext cx="5329669" cy="2508379"/>
          </a:xfrm>
          <a:prstGeom prst="rect">
            <a:avLst/>
          </a:prstGeom>
          <a:noFill/>
        </p:spPr>
        <p:txBody>
          <a:bodyPr wrap="square" rtlCol="0">
            <a:spAutoFit/>
          </a:bodyPr>
          <a:lstStyle/>
          <a:p>
            <a:r>
              <a:rPr kumimoji="0" lang="en-GB" sz="1200" b="1" i="0" u="none" strike="noStrike" kern="1200" cap="none" spc="0" normalizeH="0" baseline="0" noProof="0">
                <a:ln>
                  <a:noFill/>
                </a:ln>
                <a:solidFill>
                  <a:srgbClr val="4086CA"/>
                </a:solidFill>
                <a:effectLst/>
                <a:uLnTx/>
                <a:uFillTx/>
                <a:latin typeface="Verdana" panose="020B0604030504040204" pitchFamily="34" charset="0"/>
                <a:ea typeface="Verdana" panose="020B0604030504040204" pitchFamily="34" charset="0"/>
              </a:rPr>
              <a:t>Carter Report</a:t>
            </a:r>
          </a:p>
          <a:p>
            <a:endParaRPr kumimoji="0" lang="en-GB" sz="1000" b="1" i="0" u="none" strike="noStrike" kern="1200" cap="none" spc="0" normalizeH="0" baseline="0" noProof="0">
              <a:ln>
                <a:noFill/>
              </a:ln>
              <a:solidFill>
                <a:srgbClr val="28A0BE"/>
              </a:solidFill>
              <a:effectLst/>
              <a:uLnTx/>
              <a:uFillTx/>
              <a:latin typeface="Verdana" panose="020B0604030504040204" pitchFamily="34" charset="0"/>
              <a:ea typeface="Verdana" panose="020B0604030504040204" pitchFamily="34" charset="0"/>
            </a:endParaRPr>
          </a:p>
          <a:p>
            <a:r>
              <a:rPr lang="en-GB" sz="1000">
                <a:latin typeface="Verdana" panose="020B0604030504040204" pitchFamily="34" charset="0"/>
                <a:ea typeface="Verdana" panose="020B0604030504040204" pitchFamily="34" charset="0"/>
              </a:rPr>
              <a:t>The Carter Report was developed by Lord Carter, 2016, and details how efficiencies can be achieved across the NHS, specifically focused on “unwarranted variation”.</a:t>
            </a:r>
          </a:p>
          <a:p>
            <a:endParaRPr lang="en-GB" sz="1000">
              <a:latin typeface="Verdana" panose="020B0604030504040204" pitchFamily="34" charset="0"/>
              <a:ea typeface="Verdana" panose="020B0604030504040204" pitchFamily="34" charset="0"/>
            </a:endParaRPr>
          </a:p>
          <a:p>
            <a:r>
              <a:rPr lang="en-GB" sz="1000" b="1">
                <a:latin typeface="Verdana" panose="020B0604030504040204" pitchFamily="34" charset="0"/>
                <a:ea typeface="Verdana" panose="020B0604030504040204" pitchFamily="34" charset="0"/>
              </a:rPr>
              <a:t>Key findings from the review: </a:t>
            </a:r>
          </a:p>
          <a:p>
            <a:endParaRPr lang="en-GB" sz="1000" b="1">
              <a:latin typeface="Verdana" panose="020B0604030504040204" pitchFamily="34" charset="0"/>
              <a:ea typeface="Verdana" panose="020B0604030504040204" pitchFamily="34" charset="0"/>
            </a:endParaRPr>
          </a:p>
          <a:p>
            <a:pPr marL="285750" indent="-285750">
              <a:spcAft>
                <a:spcPts val="600"/>
              </a:spcAft>
              <a:buClr>
                <a:schemeClr val="accent5"/>
              </a:buClr>
              <a:buFont typeface="Wingdings" panose="05000000000000000000" pitchFamily="2" charset="2"/>
              <a:buChar char="ü"/>
            </a:pPr>
            <a:r>
              <a:rPr lang="en-GB" sz="1000">
                <a:latin typeface="Verdana" panose="020B0604030504040204" pitchFamily="34" charset="0"/>
                <a:ea typeface="Verdana" panose="020B0604030504040204" pitchFamily="34" charset="0"/>
              </a:rPr>
              <a:t>Identified £5 billion of unwarranted variation across various functions, including estates and facilities</a:t>
            </a:r>
          </a:p>
          <a:p>
            <a:pPr marL="285750" indent="-285750">
              <a:spcAft>
                <a:spcPts val="600"/>
              </a:spcAft>
              <a:buClr>
                <a:schemeClr val="accent5"/>
              </a:buClr>
              <a:buFont typeface="Wingdings" panose="05000000000000000000" pitchFamily="2" charset="2"/>
              <a:buChar char="ü"/>
            </a:pPr>
            <a:r>
              <a:rPr lang="en-GB" sz="1000">
                <a:latin typeface="Verdana" panose="020B0604030504040204" pitchFamily="34" charset="0"/>
                <a:ea typeface="Verdana" panose="020B0604030504040204" pitchFamily="34" charset="0"/>
              </a:rPr>
              <a:t>Identified £700 million of potential savings in procurement </a:t>
            </a:r>
          </a:p>
          <a:p>
            <a:pPr marL="285750" indent="-285750">
              <a:spcAft>
                <a:spcPts val="600"/>
              </a:spcAft>
              <a:buClr>
                <a:schemeClr val="accent5"/>
              </a:buClr>
              <a:buFont typeface="Wingdings" panose="05000000000000000000" pitchFamily="2" charset="2"/>
              <a:buChar char="ü"/>
            </a:pPr>
            <a:r>
              <a:rPr lang="en-GB" sz="1000">
                <a:latin typeface="Verdana" panose="020B0604030504040204" pitchFamily="34" charset="0"/>
                <a:ea typeface="Verdana" panose="020B0604030504040204" pitchFamily="34" charset="0"/>
              </a:rPr>
              <a:t>In terms of estates and facilities, the following recommendations ensure that resources are used in a cost-effective manner:</a:t>
            </a:r>
          </a:p>
          <a:p>
            <a:endParaRPr lang="en-GB" sz="100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ED8545F8-88E8-5B93-C313-190BFDF71722}"/>
              </a:ext>
            </a:extLst>
          </p:cNvPr>
          <p:cNvSpPr txBox="1"/>
          <p:nvPr/>
        </p:nvSpPr>
        <p:spPr>
          <a:xfrm>
            <a:off x="6361470" y="1755785"/>
            <a:ext cx="4837471" cy="276999"/>
          </a:xfrm>
          <a:prstGeom prst="rect">
            <a:avLst/>
          </a:prstGeom>
          <a:noFill/>
        </p:spPr>
        <p:txBody>
          <a:bodyPr wrap="square" rtlCol="0">
            <a:spAutoFit/>
          </a:bodyPr>
          <a:lstStyle/>
          <a:p>
            <a:r>
              <a:rPr lang="en-GB" sz="1200" b="1">
                <a:solidFill>
                  <a:srgbClr val="4086CA"/>
                </a:solidFill>
                <a:latin typeface="Verdana" panose="020B0604030504040204" pitchFamily="34" charset="0"/>
                <a:ea typeface="Verdana" panose="020B0604030504040204" pitchFamily="34" charset="0"/>
                <a:cs typeface="Calibri" panose="020F0502020204030204" pitchFamily="34" charset="0"/>
              </a:rPr>
              <a:t>Delivering a ‘Net Zero’ National Health Service</a:t>
            </a:r>
          </a:p>
        </p:txBody>
      </p:sp>
      <p:graphicFrame>
        <p:nvGraphicFramePr>
          <p:cNvPr id="7" name="Diagram 6">
            <a:extLst>
              <a:ext uri="{FF2B5EF4-FFF2-40B4-BE49-F238E27FC236}">
                <a16:creationId xmlns:a16="http://schemas.microsoft.com/office/drawing/2014/main" id="{782C50A3-63DB-9B83-79D2-4E792522DB16}"/>
              </a:ext>
            </a:extLst>
          </p:cNvPr>
          <p:cNvGraphicFramePr/>
          <p:nvPr>
            <p:extLst>
              <p:ext uri="{D42A27DB-BD31-4B8C-83A1-F6EECF244321}">
                <p14:modId xmlns:p14="http://schemas.microsoft.com/office/powerpoint/2010/main" val="1710866674"/>
              </p:ext>
            </p:extLst>
          </p:nvPr>
        </p:nvGraphicFramePr>
        <p:xfrm>
          <a:off x="7355943" y="2127142"/>
          <a:ext cx="6126383" cy="3693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11BBED0D-9CC7-0E77-BC6C-BE6425EBCC7F}"/>
              </a:ext>
            </a:extLst>
          </p:cNvPr>
          <p:cNvGraphicFramePr/>
          <p:nvPr>
            <p:extLst>
              <p:ext uri="{D42A27DB-BD31-4B8C-83A1-F6EECF244321}">
                <p14:modId xmlns:p14="http://schemas.microsoft.com/office/powerpoint/2010/main" val="470951221"/>
              </p:ext>
            </p:extLst>
          </p:nvPr>
        </p:nvGraphicFramePr>
        <p:xfrm>
          <a:off x="903865" y="3507658"/>
          <a:ext cx="5054600" cy="27408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9957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23</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590718"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solidFill>
                  <a:srgbClr val="005EB8"/>
                </a:solidFill>
                <a:latin typeface="Impact" panose="020B0806030902050204" pitchFamily="34" charset="0"/>
                <a:cs typeface="Calibri" panose="020F0502020204030204" pitchFamily="34" charset="0"/>
              </a:rPr>
              <a:t>Strategic Context - National</a:t>
            </a:r>
          </a:p>
        </p:txBody>
      </p:sp>
      <p:sp>
        <p:nvSpPr>
          <p:cNvPr id="2" name="TextBox 1">
            <a:extLst>
              <a:ext uri="{FF2B5EF4-FFF2-40B4-BE49-F238E27FC236}">
                <a16:creationId xmlns:a16="http://schemas.microsoft.com/office/drawing/2014/main" id="{895A4788-876D-5DE4-DCBB-C195C1A7D097}"/>
              </a:ext>
            </a:extLst>
          </p:cNvPr>
          <p:cNvSpPr txBox="1"/>
          <p:nvPr/>
        </p:nvSpPr>
        <p:spPr>
          <a:xfrm>
            <a:off x="752313" y="1598971"/>
            <a:ext cx="534368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AE2573"/>
              </a:buClr>
              <a:buSzTx/>
              <a:buFontTx/>
              <a:buNone/>
              <a:tabLst/>
              <a:defRPr/>
            </a:pPr>
            <a:r>
              <a:rPr kumimoji="0" lang="en-GB" sz="1200" b="1" i="0" u="none" strike="noStrike" kern="1200" cap="none" spc="0" normalizeH="0" baseline="0" noProof="0">
                <a:ln>
                  <a:noFill/>
                </a:ln>
                <a:solidFill>
                  <a:srgbClr val="4086CA"/>
                </a:solidFill>
                <a:effectLst/>
                <a:uLnTx/>
                <a:uFillTx/>
                <a:latin typeface="Verdana" panose="020B0604030504040204" pitchFamily="34" charset="0"/>
                <a:ea typeface="Verdana" panose="020B0604030504040204" pitchFamily="34" charset="0"/>
                <a:cs typeface="Calibri" panose="020F0502020204030204" pitchFamily="34" charset="0"/>
              </a:rPr>
              <a:t>NHS Long Term Workforce Plan</a:t>
            </a:r>
          </a:p>
          <a:p>
            <a:pPr marL="0" marR="0" lvl="0" indent="0" algn="l" defTabSz="914400" rtl="0" eaLnBrk="1" fontAlgn="auto" latinLnBrk="0" hangingPunct="1">
              <a:lnSpc>
                <a:spcPct val="100000"/>
              </a:lnSpc>
              <a:spcBef>
                <a:spcPts val="0"/>
              </a:spcBef>
              <a:spcAft>
                <a:spcPts val="0"/>
              </a:spcAft>
              <a:buClr>
                <a:srgbClr val="AE2573"/>
              </a:buClr>
              <a:buSzTx/>
              <a:buFontTx/>
              <a:buNone/>
              <a:tabLst/>
              <a:defRPr/>
            </a:pPr>
            <a:endPar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rtl="0"/>
            <a:r>
              <a:rPr lang="en-GB" sz="1000">
                <a:effectLst/>
                <a:latin typeface="Verdana" panose="020B0604030504040204" pitchFamily="34" charset="0"/>
                <a:ea typeface="Verdana" panose="020B0604030504040204" pitchFamily="34" charset="0"/>
              </a:rPr>
              <a:t>The NHS Long Term Workforce Plan was published on 30 June 2023. It sets out how the NHS will address existing and future workforce challenges by recruiting and retaining thousands more staff over a 15-year period, and working in new ways to improve staff experience and patient care. </a:t>
            </a:r>
          </a:p>
          <a:p>
            <a:pPr rtl="0"/>
            <a:endParaRPr lang="en-GB" sz="1000">
              <a:effectLst/>
              <a:latin typeface="Verdana" panose="020B0604030504040204" pitchFamily="34" charset="0"/>
              <a:ea typeface="Verdana" panose="020B0604030504040204" pitchFamily="34" charset="0"/>
            </a:endParaRPr>
          </a:p>
          <a:p>
            <a:pPr rtl="0"/>
            <a:r>
              <a:rPr lang="en-GB" sz="1000">
                <a:effectLst/>
                <a:latin typeface="Verdana" panose="020B0604030504040204" pitchFamily="34" charset="0"/>
                <a:ea typeface="Verdana" panose="020B0604030504040204" pitchFamily="34" charset="0"/>
              </a:rPr>
              <a:t>Commissioned and accepted by the government, it provides a costed plan for how the NHS will develop to meet existing and future demand and challenges, and support population health and wellbeing. Over £2.4 billion has been committed to fund additional education and training places over the next five years, on top of existing funding commitments. </a:t>
            </a:r>
          </a:p>
          <a:p>
            <a:pPr rtl="0"/>
            <a:endParaRPr lang="en-GB" sz="1000">
              <a:solidFill>
                <a:prstClr val="black"/>
              </a:solidFill>
              <a:latin typeface="Verdana" panose="020B0604030504040204" pitchFamily="34" charset="0"/>
              <a:ea typeface="Verdana" panose="020B0604030504040204" pitchFamily="34" charset="0"/>
              <a:cs typeface="Calibri" panose="020F0502020204030204" pitchFamily="34" charset="0"/>
            </a:endParaRPr>
          </a:p>
          <a:p>
            <a:r>
              <a:rPr lang="en-GB" sz="1000">
                <a:effectLst/>
                <a:latin typeface="Verdana" panose="020B0604030504040204" pitchFamily="34" charset="0"/>
                <a:ea typeface="Verdana" panose="020B0604030504040204" pitchFamily="34" charset="0"/>
              </a:rPr>
              <a:t>The plan sets out the strategic direction over the long term as well as short- to medium-term actions to be undertaken locally, regionally and nationally. Those actions fall into three priority areas: </a:t>
            </a:r>
          </a:p>
          <a:p>
            <a:endParaRPr lang="en-GB" sz="1000">
              <a:effectLst/>
              <a:latin typeface="Verdana" panose="020B0604030504040204" pitchFamily="34" charset="0"/>
              <a:ea typeface="Verdana" panose="020B0604030504040204" pitchFamily="34" charset="0"/>
            </a:endParaRPr>
          </a:p>
          <a:p>
            <a:pPr marL="171450" indent="-171450" rtl="0">
              <a:buFont typeface="Arial" panose="020B0604020202020204" pitchFamily="34" charset="0"/>
              <a:buChar char="•"/>
            </a:pPr>
            <a:r>
              <a:rPr lang="en-GB" sz="1000" b="1">
                <a:solidFill>
                  <a:srgbClr val="0070C0"/>
                </a:solidFill>
                <a:effectLst/>
                <a:latin typeface="Verdana" panose="020B0604030504040204" pitchFamily="34" charset="0"/>
                <a:ea typeface="Verdana" panose="020B0604030504040204" pitchFamily="34" charset="0"/>
              </a:rPr>
              <a:t>Train: </a:t>
            </a:r>
            <a:r>
              <a:rPr lang="en-GB" sz="1000">
                <a:effectLst/>
                <a:latin typeface="Verdana" panose="020B0604030504040204" pitchFamily="34" charset="0"/>
                <a:ea typeface="Verdana" panose="020B0604030504040204" pitchFamily="34" charset="0"/>
              </a:rPr>
              <a:t>Substantially growing the number of doctors, nurses, allied health professionals and support staff. This is underpinned by a £2.4 billion funding commitment. </a:t>
            </a:r>
          </a:p>
          <a:p>
            <a:pPr marL="171450" indent="-171450" rtl="0">
              <a:buFont typeface="Arial" panose="020B0604020202020204" pitchFamily="34" charset="0"/>
              <a:buChar char="•"/>
            </a:pPr>
            <a:r>
              <a:rPr lang="en-GB" sz="1000" b="1">
                <a:solidFill>
                  <a:srgbClr val="0070C0"/>
                </a:solidFill>
                <a:effectLst/>
                <a:latin typeface="Verdana" panose="020B0604030504040204" pitchFamily="34" charset="0"/>
                <a:ea typeface="Verdana" panose="020B0604030504040204" pitchFamily="34" charset="0"/>
              </a:rPr>
              <a:t>Retain:</a:t>
            </a:r>
            <a:r>
              <a:rPr lang="en-GB" sz="1000">
                <a:effectLst/>
                <a:latin typeface="Verdana" panose="020B0604030504040204" pitchFamily="34" charset="0"/>
                <a:ea typeface="Verdana" panose="020B0604030504040204" pitchFamily="34" charset="0"/>
              </a:rPr>
              <a:t> A renewed focus and major drive on retention, with better opportunities for career development and improved flexible working options. This comes alongside reforms to the pension scheme, with an aim to retain 130,000 staff working in the NHS for longer. </a:t>
            </a:r>
          </a:p>
          <a:p>
            <a:pPr marL="171450" indent="-171450" rtl="0">
              <a:buFont typeface="Arial" panose="020B0604020202020204" pitchFamily="34" charset="0"/>
              <a:buChar char="•"/>
            </a:pPr>
            <a:r>
              <a:rPr lang="en-GB" sz="1000" b="1">
                <a:solidFill>
                  <a:srgbClr val="0070C0"/>
                </a:solidFill>
                <a:effectLst/>
                <a:latin typeface="Verdana" panose="020B0604030504040204" pitchFamily="34" charset="0"/>
                <a:ea typeface="Verdana" panose="020B0604030504040204" pitchFamily="34" charset="0"/>
              </a:rPr>
              <a:t>Reform:</a:t>
            </a:r>
            <a:r>
              <a:rPr lang="en-GB" sz="1000">
                <a:effectLst/>
                <a:latin typeface="Verdana" panose="020B0604030504040204" pitchFamily="34" charset="0"/>
                <a:ea typeface="Verdana" panose="020B0604030504040204" pitchFamily="34" charset="0"/>
              </a:rPr>
              <a:t> Working differently and delivering training in new ways. Advances in technology and treatments will be explored and implemented to help the NHS modernise and meet future requirements. </a:t>
            </a:r>
          </a:p>
          <a:p>
            <a:pPr rtl="0"/>
            <a:endParaRPr lang="en-GB" sz="1000">
              <a:latin typeface="Verdana" panose="020B0604030504040204" pitchFamily="34" charset="0"/>
              <a:ea typeface="Verdana" panose="020B0604030504040204" pitchFamily="34" charset="0"/>
            </a:endParaRPr>
          </a:p>
        </p:txBody>
      </p:sp>
      <p:sp>
        <p:nvSpPr>
          <p:cNvPr id="3" name="Content Placeholder 3">
            <a:extLst>
              <a:ext uri="{FF2B5EF4-FFF2-40B4-BE49-F238E27FC236}">
                <a16:creationId xmlns:a16="http://schemas.microsoft.com/office/drawing/2014/main" id="{25539BEA-5EDB-FB0E-764B-36D5AC88CEBE}"/>
              </a:ext>
            </a:extLst>
          </p:cNvPr>
          <p:cNvSpPr txBox="1">
            <a:spLocks/>
          </p:cNvSpPr>
          <p:nvPr/>
        </p:nvSpPr>
        <p:spPr>
          <a:xfrm>
            <a:off x="6332375" y="1921277"/>
            <a:ext cx="5216522" cy="2431435"/>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a:effectLst/>
                <a:latin typeface="Verdana" panose="020B0604030504040204" pitchFamily="34" charset="0"/>
                <a:ea typeface="Verdana" panose="020B0604030504040204" pitchFamily="34" charset="0"/>
              </a:rPr>
              <a:t>While it is a national plan, it allows for priority decisions to be taken at system and local level. There is also a commitment for it to be an iterative rather than ‘one-off plan’, with further versions developed and published on a more regular basis. </a:t>
            </a:r>
            <a:endParaRPr lang="en-GB" sz="1000">
              <a:latin typeface="Verdana" panose="020B0604030504040204" pitchFamily="34" charset="0"/>
              <a:ea typeface="Verdana" panose="020B0604030504040204" pitchFamily="34" charset="0"/>
            </a:endParaRPr>
          </a:p>
          <a:p>
            <a:pPr marL="0" indent="0" rtl="0">
              <a:buNone/>
            </a:pPr>
            <a:r>
              <a:rPr lang="en-GB" sz="1000">
                <a:effectLst/>
                <a:latin typeface="Verdana" panose="020B0604030504040204" pitchFamily="34" charset="0"/>
                <a:ea typeface="Verdana" panose="020B0604030504040204" pitchFamily="34" charset="0"/>
              </a:rPr>
              <a:t>The plan aims to increase the total number of NHS staff through an unprecedented expansion in recruitment and significant improvement in retention, so the NHS keeps more existing staff in post. Routes into the NHS will change through the development of apprenticeships and reform of medical education and training. </a:t>
            </a:r>
          </a:p>
          <a:p>
            <a:pPr marL="0" indent="0" rtl="0">
              <a:buNone/>
            </a:pPr>
            <a:r>
              <a:rPr lang="en-GB" sz="1000">
                <a:effectLst/>
                <a:latin typeface="Verdana" panose="020B0604030504040204" pitchFamily="34" charset="0"/>
                <a:ea typeface="Verdana" panose="020B0604030504040204" pitchFamily="34" charset="0"/>
              </a:rPr>
              <a:t>The plan also aims to deliver productivity improvements through making the most effective use of emerging technologies such as artificial intelligence. It also signals a shift from reliance on international recruitment to a largely domestic recruitment model. </a:t>
            </a:r>
          </a:p>
          <a:p>
            <a:pPr marL="0" indent="0" fontAlgn="base">
              <a:lnSpc>
                <a:spcPct val="100000"/>
              </a:lnSpc>
              <a:buClr>
                <a:schemeClr val="accent5"/>
              </a:buClr>
              <a:buSzPct val="100000"/>
              <a:buFont typeface="Arial" panose="020B0604020202020204" pitchFamily="34" charset="0"/>
              <a:buNone/>
              <a:tabLst>
                <a:tab pos="228600" algn="l"/>
                <a:tab pos="457200" algn="l"/>
              </a:tabLst>
            </a:pPr>
            <a:endParaRPr lang="en-GB" sz="1000">
              <a:highlight>
                <a:srgbClr val="FFFF00"/>
              </a:highlight>
              <a:latin typeface="Verdana" panose="020B0604030504040204" pitchFamily="34" charset="0"/>
              <a:ea typeface="Verdana" panose="020B060403050404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275D38AE-56CD-C85C-5733-1D7B33C808C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49303" y="4106224"/>
            <a:ext cx="2156719" cy="21567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BFEC8272-A541-5359-2D08-26C2A2E9F8B3}"/>
              </a:ext>
            </a:extLst>
          </p:cNvPr>
          <p:cNvGraphicFramePr/>
          <p:nvPr>
            <p:extLst>
              <p:ext uri="{D42A27DB-BD31-4B8C-83A1-F6EECF244321}">
                <p14:modId xmlns:p14="http://schemas.microsoft.com/office/powerpoint/2010/main" val="4142199842"/>
              </p:ext>
            </p:extLst>
          </p:nvPr>
        </p:nvGraphicFramePr>
        <p:xfrm>
          <a:off x="8842397" y="4150576"/>
          <a:ext cx="2507686" cy="20680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02209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24</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solidFill>
                  <a:srgbClr val="005EB8"/>
                </a:solidFill>
                <a:latin typeface="Impact" panose="020B0806030902050204" pitchFamily="34" charset="0"/>
                <a:cs typeface="Calibri" panose="020F0502020204030204" pitchFamily="34" charset="0"/>
              </a:rPr>
              <a:t>Strategic Context – Regional (Mid and South Essex ICS)</a:t>
            </a:r>
          </a:p>
        </p:txBody>
      </p:sp>
      <p:sp>
        <p:nvSpPr>
          <p:cNvPr id="2" name="TextBox 1">
            <a:extLst>
              <a:ext uri="{FF2B5EF4-FFF2-40B4-BE49-F238E27FC236}">
                <a16:creationId xmlns:a16="http://schemas.microsoft.com/office/drawing/2014/main" id="{71D425C6-BEA5-0EA9-7309-2845EC2C6711}"/>
              </a:ext>
            </a:extLst>
          </p:cNvPr>
          <p:cNvSpPr txBox="1"/>
          <p:nvPr/>
        </p:nvSpPr>
        <p:spPr>
          <a:xfrm>
            <a:off x="704849" y="1714089"/>
            <a:ext cx="5772151" cy="861774"/>
          </a:xfrm>
          <a:prstGeom prst="rect">
            <a:avLst/>
          </a:prstGeom>
          <a:noFill/>
        </p:spPr>
        <p:txBody>
          <a:bodyPr wrap="square" rtlCol="0">
            <a:spAutoFit/>
          </a:bodyPr>
          <a:lstStyle/>
          <a:p>
            <a:r>
              <a:rPr lang="en-GB" sz="1000">
                <a:latin typeface="Verdana" panose="020B0604030504040204" pitchFamily="34" charset="0"/>
                <a:ea typeface="Verdana" panose="020B0604030504040204" pitchFamily="34" charset="0"/>
              </a:rPr>
              <a:t>The Mid and South Essex ICS Estate Strategy highlights the ICB’s ambition to develop its infrastructure to support the transformation of their services. This ambition extends to mental health and community services, a primary component of EPUT. The EPUT Estate Strategy has been aligned to the ICS future direction for infrastructure (below) and the adjacent core principles.</a:t>
            </a:r>
          </a:p>
        </p:txBody>
      </p:sp>
      <p:sp>
        <p:nvSpPr>
          <p:cNvPr id="14" name="TextBox 13">
            <a:extLst>
              <a:ext uri="{FF2B5EF4-FFF2-40B4-BE49-F238E27FC236}">
                <a16:creationId xmlns:a16="http://schemas.microsoft.com/office/drawing/2014/main" id="{3B7AA118-8587-0052-4DB4-0D7BAA022316}"/>
              </a:ext>
            </a:extLst>
          </p:cNvPr>
          <p:cNvSpPr txBox="1"/>
          <p:nvPr/>
        </p:nvSpPr>
        <p:spPr>
          <a:xfrm>
            <a:off x="6743700" y="1745746"/>
            <a:ext cx="4932362"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AE2573"/>
              </a:buClr>
              <a:buSzTx/>
              <a:buFontTx/>
              <a:buNone/>
              <a:tabLst/>
              <a:defRPr/>
            </a:pPr>
            <a:r>
              <a:rPr kumimoji="0" lang="en-GB" sz="1200" b="1" i="0" u="none" strike="noStrike" kern="1200" cap="none" spc="0" normalizeH="0" baseline="0" noProof="0">
                <a:ln>
                  <a:noFill/>
                </a:ln>
                <a:solidFill>
                  <a:srgbClr val="4086CA"/>
                </a:solidFill>
                <a:effectLst/>
                <a:uLnTx/>
                <a:uFillTx/>
                <a:latin typeface="Verdana" panose="020B0604030504040204" pitchFamily="34" charset="0"/>
                <a:ea typeface="Verdana" panose="020B0604030504040204" pitchFamily="34" charset="0"/>
                <a:cs typeface="Calibri" panose="020F0502020204030204" pitchFamily="34" charset="0"/>
              </a:rPr>
              <a:t>The ICS Infrastructure Core Principles</a:t>
            </a:r>
          </a:p>
          <a:p>
            <a:pPr marL="0" marR="0" lvl="0" indent="0" algn="l" defTabSz="914400" rtl="0" eaLnBrk="1" fontAlgn="auto" latinLnBrk="0" hangingPunct="1">
              <a:lnSpc>
                <a:spcPct val="100000"/>
              </a:lnSpc>
              <a:spcBef>
                <a:spcPts val="0"/>
              </a:spcBef>
              <a:spcAft>
                <a:spcPts val="0"/>
              </a:spcAft>
              <a:buClr>
                <a:srgbClr val="AE2573"/>
              </a:buClr>
              <a:buSzTx/>
              <a:buFontTx/>
              <a:buNone/>
              <a:tabLst/>
              <a:defRPr/>
            </a:pPr>
            <a:endParaRPr lang="en-GB" sz="1200" b="1">
              <a:solidFill>
                <a:srgbClr val="4086CA"/>
              </a:solidFill>
              <a:latin typeface="Verdana" panose="020B0604030504040204" pitchFamily="34" charset="0"/>
              <a:ea typeface="Verdana" panose="020B0604030504040204" pitchFamily="34" charset="0"/>
              <a:cs typeface="Calibri" panose="020F0502020204030204" pitchFamily="34" charset="0"/>
            </a:endParaRPr>
          </a:p>
          <a:p>
            <a:pPr marL="171450" indent="-171450">
              <a:spcAft>
                <a:spcPts val="600"/>
              </a:spcAft>
              <a:buClr>
                <a:srgbClr val="4472C4"/>
              </a:buClr>
              <a:buFont typeface="Wingdings" panose="05000000000000000000" pitchFamily="2" charset="2"/>
              <a:buChar char="ü"/>
              <a:defRPr/>
            </a:pPr>
            <a:r>
              <a:rPr lang="en-GB" sz="1000">
                <a:latin typeface="Verdana" panose="020B0604030504040204" pitchFamily="34" charset="0"/>
                <a:ea typeface="Verdana" panose="020B0604030504040204" pitchFamily="34" charset="0"/>
              </a:rPr>
              <a:t>Utilise our estate as an enabler to reduce our costs and create efficiencies</a:t>
            </a:r>
          </a:p>
          <a:p>
            <a:pPr marL="171450" indent="-171450">
              <a:spcAft>
                <a:spcPts val="600"/>
              </a:spcAft>
              <a:buClr>
                <a:srgbClr val="4472C4"/>
              </a:buClr>
              <a:buFont typeface="Wingdings" panose="05000000000000000000" pitchFamily="2" charset="2"/>
              <a:buChar char="ü"/>
              <a:defRPr/>
            </a:pPr>
            <a:r>
              <a:rPr lang="en-GB" sz="1000">
                <a:latin typeface="Verdana" panose="020B0604030504040204" pitchFamily="34" charset="0"/>
                <a:ea typeface="Verdana" panose="020B0604030504040204" pitchFamily="34" charset="0"/>
              </a:rPr>
              <a:t>Build an integrated and collaborative approach to infrastructure decision-making</a:t>
            </a:r>
          </a:p>
          <a:p>
            <a:pPr marL="171450" indent="-171450">
              <a:spcAft>
                <a:spcPts val="600"/>
              </a:spcAft>
              <a:buClr>
                <a:srgbClr val="4472C4"/>
              </a:buClr>
              <a:buFont typeface="Wingdings" panose="05000000000000000000" pitchFamily="2" charset="2"/>
              <a:buChar char="ü"/>
              <a:defRPr/>
            </a:pPr>
            <a:r>
              <a:rPr lang="en-GB" sz="1000">
                <a:latin typeface="Verdana" panose="020B0604030504040204" pitchFamily="34" charset="0"/>
                <a:ea typeface="Verdana" panose="020B0604030504040204" pitchFamily="34" charset="0"/>
              </a:rPr>
              <a:t>Create a strategy that is owned and supported by all system stakeholders</a:t>
            </a:r>
          </a:p>
          <a:p>
            <a:pPr marL="171450" indent="-171450">
              <a:spcAft>
                <a:spcPts val="600"/>
              </a:spcAft>
              <a:buClr>
                <a:srgbClr val="4472C4"/>
              </a:buClr>
              <a:buFont typeface="Wingdings" panose="05000000000000000000" pitchFamily="2" charset="2"/>
              <a:buChar char="ü"/>
              <a:defRPr/>
            </a:pPr>
            <a:r>
              <a:rPr lang="en-GB" sz="1000">
                <a:latin typeface="Verdana" panose="020B0604030504040204" pitchFamily="34" charset="0"/>
                <a:ea typeface="Verdana" panose="020B0604030504040204" pitchFamily="34" charset="0"/>
              </a:rPr>
              <a:t>Use data and insight to drive our priorities and decision-making</a:t>
            </a:r>
          </a:p>
          <a:p>
            <a:pPr marL="171450" indent="-171450">
              <a:spcAft>
                <a:spcPts val="600"/>
              </a:spcAft>
              <a:buClr>
                <a:srgbClr val="4472C4"/>
              </a:buClr>
              <a:buFont typeface="Wingdings" panose="05000000000000000000" pitchFamily="2" charset="2"/>
              <a:buChar char="ü"/>
              <a:defRPr/>
            </a:pPr>
            <a:r>
              <a:rPr lang="en-GB" sz="1000">
                <a:latin typeface="Verdana" panose="020B0604030504040204" pitchFamily="34" charset="0"/>
                <a:ea typeface="Verdana" panose="020B0604030504040204" pitchFamily="34" charset="0"/>
              </a:rPr>
              <a:t>Optimise use of our core estate</a:t>
            </a:r>
          </a:p>
          <a:p>
            <a:pPr marL="171450" indent="-171450">
              <a:spcAft>
                <a:spcPts val="600"/>
              </a:spcAft>
              <a:buClr>
                <a:srgbClr val="4472C4"/>
              </a:buClr>
              <a:buFont typeface="Wingdings" panose="05000000000000000000" pitchFamily="2" charset="2"/>
              <a:buChar char="ü"/>
              <a:defRPr/>
            </a:pPr>
            <a:r>
              <a:rPr lang="en-GB" sz="1000">
                <a:latin typeface="Verdana" panose="020B0604030504040204" pitchFamily="34" charset="0"/>
                <a:ea typeface="Verdana" panose="020B0604030504040204" pitchFamily="34" charset="0"/>
              </a:rPr>
              <a:t>Have a prioritised approach to infrastructure provision</a:t>
            </a:r>
          </a:p>
          <a:p>
            <a:pPr marL="171450" indent="-171450">
              <a:spcAft>
                <a:spcPts val="600"/>
              </a:spcAft>
              <a:buClr>
                <a:srgbClr val="4472C4"/>
              </a:buClr>
              <a:buFont typeface="Wingdings" panose="05000000000000000000" pitchFamily="2" charset="2"/>
              <a:buChar char="ü"/>
              <a:defRPr/>
            </a:pPr>
            <a:r>
              <a:rPr lang="en-GB" sz="1000">
                <a:latin typeface="Verdana" panose="020B0604030504040204" pitchFamily="34" charset="0"/>
                <a:ea typeface="Verdana" panose="020B0604030504040204" pitchFamily="34" charset="0"/>
              </a:rPr>
              <a:t>Create efficiencies</a:t>
            </a:r>
          </a:p>
          <a:p>
            <a:pPr marL="171450" indent="-171450">
              <a:spcAft>
                <a:spcPts val="600"/>
              </a:spcAft>
              <a:buClr>
                <a:srgbClr val="4472C4"/>
              </a:buClr>
              <a:buFont typeface="Wingdings" panose="05000000000000000000" pitchFamily="2" charset="2"/>
              <a:buChar char="ü"/>
              <a:defRPr/>
            </a:pPr>
            <a:r>
              <a:rPr lang="en-GB" sz="1000">
                <a:latin typeface="Verdana" panose="020B0604030504040204" pitchFamily="34" charset="0"/>
                <a:ea typeface="Verdana" panose="020B0604030504040204" pitchFamily="34" charset="0"/>
              </a:rPr>
              <a:t>Integrate sustainability into decision-making and processes</a:t>
            </a:r>
          </a:p>
          <a:p>
            <a:pPr marL="171450" indent="-171450">
              <a:spcAft>
                <a:spcPts val="600"/>
              </a:spcAft>
              <a:buClr>
                <a:srgbClr val="4472C4"/>
              </a:buClr>
              <a:buFont typeface="Wingdings" panose="05000000000000000000" pitchFamily="2" charset="2"/>
              <a:buChar char="ü"/>
              <a:defRPr/>
            </a:pPr>
            <a:r>
              <a:rPr lang="en-GB" sz="1000">
                <a:latin typeface="Verdana" panose="020B0604030504040204" pitchFamily="34" charset="0"/>
                <a:ea typeface="Verdana" panose="020B0604030504040204" pitchFamily="34" charset="0"/>
              </a:rPr>
              <a:t>Focus on infrastructure which supports prevention and areas of deprivation</a:t>
            </a:r>
          </a:p>
          <a:p>
            <a:pPr marL="171450" indent="-171450">
              <a:spcAft>
                <a:spcPts val="600"/>
              </a:spcAft>
              <a:buClr>
                <a:srgbClr val="4472C4"/>
              </a:buClr>
              <a:buFont typeface="Wingdings" panose="05000000000000000000" pitchFamily="2" charset="2"/>
              <a:buChar char="ü"/>
              <a:defRPr/>
            </a:pPr>
            <a:r>
              <a:rPr lang="en-GB" sz="1000">
                <a:latin typeface="Verdana" panose="020B0604030504040204" pitchFamily="34" charset="0"/>
                <a:ea typeface="Verdana" panose="020B0604030504040204" pitchFamily="34" charset="0"/>
              </a:rPr>
              <a:t>Focus on infrastructure which supports prevention and areas of deprivation</a:t>
            </a:r>
          </a:p>
          <a:p>
            <a:pPr marL="171450" indent="-171450">
              <a:spcAft>
                <a:spcPts val="600"/>
              </a:spcAft>
              <a:buClr>
                <a:srgbClr val="4472C4"/>
              </a:buClr>
              <a:buFont typeface="Wingdings" panose="05000000000000000000" pitchFamily="2" charset="2"/>
              <a:buChar char="ü"/>
              <a:defRPr/>
            </a:pPr>
            <a:r>
              <a:rPr lang="en-GB" sz="1000">
                <a:latin typeface="Verdana" panose="020B0604030504040204" pitchFamily="34" charset="0"/>
                <a:ea typeface="Verdana" panose="020B0604030504040204" pitchFamily="34" charset="0"/>
              </a:rPr>
              <a:t>Drive infrastructure transformation from our Places</a:t>
            </a:r>
          </a:p>
          <a:p>
            <a:pPr marL="171450" indent="-171450">
              <a:spcAft>
                <a:spcPts val="600"/>
              </a:spcAft>
              <a:buClr>
                <a:srgbClr val="4472C4"/>
              </a:buClr>
              <a:buFont typeface="Wingdings" panose="05000000000000000000" pitchFamily="2" charset="2"/>
              <a:buChar char="ü"/>
              <a:defRPr/>
            </a:pPr>
            <a:r>
              <a:rPr lang="en-GB" sz="1000">
                <a:latin typeface="Verdana" panose="020B0604030504040204" pitchFamily="34" charset="0"/>
                <a:ea typeface="Verdana" panose="020B0604030504040204" pitchFamily="34" charset="0"/>
              </a:rPr>
              <a:t>Reduce inequalities in health outcomes</a:t>
            </a:r>
          </a:p>
          <a:p>
            <a:pPr marL="171450" indent="-171450">
              <a:spcAft>
                <a:spcPts val="600"/>
              </a:spcAft>
              <a:buClr>
                <a:srgbClr val="4472C4"/>
              </a:buClr>
              <a:buFont typeface="Wingdings" panose="05000000000000000000" pitchFamily="2" charset="2"/>
              <a:buChar char="ü"/>
              <a:defRPr/>
            </a:pPr>
            <a:r>
              <a:rPr lang="en-GB" sz="1000">
                <a:latin typeface="Verdana" panose="020B0604030504040204" pitchFamily="34" charset="0"/>
                <a:ea typeface="Verdana" panose="020B0604030504040204" pitchFamily="34" charset="0"/>
              </a:rPr>
              <a:t>Be creative and innovative</a:t>
            </a:r>
          </a:p>
        </p:txBody>
      </p:sp>
      <p:sp>
        <p:nvSpPr>
          <p:cNvPr id="6" name="TextBox 5">
            <a:extLst>
              <a:ext uri="{FF2B5EF4-FFF2-40B4-BE49-F238E27FC236}">
                <a16:creationId xmlns:a16="http://schemas.microsoft.com/office/drawing/2014/main" id="{7817E007-6B1C-2ADD-7020-F2AE6EE35E33}"/>
              </a:ext>
            </a:extLst>
          </p:cNvPr>
          <p:cNvSpPr txBox="1"/>
          <p:nvPr/>
        </p:nvSpPr>
        <p:spPr>
          <a:xfrm>
            <a:off x="790574" y="2638766"/>
            <a:ext cx="2627509" cy="276999"/>
          </a:xfrm>
          <a:prstGeom prst="rect">
            <a:avLst/>
          </a:prstGeom>
          <a:solidFill>
            <a:srgbClr val="28A0BE"/>
          </a:solidFill>
        </p:spPr>
        <p:txBody>
          <a:bodyPr wrap="square" rtlCol="0">
            <a:spAutoFit/>
          </a:bodyPr>
          <a:lstStyle/>
          <a:p>
            <a:pPr algn="ctr"/>
            <a:r>
              <a:rPr lang="en-GB" sz="1200" b="1">
                <a:solidFill>
                  <a:schemeClr val="bg1"/>
                </a:solidFill>
                <a:latin typeface="Verdana" panose="020B0604030504040204" pitchFamily="34" charset="0"/>
                <a:ea typeface="Verdana" panose="020B0604030504040204" pitchFamily="34" charset="0"/>
              </a:rPr>
              <a:t>Mental Health</a:t>
            </a:r>
          </a:p>
        </p:txBody>
      </p:sp>
      <p:sp>
        <p:nvSpPr>
          <p:cNvPr id="7" name="TextBox 6">
            <a:extLst>
              <a:ext uri="{FF2B5EF4-FFF2-40B4-BE49-F238E27FC236}">
                <a16:creationId xmlns:a16="http://schemas.microsoft.com/office/drawing/2014/main" id="{CAE58056-A9A3-09D3-B467-FC21A8A2F8F2}"/>
              </a:ext>
            </a:extLst>
          </p:cNvPr>
          <p:cNvSpPr txBox="1"/>
          <p:nvPr/>
        </p:nvSpPr>
        <p:spPr>
          <a:xfrm>
            <a:off x="3692720" y="2638766"/>
            <a:ext cx="2784280" cy="276999"/>
          </a:xfrm>
          <a:prstGeom prst="rect">
            <a:avLst/>
          </a:prstGeom>
          <a:solidFill>
            <a:srgbClr val="28A0BE"/>
          </a:solidFill>
        </p:spPr>
        <p:txBody>
          <a:bodyPr wrap="square" rtlCol="0">
            <a:spAutoFit/>
          </a:bodyPr>
          <a:lstStyle/>
          <a:p>
            <a:pPr algn="ctr"/>
            <a:r>
              <a:rPr lang="en-GB" sz="1200" b="1">
                <a:solidFill>
                  <a:schemeClr val="bg1"/>
                </a:solidFill>
                <a:latin typeface="Verdana" panose="020B0604030504040204" pitchFamily="34" charset="0"/>
                <a:ea typeface="Verdana" panose="020B0604030504040204" pitchFamily="34" charset="0"/>
              </a:rPr>
              <a:t>Community</a:t>
            </a:r>
          </a:p>
        </p:txBody>
      </p:sp>
      <p:sp>
        <p:nvSpPr>
          <p:cNvPr id="13" name="TextBox 12">
            <a:extLst>
              <a:ext uri="{FF2B5EF4-FFF2-40B4-BE49-F238E27FC236}">
                <a16:creationId xmlns:a16="http://schemas.microsoft.com/office/drawing/2014/main" id="{4DA6BAEA-0C1D-2E87-4EBB-6871BCBE4126}"/>
              </a:ext>
            </a:extLst>
          </p:cNvPr>
          <p:cNvSpPr txBox="1"/>
          <p:nvPr/>
        </p:nvSpPr>
        <p:spPr>
          <a:xfrm>
            <a:off x="790574" y="3019825"/>
            <a:ext cx="2627509" cy="3247043"/>
          </a:xfrm>
          <a:prstGeom prst="rect">
            <a:avLst/>
          </a:prstGeom>
          <a:noFill/>
        </p:spPr>
        <p:txBody>
          <a:bodyPr wrap="square" rtlCol="0">
            <a:spAutoFit/>
          </a:bodyPr>
          <a:lstStyle/>
          <a:p>
            <a:pPr algn="ctr"/>
            <a:r>
              <a:rPr lang="en-GB" sz="1000">
                <a:solidFill>
                  <a:srgbClr val="28A0BE"/>
                </a:solidFill>
                <a:latin typeface="Verdana" panose="020B0604030504040204" pitchFamily="34" charset="0"/>
                <a:ea typeface="Verdana" panose="020B0604030504040204" pitchFamily="34" charset="0"/>
              </a:rPr>
              <a:t>Accessibility and maximising</a:t>
            </a:r>
          </a:p>
          <a:p>
            <a:pPr algn="ctr"/>
            <a:r>
              <a:rPr lang="en-GB" sz="1000">
                <a:solidFill>
                  <a:srgbClr val="28A0BE"/>
                </a:solidFill>
                <a:latin typeface="Verdana" panose="020B0604030504040204" pitchFamily="34" charset="0"/>
                <a:ea typeface="Verdana" panose="020B0604030504040204" pitchFamily="34" charset="0"/>
              </a:rPr>
              <a:t>utilisation of it are key</a:t>
            </a:r>
          </a:p>
          <a:p>
            <a:pPr algn="ctr"/>
            <a:r>
              <a:rPr lang="en-GB" sz="1000">
                <a:solidFill>
                  <a:srgbClr val="28A0BE"/>
                </a:solidFill>
                <a:latin typeface="Verdana" panose="020B0604030504040204" pitchFamily="34" charset="0"/>
                <a:ea typeface="Verdana" panose="020B0604030504040204" pitchFamily="34" charset="0"/>
              </a:rPr>
              <a:t>Priorities</a:t>
            </a:r>
          </a:p>
          <a:p>
            <a:pPr algn="ctr"/>
            <a:r>
              <a:rPr lang="en-GB" sz="1000">
                <a:solidFill>
                  <a:srgbClr val="28A0BE"/>
                </a:solidFill>
                <a:latin typeface="Verdana" panose="020B0604030504040204" pitchFamily="34" charset="0"/>
                <a:ea typeface="Verdana" panose="020B0604030504040204" pitchFamily="34" charset="0"/>
              </a:rPr>
              <a:t>______________________________</a:t>
            </a:r>
          </a:p>
          <a:p>
            <a:pPr algn="ctr"/>
            <a:endParaRPr lang="en-GB" sz="1000">
              <a:latin typeface="Verdana" panose="020B0604030504040204" pitchFamily="34" charset="0"/>
              <a:ea typeface="Verdana" panose="020B0604030504040204" pitchFamily="34" charset="0"/>
            </a:endParaRPr>
          </a:p>
          <a:p>
            <a:pPr marL="171450" indent="-171450">
              <a:spcAft>
                <a:spcPts val="600"/>
              </a:spcAft>
              <a:buFont typeface="Arial" panose="020B0604020202020204" pitchFamily="34" charset="0"/>
              <a:buChar char="•"/>
            </a:pPr>
            <a:r>
              <a:rPr lang="en-GB" sz="1000">
                <a:latin typeface="Verdana" panose="020B0604030504040204" pitchFamily="34" charset="0"/>
                <a:ea typeface="Verdana" panose="020B0604030504040204" pitchFamily="34" charset="0"/>
              </a:rPr>
              <a:t>Cultural and physical shift to better use of existing estate</a:t>
            </a:r>
          </a:p>
          <a:p>
            <a:pPr marL="171450" indent="-171450">
              <a:spcAft>
                <a:spcPts val="600"/>
              </a:spcAft>
              <a:buFont typeface="Arial" panose="020B0604020202020204" pitchFamily="34" charset="0"/>
              <a:buChar char="•"/>
            </a:pPr>
            <a:r>
              <a:rPr lang="en-GB" sz="1000">
                <a:latin typeface="Verdana" panose="020B0604030504040204" pitchFamily="34" charset="0"/>
                <a:ea typeface="Verdana" panose="020B0604030504040204" pitchFamily="34" charset="0"/>
              </a:rPr>
              <a:t>Improve accessibility to outpatient facilities</a:t>
            </a:r>
          </a:p>
          <a:p>
            <a:pPr marL="171450" indent="-171450">
              <a:spcAft>
                <a:spcPts val="600"/>
              </a:spcAft>
              <a:buFont typeface="Arial" panose="020B0604020202020204" pitchFamily="34" charset="0"/>
              <a:buChar char="•"/>
            </a:pPr>
            <a:r>
              <a:rPr lang="en-GB" sz="1000">
                <a:latin typeface="Verdana" panose="020B0604030504040204" pitchFamily="34" charset="0"/>
                <a:ea typeface="Verdana" panose="020B0604030504040204" pitchFamily="34" charset="0"/>
              </a:rPr>
              <a:t>Achieving consistency in estate quality of our outpatient estate.</a:t>
            </a:r>
          </a:p>
          <a:p>
            <a:pPr marL="171450" indent="-171450">
              <a:spcAft>
                <a:spcPts val="600"/>
              </a:spcAft>
              <a:buFont typeface="Arial" panose="020B0604020202020204" pitchFamily="34" charset="0"/>
              <a:buChar char="•"/>
            </a:pPr>
            <a:r>
              <a:rPr lang="en-GB" sz="1000">
                <a:latin typeface="Verdana" panose="020B0604030504040204" pitchFamily="34" charset="0"/>
                <a:ea typeface="Verdana" panose="020B0604030504040204" pitchFamily="34" charset="0"/>
              </a:rPr>
              <a:t>Clear mapping of our estate to understand the optimum location of mental health services driven by colocation, workforce and accessibility</a:t>
            </a:r>
          </a:p>
          <a:p>
            <a:pPr>
              <a:spcAft>
                <a:spcPts val="600"/>
              </a:spcAft>
            </a:pPr>
            <a:endParaRPr lang="en-GB" sz="1000">
              <a:latin typeface="Verdana" panose="020B0604030504040204" pitchFamily="34" charset="0"/>
              <a:ea typeface="Verdana" panose="020B0604030504040204" pitchFamily="34" charset="0"/>
            </a:endParaRPr>
          </a:p>
          <a:p>
            <a:pPr>
              <a:spcAft>
                <a:spcPts val="600"/>
              </a:spcAft>
            </a:pPr>
            <a:endParaRPr lang="en-GB" sz="1000">
              <a:latin typeface="Verdana" panose="020B0604030504040204" pitchFamily="34" charset="0"/>
              <a:ea typeface="Verdana" panose="020B0604030504040204" pitchFamily="34" charset="0"/>
            </a:endParaRPr>
          </a:p>
        </p:txBody>
      </p:sp>
      <p:sp>
        <p:nvSpPr>
          <p:cNvPr id="16" name="TextBox 15">
            <a:extLst>
              <a:ext uri="{FF2B5EF4-FFF2-40B4-BE49-F238E27FC236}">
                <a16:creationId xmlns:a16="http://schemas.microsoft.com/office/drawing/2014/main" id="{74F8912E-70E6-EAD7-E9A8-838B19144252}"/>
              </a:ext>
            </a:extLst>
          </p:cNvPr>
          <p:cNvSpPr txBox="1"/>
          <p:nvPr/>
        </p:nvSpPr>
        <p:spPr>
          <a:xfrm>
            <a:off x="3692720" y="2998199"/>
            <a:ext cx="2784280" cy="3400931"/>
          </a:xfrm>
          <a:prstGeom prst="rect">
            <a:avLst/>
          </a:prstGeom>
          <a:noFill/>
        </p:spPr>
        <p:txBody>
          <a:bodyPr wrap="square" rtlCol="0">
            <a:spAutoFit/>
          </a:bodyPr>
          <a:lstStyle/>
          <a:p>
            <a:pPr algn="ctr"/>
            <a:r>
              <a:rPr lang="en-GB" sz="1000">
                <a:solidFill>
                  <a:srgbClr val="28A0BE"/>
                </a:solidFill>
                <a:latin typeface="Verdana" panose="020B0604030504040204" pitchFamily="34" charset="0"/>
                <a:ea typeface="Verdana" panose="020B0604030504040204" pitchFamily="34" charset="0"/>
              </a:rPr>
              <a:t>Ensuring we maximise</a:t>
            </a:r>
          </a:p>
          <a:p>
            <a:pPr algn="ctr"/>
            <a:r>
              <a:rPr lang="en-GB" sz="1000">
                <a:solidFill>
                  <a:srgbClr val="28A0BE"/>
                </a:solidFill>
                <a:latin typeface="Verdana" panose="020B0604030504040204" pitchFamily="34" charset="0"/>
                <a:ea typeface="Verdana" panose="020B0604030504040204" pitchFamily="34" charset="0"/>
              </a:rPr>
              <a:t>opportunities to integrate</a:t>
            </a:r>
          </a:p>
          <a:p>
            <a:pPr algn="ctr"/>
            <a:r>
              <a:rPr lang="en-GB" sz="1000">
                <a:solidFill>
                  <a:srgbClr val="28A0BE"/>
                </a:solidFill>
                <a:latin typeface="Verdana" panose="020B0604030504040204" pitchFamily="34" charset="0"/>
                <a:ea typeface="Verdana" panose="020B0604030504040204" pitchFamily="34" charset="0"/>
              </a:rPr>
              <a:t>services at a local level</a:t>
            </a:r>
          </a:p>
          <a:p>
            <a:pPr algn="ctr"/>
            <a:r>
              <a:rPr lang="en-GB" sz="1000">
                <a:solidFill>
                  <a:srgbClr val="28A0BE"/>
                </a:solidFill>
                <a:latin typeface="Verdana" panose="020B0604030504040204" pitchFamily="34" charset="0"/>
                <a:ea typeface="Verdana" panose="020B0604030504040204" pitchFamily="34" charset="0"/>
              </a:rPr>
              <a:t>________________________________</a:t>
            </a:r>
          </a:p>
          <a:p>
            <a:pPr algn="ctr"/>
            <a:endParaRPr lang="en-GB" sz="1000">
              <a:latin typeface="Verdana" panose="020B0604030504040204" pitchFamily="34" charset="0"/>
              <a:ea typeface="Verdana" panose="020B0604030504040204" pitchFamily="34" charset="0"/>
            </a:endParaRPr>
          </a:p>
          <a:p>
            <a:pPr marL="171450" indent="-171450">
              <a:spcAft>
                <a:spcPts val="600"/>
              </a:spcAft>
              <a:buFont typeface="Arial" panose="020B0604020202020204" pitchFamily="34" charset="0"/>
              <a:buChar char="•"/>
            </a:pPr>
            <a:r>
              <a:rPr lang="en-GB" sz="1000">
                <a:latin typeface="Verdana" panose="020B0604030504040204" pitchFamily="34" charset="0"/>
                <a:ea typeface="Verdana" panose="020B0604030504040204" pitchFamily="34" charset="0"/>
              </a:rPr>
              <a:t>High proportion of NHS Property Services estate needs to be better utilised</a:t>
            </a:r>
          </a:p>
          <a:p>
            <a:pPr marL="171450" indent="-171450">
              <a:spcAft>
                <a:spcPts val="600"/>
              </a:spcAft>
              <a:buFont typeface="Arial" panose="020B0604020202020204" pitchFamily="34" charset="0"/>
              <a:buChar char="•"/>
            </a:pPr>
            <a:r>
              <a:rPr lang="en-GB" sz="1000">
                <a:latin typeface="Verdana" panose="020B0604030504040204" pitchFamily="34" charset="0"/>
                <a:ea typeface="Verdana" panose="020B0604030504040204" pitchFamily="34" charset="0"/>
              </a:rPr>
              <a:t>Plan for utilisation of void at Brentwood Hospital PFI which represents nearly 40% of the NHSPS void space</a:t>
            </a:r>
          </a:p>
          <a:p>
            <a:pPr marL="171450" indent="-171450">
              <a:spcAft>
                <a:spcPts val="600"/>
              </a:spcAft>
              <a:buFont typeface="Arial" panose="020B0604020202020204" pitchFamily="34" charset="0"/>
              <a:buChar char="•"/>
            </a:pPr>
            <a:r>
              <a:rPr lang="en-GB" sz="1000">
                <a:latin typeface="Verdana" panose="020B0604030504040204" pitchFamily="34" charset="0"/>
                <a:ea typeface="Verdana" panose="020B0604030504040204" pitchFamily="34" charset="0"/>
              </a:rPr>
              <a:t>Initiate asset strategies for our multi-occupied health centres</a:t>
            </a:r>
          </a:p>
          <a:p>
            <a:pPr marL="171450" indent="-171450">
              <a:spcAft>
                <a:spcPts val="600"/>
              </a:spcAft>
              <a:buFont typeface="Arial" panose="020B0604020202020204" pitchFamily="34" charset="0"/>
              <a:buChar char="•"/>
            </a:pPr>
            <a:r>
              <a:rPr lang="en-GB" sz="1000">
                <a:latin typeface="Verdana" panose="020B0604030504040204" pitchFamily="34" charset="0"/>
                <a:ea typeface="Verdana" panose="020B0604030504040204" pitchFamily="34" charset="0"/>
              </a:rPr>
              <a:t>Use our community estate to bring services closer to home and integrate our system services</a:t>
            </a:r>
          </a:p>
          <a:p>
            <a:pPr marL="171450" indent="-171450">
              <a:spcAft>
                <a:spcPts val="600"/>
              </a:spcAft>
              <a:buFont typeface="Arial" panose="020B0604020202020204" pitchFamily="34" charset="0"/>
              <a:buChar char="•"/>
            </a:pPr>
            <a:r>
              <a:rPr lang="en-GB" sz="1000">
                <a:latin typeface="Verdana" panose="020B0604030504040204" pitchFamily="34" charset="0"/>
                <a:ea typeface="Verdana" panose="020B0604030504040204" pitchFamily="34" charset="0"/>
              </a:rPr>
              <a:t>Create flexibility around use of estate</a:t>
            </a:r>
          </a:p>
          <a:p>
            <a:pPr marL="171450" indent="-171450">
              <a:spcAft>
                <a:spcPts val="600"/>
              </a:spcAft>
              <a:buFont typeface="Arial" panose="020B0604020202020204" pitchFamily="34" charset="0"/>
              <a:buChar char="•"/>
            </a:pPr>
            <a:r>
              <a:rPr lang="en-GB" sz="1000">
                <a:latin typeface="Verdana" panose="020B0604030504040204" pitchFamily="34" charset="0"/>
                <a:ea typeface="Verdana" panose="020B0604030504040204" pitchFamily="34" charset="0"/>
              </a:rPr>
              <a:t>Strategic planning around tail estate</a:t>
            </a:r>
          </a:p>
        </p:txBody>
      </p:sp>
      <p:sp>
        <p:nvSpPr>
          <p:cNvPr id="17" name="Rectangle 16">
            <a:extLst>
              <a:ext uri="{FF2B5EF4-FFF2-40B4-BE49-F238E27FC236}">
                <a16:creationId xmlns:a16="http://schemas.microsoft.com/office/drawing/2014/main" id="{AB2464F9-7F21-0781-B4E2-316F8C2B10CF}"/>
              </a:ext>
            </a:extLst>
          </p:cNvPr>
          <p:cNvSpPr/>
          <p:nvPr/>
        </p:nvSpPr>
        <p:spPr>
          <a:xfrm>
            <a:off x="790574" y="2999287"/>
            <a:ext cx="2627509" cy="3400931"/>
          </a:xfrm>
          <a:prstGeom prst="rect">
            <a:avLst/>
          </a:prstGeom>
          <a:solidFill>
            <a:srgbClr val="28A0B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57EEA36D-5624-E5EE-A5CF-E5ABFE272595}"/>
              </a:ext>
            </a:extLst>
          </p:cNvPr>
          <p:cNvSpPr/>
          <p:nvPr/>
        </p:nvSpPr>
        <p:spPr>
          <a:xfrm>
            <a:off x="3692720" y="2999287"/>
            <a:ext cx="2784280" cy="3400931"/>
          </a:xfrm>
          <a:prstGeom prst="rect">
            <a:avLst/>
          </a:prstGeom>
          <a:solidFill>
            <a:srgbClr val="28A0B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5418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25</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solidFill>
                  <a:srgbClr val="005EB8"/>
                </a:solidFill>
                <a:latin typeface="Impact" panose="020B0806030902050204" pitchFamily="34" charset="0"/>
                <a:cs typeface="Calibri" panose="020F0502020204030204" pitchFamily="34" charset="0"/>
              </a:rPr>
              <a:t>Strategic Context – Regional (Hertfordshire and West Essex ICS)</a:t>
            </a:r>
          </a:p>
        </p:txBody>
      </p:sp>
      <p:sp>
        <p:nvSpPr>
          <p:cNvPr id="2" name="TextBox 1">
            <a:extLst>
              <a:ext uri="{FF2B5EF4-FFF2-40B4-BE49-F238E27FC236}">
                <a16:creationId xmlns:a16="http://schemas.microsoft.com/office/drawing/2014/main" id="{868E4DED-0D9F-3BF9-1317-AF81B75317EC}"/>
              </a:ext>
            </a:extLst>
          </p:cNvPr>
          <p:cNvSpPr txBox="1"/>
          <p:nvPr/>
        </p:nvSpPr>
        <p:spPr>
          <a:xfrm>
            <a:off x="647700" y="2019300"/>
            <a:ext cx="11160124" cy="400110"/>
          </a:xfrm>
          <a:prstGeom prst="rect">
            <a:avLst/>
          </a:prstGeom>
          <a:noFill/>
        </p:spPr>
        <p:txBody>
          <a:bodyPr wrap="square" rtlCol="0">
            <a:spAutoFit/>
          </a:bodyPr>
          <a:lstStyle/>
          <a:p>
            <a:r>
              <a:rPr lang="en-GB" sz="1000">
                <a:latin typeface="Verdana" panose="020B0604030504040204" pitchFamily="34" charset="0"/>
                <a:ea typeface="Verdana" panose="020B0604030504040204" pitchFamily="34" charset="0"/>
              </a:rPr>
              <a:t>The below outlines the key Hertfordshire and West Essex ICB objectives for infrastructure. These are categorised into 3 key components: population health, quality and efficiency, and are consistent with the key objectives of our Estate Strategy.</a:t>
            </a:r>
          </a:p>
        </p:txBody>
      </p:sp>
      <p:grpSp>
        <p:nvGrpSpPr>
          <p:cNvPr id="12" name="Group 11">
            <a:extLst>
              <a:ext uri="{FF2B5EF4-FFF2-40B4-BE49-F238E27FC236}">
                <a16:creationId xmlns:a16="http://schemas.microsoft.com/office/drawing/2014/main" id="{915BF51F-7FEA-AF63-BDE3-B093ABA52549}"/>
              </a:ext>
            </a:extLst>
          </p:cNvPr>
          <p:cNvGrpSpPr/>
          <p:nvPr/>
        </p:nvGrpSpPr>
        <p:grpSpPr>
          <a:xfrm>
            <a:off x="647700" y="2576004"/>
            <a:ext cx="11263917" cy="3476632"/>
            <a:chOff x="557785" y="2312704"/>
            <a:chExt cx="11263917" cy="3476632"/>
          </a:xfrm>
        </p:grpSpPr>
        <p:grpSp>
          <p:nvGrpSpPr>
            <p:cNvPr id="13" name="Group 12">
              <a:extLst>
                <a:ext uri="{FF2B5EF4-FFF2-40B4-BE49-F238E27FC236}">
                  <a16:creationId xmlns:a16="http://schemas.microsoft.com/office/drawing/2014/main" id="{3912328D-9F10-A7B4-4168-482203A476B6}"/>
                </a:ext>
              </a:extLst>
            </p:cNvPr>
            <p:cNvGrpSpPr/>
            <p:nvPr/>
          </p:nvGrpSpPr>
          <p:grpSpPr>
            <a:xfrm>
              <a:off x="557785" y="2315541"/>
              <a:ext cx="11263917" cy="3473795"/>
              <a:chOff x="557785" y="2315541"/>
              <a:chExt cx="11263917" cy="3473795"/>
            </a:xfrm>
          </p:grpSpPr>
          <p:grpSp>
            <p:nvGrpSpPr>
              <p:cNvPr id="16" name="Group 15">
                <a:extLst>
                  <a:ext uri="{FF2B5EF4-FFF2-40B4-BE49-F238E27FC236}">
                    <a16:creationId xmlns:a16="http://schemas.microsoft.com/office/drawing/2014/main" id="{0D4D4D67-F4B9-56C2-ABB5-43413F809D68}"/>
                  </a:ext>
                </a:extLst>
              </p:cNvPr>
              <p:cNvGrpSpPr/>
              <p:nvPr/>
            </p:nvGrpSpPr>
            <p:grpSpPr>
              <a:xfrm>
                <a:off x="557785" y="2315541"/>
                <a:ext cx="11263917" cy="3473795"/>
                <a:chOff x="557785" y="2315541"/>
                <a:chExt cx="11263917" cy="3473795"/>
              </a:xfrm>
            </p:grpSpPr>
            <p:graphicFrame>
              <p:nvGraphicFramePr>
                <p:cNvPr id="18" name="Table 6">
                  <a:extLst>
                    <a:ext uri="{FF2B5EF4-FFF2-40B4-BE49-F238E27FC236}">
                      <a16:creationId xmlns:a16="http://schemas.microsoft.com/office/drawing/2014/main" id="{682340EA-A164-11E6-D5C6-6EA7ABF8673E}"/>
                    </a:ext>
                  </a:extLst>
                </p:cNvPr>
                <p:cNvGraphicFramePr>
                  <a:graphicFrameLocks/>
                </p:cNvGraphicFramePr>
                <p:nvPr>
                  <p:extLst>
                    <p:ext uri="{D42A27DB-BD31-4B8C-83A1-F6EECF244321}">
                      <p14:modId xmlns:p14="http://schemas.microsoft.com/office/powerpoint/2010/main" val="3100803855"/>
                    </p:ext>
                  </p:extLst>
                </p:nvPr>
              </p:nvGraphicFramePr>
              <p:xfrm>
                <a:off x="557785" y="2315541"/>
                <a:ext cx="11263917" cy="3473795"/>
              </p:xfrm>
              <a:graphic>
                <a:graphicData uri="http://schemas.openxmlformats.org/drawingml/2006/table">
                  <a:tbl>
                    <a:tblPr firstRow="1" bandRow="1">
                      <a:tableStyleId>{00A15C55-8517-42AA-B614-E9B94910E393}</a:tableStyleId>
                    </a:tblPr>
                    <a:tblGrid>
                      <a:gridCol w="3754639">
                        <a:extLst>
                          <a:ext uri="{9D8B030D-6E8A-4147-A177-3AD203B41FA5}">
                            <a16:colId xmlns:a16="http://schemas.microsoft.com/office/drawing/2014/main" val="2866243387"/>
                          </a:ext>
                        </a:extLst>
                      </a:gridCol>
                      <a:gridCol w="3754639">
                        <a:extLst>
                          <a:ext uri="{9D8B030D-6E8A-4147-A177-3AD203B41FA5}">
                            <a16:colId xmlns:a16="http://schemas.microsoft.com/office/drawing/2014/main" val="384600196"/>
                          </a:ext>
                        </a:extLst>
                      </a:gridCol>
                      <a:gridCol w="3754639">
                        <a:extLst>
                          <a:ext uri="{9D8B030D-6E8A-4147-A177-3AD203B41FA5}">
                            <a16:colId xmlns:a16="http://schemas.microsoft.com/office/drawing/2014/main" val="286123337"/>
                          </a:ext>
                        </a:extLst>
                      </a:gridCol>
                    </a:tblGrid>
                    <a:tr h="516784">
                      <a:tc>
                        <a:txBody>
                          <a:bodyPr/>
                          <a:lstStyle/>
                          <a:p>
                            <a:pPr algn="ctr"/>
                            <a:r>
                              <a:rPr lang="en-GB" sz="1000" b="1">
                                <a:solidFill>
                                  <a:schemeClr val="bg1"/>
                                </a:solidFill>
                                <a:latin typeface="Verdana" panose="020B0604030504040204" pitchFamily="34" charset="0"/>
                                <a:ea typeface="Verdana" panose="020B0604030504040204" pitchFamily="34" charset="0"/>
                              </a:rPr>
                              <a:t>POPULATION HEALTH</a:t>
                            </a:r>
                          </a:p>
                        </a:txBody>
                        <a:tcPr marL="84583" marR="84583" anchor="ctr">
                          <a:solidFill>
                            <a:srgbClr val="28A0BE"/>
                          </a:solidFill>
                        </a:tcPr>
                      </a:tc>
                      <a:tc>
                        <a:txBody>
                          <a:bodyPr/>
                          <a:lstStyle/>
                          <a:p>
                            <a:pPr algn="ctr"/>
                            <a:r>
                              <a:rPr lang="en-GB" sz="1000">
                                <a:solidFill>
                                  <a:schemeClr val="bg1"/>
                                </a:solidFill>
                                <a:latin typeface="Verdana" panose="020B0604030504040204" pitchFamily="34" charset="0"/>
                                <a:ea typeface="Verdana" panose="020B0604030504040204" pitchFamily="34" charset="0"/>
                              </a:rPr>
                              <a:t>QUALITY</a:t>
                            </a:r>
                          </a:p>
                        </a:txBody>
                        <a:tcPr marL="84583" marR="84583" anchor="ctr">
                          <a:solidFill>
                            <a:srgbClr val="4086CA"/>
                          </a:solidFill>
                        </a:tcPr>
                      </a:tc>
                      <a:tc>
                        <a:txBody>
                          <a:bodyPr/>
                          <a:lstStyle/>
                          <a:p>
                            <a:pPr algn="ctr"/>
                            <a:r>
                              <a:rPr lang="en-GB" sz="1000">
                                <a:solidFill>
                                  <a:schemeClr val="bg1"/>
                                </a:solidFill>
                                <a:latin typeface="Verdana" panose="020B0604030504040204" pitchFamily="34" charset="0"/>
                                <a:ea typeface="Verdana" panose="020B0604030504040204" pitchFamily="34" charset="0"/>
                              </a:rPr>
                              <a:t>EFFICIENCY</a:t>
                            </a:r>
                          </a:p>
                        </a:txBody>
                        <a:tcPr marL="84583" marR="84583" anchor="ctr">
                          <a:solidFill>
                            <a:srgbClr val="00B0F0"/>
                          </a:solidFill>
                        </a:tcPr>
                      </a:tc>
                      <a:extLst>
                        <a:ext uri="{0D108BD9-81ED-4DB2-BD59-A6C34878D82A}">
                          <a16:rowId xmlns:a16="http://schemas.microsoft.com/office/drawing/2014/main" val="3263035752"/>
                        </a:ext>
                      </a:extLst>
                    </a:tr>
                    <a:tr h="2957011">
                      <a:tc>
                        <a:txBody>
                          <a:bodyPr/>
                          <a:lstStyle/>
                          <a:p>
                            <a:pPr marL="285750" indent="-285750">
                              <a:spcAft>
                                <a:spcPts val="600"/>
                              </a:spcAft>
                              <a:buFont typeface="Arial" panose="020B0604020202020204" pitchFamily="34" charset="0"/>
                              <a:buChar char="•"/>
                            </a:pPr>
                            <a:r>
                              <a:rPr lang="en-GB" sz="1000">
                                <a:solidFill>
                                  <a:schemeClr val="tx1"/>
                                </a:solidFill>
                                <a:latin typeface="Verdana" panose="020B0604030504040204" pitchFamily="34" charset="0"/>
                                <a:ea typeface="Verdana" panose="020B0604030504040204" pitchFamily="34" charset="0"/>
                              </a:rPr>
                              <a:t>Address health inequalities by providing good quality facilities in areas of greater deprivation, noting that HWE is generally below the national average</a:t>
                            </a:r>
                          </a:p>
                          <a:p>
                            <a:pPr marL="285750" indent="-285750">
                              <a:spcAft>
                                <a:spcPts val="600"/>
                              </a:spcAft>
                              <a:buFont typeface="Arial" panose="020B0604020202020204" pitchFamily="34" charset="0"/>
                              <a:buChar char="•"/>
                            </a:pPr>
                            <a:r>
                              <a:rPr lang="en-GB" sz="1000">
                                <a:solidFill>
                                  <a:schemeClr val="tx1"/>
                                </a:solidFill>
                                <a:latin typeface="Verdana" panose="020B0604030504040204" pitchFamily="34" charset="0"/>
                                <a:ea typeface="Verdana" panose="020B0604030504040204" pitchFamily="34" charset="0"/>
                              </a:rPr>
                              <a:t>Planning for population growth and demographic trends and forecasts to ensure appropriate care</a:t>
                            </a:r>
                          </a:p>
                          <a:p>
                            <a:pPr marL="285750" indent="-285750">
                              <a:spcAft>
                                <a:spcPts val="600"/>
                              </a:spcAft>
                              <a:buFont typeface="Arial" panose="020B0604020202020204" pitchFamily="34" charset="0"/>
                              <a:buChar char="•"/>
                            </a:pPr>
                            <a:r>
                              <a:rPr lang="en-GB" sz="1000">
                                <a:solidFill>
                                  <a:schemeClr val="tx1"/>
                                </a:solidFill>
                                <a:latin typeface="Verdana" panose="020B0604030504040204" pitchFamily="34" charset="0"/>
                                <a:ea typeface="Verdana" panose="020B0604030504040204" pitchFamily="34" charset="0"/>
                              </a:rPr>
                              <a:t>Providing services having regard to accessibility, notable public transport</a:t>
                            </a:r>
                          </a:p>
                          <a:p>
                            <a:pPr marL="285750" indent="-285750">
                              <a:spcAft>
                                <a:spcPts val="600"/>
                              </a:spcAft>
                              <a:buFont typeface="Arial" panose="020B0604020202020204" pitchFamily="34" charset="0"/>
                              <a:buChar char="•"/>
                            </a:pPr>
                            <a:r>
                              <a:rPr lang="en-GB" sz="1000">
                                <a:solidFill>
                                  <a:schemeClr val="tx1"/>
                                </a:solidFill>
                                <a:latin typeface="Verdana" panose="020B0604030504040204" pitchFamily="34" charset="0"/>
                                <a:ea typeface="Verdana" panose="020B0604030504040204" pitchFamily="34" charset="0"/>
                              </a:rPr>
                              <a:t>Facilitate Integrated Service Delivery in Places and Neighbourhoods</a:t>
                            </a:r>
                          </a:p>
                          <a:p>
                            <a:pPr marL="285750" indent="-285750">
                              <a:spcAft>
                                <a:spcPts val="600"/>
                              </a:spcAft>
                              <a:buFont typeface="Arial" panose="020B0604020202020204" pitchFamily="34" charset="0"/>
                              <a:buChar char="•"/>
                            </a:pPr>
                            <a:r>
                              <a:rPr lang="en-GB" sz="1000">
                                <a:solidFill>
                                  <a:schemeClr val="tx1"/>
                                </a:solidFill>
                                <a:latin typeface="Verdana" panose="020B0604030504040204" pitchFamily="34" charset="0"/>
                                <a:ea typeface="Verdana" panose="020B0604030504040204" pitchFamily="34" charset="0"/>
                              </a:rPr>
                              <a:t>Support and encourage co-location of multi-disciplinary teams</a:t>
                            </a:r>
                          </a:p>
                          <a:p>
                            <a:pPr marL="285750" indent="-285750">
                              <a:spcAft>
                                <a:spcPts val="600"/>
                              </a:spcAft>
                              <a:buFont typeface="Arial" panose="020B0604020202020204" pitchFamily="34" charset="0"/>
                              <a:buChar char="•"/>
                            </a:pPr>
                            <a:endParaRPr lang="en-GB" sz="1000">
                              <a:solidFill>
                                <a:schemeClr val="tx1"/>
                              </a:solidFill>
                              <a:latin typeface="Verdana" panose="020B0604030504040204" pitchFamily="34" charset="0"/>
                              <a:ea typeface="Verdana" panose="020B0604030504040204" pitchFamily="34" charset="0"/>
                            </a:endParaRPr>
                          </a:p>
                        </a:txBody>
                        <a:tcPr marL="84583" marR="84583">
                          <a:solidFill>
                            <a:srgbClr val="28A0BE">
                              <a:alpha val="20000"/>
                            </a:srgbClr>
                          </a:solidFill>
                        </a:tcPr>
                      </a:tc>
                      <a:tc>
                        <a:txBody>
                          <a:bodyPr/>
                          <a:lstStyle/>
                          <a:p>
                            <a:pPr marL="285750" indent="-285750">
                              <a:spcAft>
                                <a:spcPts val="600"/>
                              </a:spcAft>
                              <a:buFont typeface="Arial" panose="020B0604020202020204" pitchFamily="34" charset="0"/>
                              <a:buChar char="•"/>
                            </a:pPr>
                            <a:r>
                              <a:rPr lang="en-GB" sz="1000">
                                <a:solidFill>
                                  <a:schemeClr val="tx1"/>
                                </a:solidFill>
                                <a:latin typeface="Verdana" panose="020B0604030504040204" pitchFamily="34" charset="0"/>
                                <a:ea typeface="Verdana" panose="020B0604030504040204" pitchFamily="34" charset="0"/>
                              </a:rPr>
                              <a:t>Facilitate high quality service delivery.</a:t>
                            </a:r>
                          </a:p>
                          <a:p>
                            <a:pPr marL="285750" indent="-285750">
                              <a:spcAft>
                                <a:spcPts val="600"/>
                              </a:spcAft>
                              <a:buFont typeface="Arial" panose="020B0604020202020204" pitchFamily="34" charset="0"/>
                              <a:buChar char="•"/>
                            </a:pPr>
                            <a:r>
                              <a:rPr lang="en-GB" sz="1000">
                                <a:solidFill>
                                  <a:schemeClr val="tx1"/>
                                </a:solidFill>
                                <a:latin typeface="Verdana" panose="020B0604030504040204" pitchFamily="34" charset="0"/>
                                <a:ea typeface="Verdana" panose="020B0604030504040204" pitchFamily="34" charset="0"/>
                              </a:rPr>
                              <a:t>The infrastructure to support digital service delivery</a:t>
                            </a:r>
                          </a:p>
                          <a:p>
                            <a:pPr marL="285750" indent="-285750">
                              <a:spcAft>
                                <a:spcPts val="600"/>
                              </a:spcAft>
                              <a:buFont typeface="Arial" panose="020B0604020202020204" pitchFamily="34" charset="0"/>
                              <a:buChar char="•"/>
                            </a:pPr>
                            <a:r>
                              <a:rPr lang="en-GB" sz="1000">
                                <a:solidFill>
                                  <a:schemeClr val="tx1"/>
                                </a:solidFill>
                                <a:latin typeface="Verdana" panose="020B0604030504040204" pitchFamily="34" charset="0"/>
                                <a:ea typeface="Verdana" panose="020B0604030504040204" pitchFamily="34" charset="0"/>
                              </a:rPr>
                              <a:t>Create the environment to recruit and retain staff</a:t>
                            </a:r>
                          </a:p>
                          <a:p>
                            <a:pPr marL="285750" indent="-285750">
                              <a:spcAft>
                                <a:spcPts val="600"/>
                              </a:spcAft>
                              <a:buFont typeface="Arial" panose="020B0604020202020204" pitchFamily="34" charset="0"/>
                              <a:buChar char="•"/>
                            </a:pPr>
                            <a:r>
                              <a:rPr lang="en-GB" sz="1000">
                                <a:solidFill>
                                  <a:schemeClr val="tx1"/>
                                </a:solidFill>
                                <a:latin typeface="Verdana" panose="020B0604030504040204" pitchFamily="34" charset="0"/>
                                <a:ea typeface="Verdana" panose="020B0604030504040204" pitchFamily="34" charset="0"/>
                              </a:rPr>
                              <a:t>Create the environment for training and development</a:t>
                            </a:r>
                          </a:p>
                          <a:p>
                            <a:pPr marL="285750" indent="-285750">
                              <a:spcAft>
                                <a:spcPts val="600"/>
                              </a:spcAft>
                              <a:buFont typeface="Arial" panose="020B0604020202020204" pitchFamily="34" charset="0"/>
                              <a:buChar char="•"/>
                            </a:pPr>
                            <a:endParaRPr lang="en-GB" sz="1000">
                              <a:solidFill>
                                <a:schemeClr val="tx1"/>
                              </a:solidFill>
                              <a:latin typeface="Verdana" panose="020B0604030504040204" pitchFamily="34" charset="0"/>
                              <a:ea typeface="Verdana" panose="020B0604030504040204" pitchFamily="34" charset="0"/>
                            </a:endParaRPr>
                          </a:p>
                        </a:txBody>
                        <a:tcPr marL="84583" marR="84583">
                          <a:solidFill>
                            <a:srgbClr val="4086CA">
                              <a:alpha val="20000"/>
                            </a:srgbClr>
                          </a:solidFill>
                        </a:tcPr>
                      </a:tc>
                      <a:tc>
                        <a:txBody>
                          <a:bodyPr/>
                          <a:lstStyle/>
                          <a:p>
                            <a:pPr marL="285750" indent="-285750">
                              <a:spcAft>
                                <a:spcPts val="600"/>
                              </a:spcAft>
                              <a:buFont typeface="Arial" panose="020B0604020202020204" pitchFamily="34" charset="0"/>
                              <a:buChar char="•"/>
                            </a:pPr>
                            <a:r>
                              <a:rPr lang="en-GB" sz="1000">
                                <a:solidFill>
                                  <a:schemeClr val="tx1"/>
                                </a:solidFill>
                                <a:latin typeface="Verdana" panose="020B0604030504040204" pitchFamily="34" charset="0"/>
                                <a:ea typeface="Verdana" panose="020B0604030504040204" pitchFamily="34" charset="0"/>
                              </a:rPr>
                              <a:t>Optimise the use of the existing good quality estate and premises, offering extended hours and additional services</a:t>
                            </a:r>
                          </a:p>
                          <a:p>
                            <a:pPr marL="285750" indent="-285750">
                              <a:spcAft>
                                <a:spcPts val="600"/>
                              </a:spcAft>
                              <a:buFont typeface="Arial" panose="020B0604020202020204" pitchFamily="34" charset="0"/>
                              <a:buChar char="•"/>
                            </a:pPr>
                            <a:r>
                              <a:rPr lang="en-GB" sz="1000">
                                <a:solidFill>
                                  <a:schemeClr val="tx1"/>
                                </a:solidFill>
                                <a:latin typeface="Verdana" panose="020B0604030504040204" pitchFamily="34" charset="0"/>
                                <a:ea typeface="Verdana" panose="020B0604030504040204" pitchFamily="34" charset="0"/>
                              </a:rPr>
                              <a:t>Rationalise spaces such as multiple reception areas, waiting areas, staff areas and administration spaces</a:t>
                            </a:r>
                          </a:p>
                          <a:p>
                            <a:pPr marL="285750" indent="-285750">
                              <a:spcAft>
                                <a:spcPts val="600"/>
                              </a:spcAft>
                              <a:buFont typeface="Arial" panose="020B0604020202020204" pitchFamily="34" charset="0"/>
                              <a:buChar char="•"/>
                            </a:pPr>
                            <a:r>
                              <a:rPr lang="en-GB" sz="1000">
                                <a:solidFill>
                                  <a:schemeClr val="tx1"/>
                                </a:solidFill>
                                <a:latin typeface="Verdana" panose="020B0604030504040204" pitchFamily="34" charset="0"/>
                                <a:ea typeface="Verdana" panose="020B0604030504040204" pitchFamily="34" charset="0"/>
                              </a:rPr>
                              <a:t>Disinvest from assets classified as ‘tail’ to reduce the footprint where running costs are non-efficient</a:t>
                            </a:r>
                          </a:p>
                          <a:p>
                            <a:pPr marL="285750" indent="-285750">
                              <a:spcAft>
                                <a:spcPts val="600"/>
                              </a:spcAft>
                              <a:buFont typeface="Arial" panose="020B0604020202020204" pitchFamily="34" charset="0"/>
                              <a:buChar char="•"/>
                            </a:pPr>
                            <a:r>
                              <a:rPr lang="en-GB" sz="1000">
                                <a:solidFill>
                                  <a:schemeClr val="tx1"/>
                                </a:solidFill>
                                <a:latin typeface="Verdana" panose="020B0604030504040204" pitchFamily="34" charset="0"/>
                                <a:ea typeface="Verdana" panose="020B0604030504040204" pitchFamily="34" charset="0"/>
                              </a:rPr>
                              <a:t>Work towards an environmentally net carbon zero and financially sustainable estate</a:t>
                            </a:r>
                          </a:p>
                        </a:txBody>
                        <a:tcPr marL="84583" marR="84583">
                          <a:solidFill>
                            <a:srgbClr val="00B0F0">
                              <a:alpha val="20000"/>
                            </a:srgbClr>
                          </a:solidFill>
                        </a:tcPr>
                      </a:tc>
                      <a:extLst>
                        <a:ext uri="{0D108BD9-81ED-4DB2-BD59-A6C34878D82A}">
                          <a16:rowId xmlns:a16="http://schemas.microsoft.com/office/drawing/2014/main" val="3134435581"/>
                        </a:ext>
                      </a:extLst>
                    </a:tr>
                  </a:tbl>
                </a:graphicData>
              </a:graphic>
            </p:graphicFrame>
            <p:pic>
              <p:nvPicPr>
                <p:cNvPr id="20" name="Graphic 19" descr="Group success outline">
                  <a:extLst>
                    <a:ext uri="{FF2B5EF4-FFF2-40B4-BE49-F238E27FC236}">
                      <a16:creationId xmlns:a16="http://schemas.microsoft.com/office/drawing/2014/main" id="{AA19B5E2-296B-C160-9E28-9484E1717BB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569383" y="2323646"/>
                  <a:ext cx="522177" cy="522177"/>
                </a:xfrm>
                <a:prstGeom prst="rect">
                  <a:avLst/>
                </a:prstGeom>
              </p:spPr>
            </p:pic>
          </p:grpSp>
          <p:pic>
            <p:nvPicPr>
              <p:cNvPr id="17" name="Graphic 16" descr="Clipboard Badge outline">
                <a:extLst>
                  <a:ext uri="{FF2B5EF4-FFF2-40B4-BE49-F238E27FC236}">
                    <a16:creationId xmlns:a16="http://schemas.microsoft.com/office/drawing/2014/main" id="{FA7F5A43-EEE3-D345-208A-DD90F3049FB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463221" y="2323646"/>
                <a:ext cx="459682" cy="459682"/>
              </a:xfrm>
              <a:prstGeom prst="rect">
                <a:avLst/>
              </a:prstGeom>
            </p:spPr>
          </p:pic>
        </p:grpSp>
        <p:pic>
          <p:nvPicPr>
            <p:cNvPr id="14" name="Graphic 13" descr="Cheers with solid fill">
              <a:extLst>
                <a:ext uri="{FF2B5EF4-FFF2-40B4-BE49-F238E27FC236}">
                  <a16:creationId xmlns:a16="http://schemas.microsoft.com/office/drawing/2014/main" id="{67D4ECDE-F4AF-9304-1CF9-FDF7EB95BE74}"/>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1169821" y="2312704"/>
              <a:ext cx="522177" cy="522177"/>
            </a:xfrm>
            <a:prstGeom prst="rect">
              <a:avLst/>
            </a:prstGeom>
          </p:spPr>
        </p:pic>
      </p:grpSp>
    </p:spTree>
    <p:extLst>
      <p:ext uri="{BB962C8B-B14F-4D97-AF65-F5344CB8AC3E}">
        <p14:creationId xmlns:p14="http://schemas.microsoft.com/office/powerpoint/2010/main" val="470743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26</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solidFill>
                  <a:srgbClr val="005EB8"/>
                </a:solidFill>
                <a:latin typeface="Impact" panose="020B0806030902050204" pitchFamily="34" charset="0"/>
                <a:cs typeface="Calibri" panose="020F0502020204030204" pitchFamily="34" charset="0"/>
              </a:rPr>
              <a:t>Strategic Context – Regional (Suffolk and North East Essex ICS)</a:t>
            </a:r>
          </a:p>
        </p:txBody>
      </p:sp>
      <p:sp>
        <p:nvSpPr>
          <p:cNvPr id="2" name="TextBox 1">
            <a:extLst>
              <a:ext uri="{FF2B5EF4-FFF2-40B4-BE49-F238E27FC236}">
                <a16:creationId xmlns:a16="http://schemas.microsoft.com/office/drawing/2014/main" id="{868E4DED-0D9F-3BF9-1317-AF81B75317EC}"/>
              </a:ext>
            </a:extLst>
          </p:cNvPr>
          <p:cNvSpPr txBox="1"/>
          <p:nvPr/>
        </p:nvSpPr>
        <p:spPr>
          <a:xfrm>
            <a:off x="647700" y="1969060"/>
            <a:ext cx="11160124" cy="553998"/>
          </a:xfrm>
          <a:prstGeom prst="rect">
            <a:avLst/>
          </a:prstGeom>
          <a:noFill/>
        </p:spPr>
        <p:txBody>
          <a:bodyPr wrap="square" rtlCol="0">
            <a:spAutoFit/>
          </a:bodyPr>
          <a:lstStyle/>
          <a:p>
            <a:r>
              <a:rPr lang="en-GB" sz="1000">
                <a:latin typeface="Verdana" panose="020B0604030504040204" pitchFamily="34" charset="0"/>
                <a:ea typeface="Verdana" panose="020B0604030504040204" pitchFamily="34" charset="0"/>
              </a:rPr>
              <a:t>The below outlines the key estates objectives and priorities for Suffolk and North East Essex ICB. The ICB’s ambition for the population is to have ‘</a:t>
            </a:r>
            <a:r>
              <a:rPr lang="en-GB" sz="1000" b="1">
                <a:solidFill>
                  <a:srgbClr val="4472C4"/>
                </a:solidFill>
                <a:latin typeface="Verdana" panose="020B0604030504040204" pitchFamily="34" charset="0"/>
                <a:ea typeface="Verdana" panose="020B0604030504040204" pitchFamily="34" charset="0"/>
              </a:rPr>
              <a:t>an integrated estate that allows the delivery of care at the right time, in the right way, in the right place, by the right person</a:t>
            </a:r>
            <a:r>
              <a:rPr lang="en-GB" sz="1000">
                <a:latin typeface="Verdana" panose="020B0604030504040204" pitchFamily="34" charset="0"/>
                <a:ea typeface="Verdana" panose="020B0604030504040204" pitchFamily="34" charset="0"/>
              </a:rPr>
              <a:t>’. The objectives below are consistent with the objectives of our Estate Strategy.</a:t>
            </a:r>
          </a:p>
        </p:txBody>
      </p:sp>
      <p:sp>
        <p:nvSpPr>
          <p:cNvPr id="40" name="TextBox 39">
            <a:extLst>
              <a:ext uri="{FF2B5EF4-FFF2-40B4-BE49-F238E27FC236}">
                <a16:creationId xmlns:a16="http://schemas.microsoft.com/office/drawing/2014/main" id="{33F4884D-7934-D13E-18E8-E736E6D91366}"/>
              </a:ext>
            </a:extLst>
          </p:cNvPr>
          <p:cNvSpPr txBox="1"/>
          <p:nvPr/>
        </p:nvSpPr>
        <p:spPr>
          <a:xfrm>
            <a:off x="592836" y="3035808"/>
            <a:ext cx="1821180" cy="3400931"/>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GB" sz="1000" b="0" i="0">
                <a:solidFill>
                  <a:srgbClr val="000000"/>
                </a:solidFill>
                <a:effectLst/>
                <a:latin typeface="Verdana" panose="020B0604030504040204" pitchFamily="34" charset="0"/>
                <a:ea typeface="Verdana" panose="020B0604030504040204" pitchFamily="34" charset="0"/>
              </a:rPr>
              <a:t>To develop effective and efficient estate management arrangements through increased coordination and collaboration between individual Estates and Facilities Management (EFM) teams and consolidated estate ownership within the ICB area.</a:t>
            </a:r>
            <a:endParaRPr lang="en-GB" sz="1000">
              <a:solidFill>
                <a:srgbClr val="000000"/>
              </a:solidFill>
              <a:latin typeface="Verdana" panose="020B0604030504040204" pitchFamily="34" charset="0"/>
              <a:ea typeface="Verdana" panose="020B0604030504040204" pitchFamily="34" charset="0"/>
            </a:endParaRPr>
          </a:p>
          <a:p>
            <a:pPr marL="171450" indent="-171450">
              <a:spcAft>
                <a:spcPts val="600"/>
              </a:spcAft>
              <a:buFont typeface="Arial" panose="020B0604020202020204" pitchFamily="34" charset="0"/>
              <a:buChar char="•"/>
            </a:pPr>
            <a:r>
              <a:rPr lang="en-GB" sz="1000" b="0" i="0">
                <a:solidFill>
                  <a:srgbClr val="000000"/>
                </a:solidFill>
                <a:effectLst/>
                <a:latin typeface="Verdana" panose="020B0604030504040204" pitchFamily="34" charset="0"/>
                <a:ea typeface="Verdana" panose="020B0604030504040204" pitchFamily="34" charset="0"/>
              </a:rPr>
              <a:t>To have a consistent but appropriate and proportionate methodology for collecting, reporting and presenting data relevant to the system estate.</a:t>
            </a:r>
          </a:p>
        </p:txBody>
      </p:sp>
      <p:sp>
        <p:nvSpPr>
          <p:cNvPr id="41" name="TextBox 40">
            <a:extLst>
              <a:ext uri="{FF2B5EF4-FFF2-40B4-BE49-F238E27FC236}">
                <a16:creationId xmlns:a16="http://schemas.microsoft.com/office/drawing/2014/main" id="{502B3659-502A-0C82-94D3-56A0DC297E00}"/>
              </a:ext>
            </a:extLst>
          </p:cNvPr>
          <p:cNvSpPr txBox="1"/>
          <p:nvPr/>
        </p:nvSpPr>
        <p:spPr>
          <a:xfrm>
            <a:off x="2522076" y="3041904"/>
            <a:ext cx="1821180" cy="3170099"/>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GB" sz="1000" b="0" i="0">
                <a:solidFill>
                  <a:srgbClr val="000000"/>
                </a:solidFill>
                <a:effectLst/>
                <a:latin typeface="Verdana" panose="020B0604030504040204" pitchFamily="34" charset="0"/>
                <a:ea typeface="Verdana" panose="020B0604030504040204" pitchFamily="34" charset="0"/>
              </a:rPr>
              <a:t>To identify opportunities to address short, medium and long-term capacity issues through estate development, optimisation and utilisation.</a:t>
            </a:r>
          </a:p>
          <a:p>
            <a:pPr marL="171450" indent="-171450">
              <a:spcAft>
                <a:spcPts val="600"/>
              </a:spcAft>
              <a:buFont typeface="Arial" panose="020B0604020202020204" pitchFamily="34" charset="0"/>
              <a:buChar char="•"/>
            </a:pPr>
            <a:r>
              <a:rPr lang="en-GB" sz="1000" b="0" i="0">
                <a:solidFill>
                  <a:srgbClr val="000000"/>
                </a:solidFill>
                <a:effectLst/>
                <a:latin typeface="Verdana" panose="020B0604030504040204" pitchFamily="34" charset="0"/>
                <a:ea typeface="Verdana" panose="020B0604030504040204" pitchFamily="34" charset="0"/>
              </a:rPr>
              <a:t>To prioritise primary care estate development to support the delivery of services within the community.</a:t>
            </a:r>
          </a:p>
          <a:p>
            <a:pPr marL="171450" indent="-171450">
              <a:spcAft>
                <a:spcPts val="600"/>
              </a:spcAft>
              <a:buFont typeface="Arial" panose="020B0604020202020204" pitchFamily="34" charset="0"/>
              <a:buChar char="•"/>
            </a:pPr>
            <a:endParaRPr lang="en-GB" sz="1000">
              <a:solidFill>
                <a:srgbClr val="000000"/>
              </a:solidFill>
              <a:latin typeface="Verdana" panose="020B0604030504040204" pitchFamily="34" charset="0"/>
              <a:ea typeface="Verdana" panose="020B0604030504040204" pitchFamily="34" charset="0"/>
            </a:endParaRPr>
          </a:p>
          <a:p>
            <a:pPr marL="171450" indent="-171450">
              <a:spcAft>
                <a:spcPts val="600"/>
              </a:spcAft>
              <a:buFont typeface="Arial" panose="020B0604020202020204" pitchFamily="34" charset="0"/>
              <a:buChar char="•"/>
            </a:pPr>
            <a:endParaRPr lang="en-GB" sz="1000" b="0" i="0">
              <a:solidFill>
                <a:srgbClr val="000000"/>
              </a:solidFill>
              <a:effectLst/>
              <a:latin typeface="Verdana" panose="020B0604030504040204" pitchFamily="34" charset="0"/>
              <a:ea typeface="Verdana" panose="020B0604030504040204" pitchFamily="34" charset="0"/>
            </a:endParaRPr>
          </a:p>
          <a:p>
            <a:pPr marL="171450" indent="-171450">
              <a:spcAft>
                <a:spcPts val="600"/>
              </a:spcAft>
              <a:buFont typeface="Arial" panose="020B0604020202020204" pitchFamily="34" charset="0"/>
              <a:buChar char="•"/>
            </a:pPr>
            <a:endParaRPr lang="en-GB" sz="1000">
              <a:solidFill>
                <a:srgbClr val="000000"/>
              </a:solidFill>
              <a:latin typeface="Verdana" panose="020B0604030504040204" pitchFamily="34" charset="0"/>
              <a:ea typeface="Verdana" panose="020B0604030504040204" pitchFamily="34" charset="0"/>
            </a:endParaRPr>
          </a:p>
        </p:txBody>
      </p:sp>
      <p:sp>
        <p:nvSpPr>
          <p:cNvPr id="42" name="TextBox 41">
            <a:extLst>
              <a:ext uri="{FF2B5EF4-FFF2-40B4-BE49-F238E27FC236}">
                <a16:creationId xmlns:a16="http://schemas.microsoft.com/office/drawing/2014/main" id="{78859924-7F5D-DE23-FFD3-F6D0762A3AFF}"/>
              </a:ext>
            </a:extLst>
          </p:cNvPr>
          <p:cNvSpPr txBox="1"/>
          <p:nvPr/>
        </p:nvSpPr>
        <p:spPr>
          <a:xfrm>
            <a:off x="4451316" y="3035808"/>
            <a:ext cx="1821180" cy="3170099"/>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GB" sz="1000" b="0" i="0">
                <a:solidFill>
                  <a:srgbClr val="000000"/>
                </a:solidFill>
                <a:effectLst/>
                <a:latin typeface="Verdana" panose="020B0604030504040204" pitchFamily="34" charset="0"/>
                <a:ea typeface="Verdana" panose="020B0604030504040204" pitchFamily="34" charset="0"/>
              </a:rPr>
              <a:t>To work as a system to ensure the system infrastructure underpins new ways of working.</a:t>
            </a:r>
          </a:p>
          <a:p>
            <a:pPr marL="171450" indent="-171450">
              <a:spcAft>
                <a:spcPts val="600"/>
              </a:spcAft>
              <a:buFont typeface="Arial" panose="020B0604020202020204" pitchFamily="34" charset="0"/>
              <a:buChar char="•"/>
            </a:pPr>
            <a:r>
              <a:rPr lang="en-GB" sz="1000" b="0" i="0">
                <a:solidFill>
                  <a:srgbClr val="000000"/>
                </a:solidFill>
                <a:effectLst/>
                <a:latin typeface="Verdana" panose="020B0604030504040204" pitchFamily="34" charset="0"/>
                <a:ea typeface="Verdana" panose="020B0604030504040204" pitchFamily="34" charset="0"/>
              </a:rPr>
              <a:t>To work alongside and ensure strategies are aligned with other key enablers including workforce planning and digital.</a:t>
            </a:r>
          </a:p>
          <a:p>
            <a:pPr marL="171450" indent="-171450">
              <a:spcAft>
                <a:spcPts val="600"/>
              </a:spcAft>
              <a:buFont typeface="Arial" panose="020B0604020202020204" pitchFamily="34" charset="0"/>
              <a:buChar char="•"/>
            </a:pPr>
            <a:r>
              <a:rPr lang="en-GB" sz="1000">
                <a:solidFill>
                  <a:srgbClr val="000000"/>
                </a:solidFill>
                <a:latin typeface="Verdana" panose="020B0604030504040204" pitchFamily="34" charset="0"/>
                <a:ea typeface="Verdana" panose="020B0604030504040204" pitchFamily="34" charset="0"/>
              </a:rPr>
              <a:t>To align estate intelligence and planning to activity, performance, and finance planning, to create a sustainable estate to meet health population needs.</a:t>
            </a:r>
          </a:p>
        </p:txBody>
      </p:sp>
      <p:sp>
        <p:nvSpPr>
          <p:cNvPr id="43" name="TextBox 42">
            <a:extLst>
              <a:ext uri="{FF2B5EF4-FFF2-40B4-BE49-F238E27FC236}">
                <a16:creationId xmlns:a16="http://schemas.microsoft.com/office/drawing/2014/main" id="{DAC2B991-E9D2-1B2D-0119-6C581F07C1D6}"/>
              </a:ext>
            </a:extLst>
          </p:cNvPr>
          <p:cNvSpPr txBox="1"/>
          <p:nvPr/>
        </p:nvSpPr>
        <p:spPr>
          <a:xfrm>
            <a:off x="6380556" y="3035808"/>
            <a:ext cx="1821180" cy="1015663"/>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GB" sz="1000" b="0" i="0">
                <a:solidFill>
                  <a:srgbClr val="000000"/>
                </a:solidFill>
                <a:effectLst/>
                <a:latin typeface="Verdana" panose="020B0604030504040204" pitchFamily="34" charset="0"/>
                <a:ea typeface="Verdana" panose="020B0604030504040204" pitchFamily="34" charset="0"/>
              </a:rPr>
              <a:t>To support the development of the best possible estate in the correct locations for the delivery of clinical services.</a:t>
            </a:r>
            <a:endParaRPr lang="en-GB" sz="1000">
              <a:solidFill>
                <a:srgbClr val="000000"/>
              </a:solidFill>
              <a:latin typeface="Verdana" panose="020B0604030504040204" pitchFamily="34" charset="0"/>
              <a:ea typeface="Verdana" panose="020B0604030504040204" pitchFamily="34" charset="0"/>
            </a:endParaRPr>
          </a:p>
        </p:txBody>
      </p:sp>
      <p:sp>
        <p:nvSpPr>
          <p:cNvPr id="44" name="TextBox 43">
            <a:extLst>
              <a:ext uri="{FF2B5EF4-FFF2-40B4-BE49-F238E27FC236}">
                <a16:creationId xmlns:a16="http://schemas.microsoft.com/office/drawing/2014/main" id="{233CD871-D942-568E-88C1-0948D5949CBB}"/>
              </a:ext>
            </a:extLst>
          </p:cNvPr>
          <p:cNvSpPr txBox="1"/>
          <p:nvPr/>
        </p:nvSpPr>
        <p:spPr>
          <a:xfrm>
            <a:off x="8309796" y="3035808"/>
            <a:ext cx="1821180" cy="3400931"/>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GB" sz="1000">
                <a:solidFill>
                  <a:srgbClr val="000000"/>
                </a:solidFill>
                <a:latin typeface="Verdana" panose="020B0604030504040204" pitchFamily="34" charset="0"/>
                <a:ea typeface="Verdana" panose="020B0604030504040204" pitchFamily="34" charset="0"/>
              </a:rPr>
              <a:t>Work with the local authorities to understand, plan for and mitigate the proposed housing growth planned to ensure health care provision is adequate for increased population.</a:t>
            </a:r>
          </a:p>
          <a:p>
            <a:pPr marL="171450" indent="-171450">
              <a:spcAft>
                <a:spcPts val="600"/>
              </a:spcAft>
              <a:buFont typeface="Arial" panose="020B0604020202020204" pitchFamily="34" charset="0"/>
              <a:buChar char="•"/>
            </a:pPr>
            <a:r>
              <a:rPr lang="en-GB" sz="1000">
                <a:solidFill>
                  <a:srgbClr val="000000"/>
                </a:solidFill>
                <a:latin typeface="Verdana" panose="020B0604030504040204" pitchFamily="34" charset="0"/>
                <a:ea typeface="Verdana" panose="020B0604030504040204" pitchFamily="34" charset="0"/>
              </a:rPr>
              <a:t>To work to secure adequate and appropriate mitigations from housing developments to support the development and expansion of health and wellbeing services to meet the growth in population.</a:t>
            </a:r>
          </a:p>
        </p:txBody>
      </p:sp>
      <p:sp>
        <p:nvSpPr>
          <p:cNvPr id="45" name="TextBox 44">
            <a:extLst>
              <a:ext uri="{FF2B5EF4-FFF2-40B4-BE49-F238E27FC236}">
                <a16:creationId xmlns:a16="http://schemas.microsoft.com/office/drawing/2014/main" id="{C36E3AC2-E1CE-F501-2CB9-FD0BA0787E97}"/>
              </a:ext>
            </a:extLst>
          </p:cNvPr>
          <p:cNvSpPr txBox="1"/>
          <p:nvPr/>
        </p:nvSpPr>
        <p:spPr>
          <a:xfrm>
            <a:off x="10278658" y="3034437"/>
            <a:ext cx="1821180" cy="1169551"/>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GB" sz="1000" b="0" i="0">
                <a:solidFill>
                  <a:srgbClr val="000000"/>
                </a:solidFill>
                <a:effectLst/>
                <a:latin typeface="Verdana" panose="020B0604030504040204" pitchFamily="34" charset="0"/>
                <a:ea typeface="Verdana" panose="020B0604030504040204" pitchFamily="34" charset="0"/>
              </a:rPr>
              <a:t>To work as a system to ensure assets are owned by the most appropriate system partner for the benefit of the delivery of patient care.</a:t>
            </a:r>
            <a:endParaRPr lang="en-GB" sz="1000">
              <a:solidFill>
                <a:srgbClr val="000000"/>
              </a:solidFill>
              <a:latin typeface="Verdana" panose="020B0604030504040204" pitchFamily="34" charset="0"/>
              <a:ea typeface="Verdana" panose="020B0604030504040204" pitchFamily="34" charset="0"/>
            </a:endParaRPr>
          </a:p>
        </p:txBody>
      </p:sp>
      <p:grpSp>
        <p:nvGrpSpPr>
          <p:cNvPr id="46" name="Group 45">
            <a:extLst>
              <a:ext uri="{FF2B5EF4-FFF2-40B4-BE49-F238E27FC236}">
                <a16:creationId xmlns:a16="http://schemas.microsoft.com/office/drawing/2014/main" id="{6A29E9E8-FCA6-0BDA-51CE-BDADE87884AD}"/>
              </a:ext>
            </a:extLst>
          </p:cNvPr>
          <p:cNvGrpSpPr/>
          <p:nvPr/>
        </p:nvGrpSpPr>
        <p:grpSpPr>
          <a:xfrm>
            <a:off x="592836" y="2568654"/>
            <a:ext cx="11467378" cy="3874898"/>
            <a:chOff x="592836" y="2561840"/>
            <a:chExt cx="11467378" cy="3874898"/>
          </a:xfrm>
        </p:grpSpPr>
        <p:sp>
          <p:nvSpPr>
            <p:cNvPr id="47" name="TextBox 46">
              <a:extLst>
                <a:ext uri="{FF2B5EF4-FFF2-40B4-BE49-F238E27FC236}">
                  <a16:creationId xmlns:a16="http://schemas.microsoft.com/office/drawing/2014/main" id="{C38FE6A1-B9E2-D784-7E10-565BE0BCAAF9}"/>
                </a:ext>
              </a:extLst>
            </p:cNvPr>
            <p:cNvSpPr txBox="1"/>
            <p:nvPr/>
          </p:nvSpPr>
          <p:spPr>
            <a:xfrm>
              <a:off x="597095" y="2955135"/>
              <a:ext cx="1821180" cy="3474789"/>
            </a:xfrm>
            <a:prstGeom prst="rect">
              <a:avLst/>
            </a:prstGeom>
            <a:solidFill>
              <a:srgbClr val="28A0BE">
                <a:alpha val="20000"/>
              </a:srgbClr>
            </a:solidFill>
            <a:ln>
              <a:noFill/>
            </a:ln>
          </p:spPr>
          <p:txBody>
            <a:bodyPr wrap="square" rtlCol="0">
              <a:spAutoFit/>
            </a:bodyPr>
            <a:lstStyle/>
            <a:p>
              <a:endParaRPr lang="en-GB"/>
            </a:p>
          </p:txBody>
        </p:sp>
        <p:sp>
          <p:nvSpPr>
            <p:cNvPr id="48" name="TextBox 47">
              <a:extLst>
                <a:ext uri="{FF2B5EF4-FFF2-40B4-BE49-F238E27FC236}">
                  <a16:creationId xmlns:a16="http://schemas.microsoft.com/office/drawing/2014/main" id="{2759842F-2020-CAD0-6CC0-5B70B296D4B6}"/>
                </a:ext>
              </a:extLst>
            </p:cNvPr>
            <p:cNvSpPr txBox="1"/>
            <p:nvPr/>
          </p:nvSpPr>
          <p:spPr>
            <a:xfrm>
              <a:off x="2522076" y="2961949"/>
              <a:ext cx="1821180" cy="3474789"/>
            </a:xfrm>
            <a:prstGeom prst="rect">
              <a:avLst/>
            </a:prstGeom>
            <a:solidFill>
              <a:srgbClr val="4472C4">
                <a:alpha val="20000"/>
              </a:srgbClr>
            </a:solidFill>
            <a:ln>
              <a:noFill/>
            </a:ln>
          </p:spPr>
          <p:txBody>
            <a:bodyPr wrap="square" rtlCol="0">
              <a:spAutoFit/>
            </a:bodyPr>
            <a:lstStyle/>
            <a:p>
              <a:endParaRPr lang="en-GB"/>
            </a:p>
          </p:txBody>
        </p:sp>
        <p:sp>
          <p:nvSpPr>
            <p:cNvPr id="49" name="TextBox 48">
              <a:extLst>
                <a:ext uri="{FF2B5EF4-FFF2-40B4-BE49-F238E27FC236}">
                  <a16:creationId xmlns:a16="http://schemas.microsoft.com/office/drawing/2014/main" id="{DC846FFD-4894-A611-8E51-062A64C5F02E}"/>
                </a:ext>
              </a:extLst>
            </p:cNvPr>
            <p:cNvSpPr txBox="1"/>
            <p:nvPr/>
          </p:nvSpPr>
          <p:spPr>
            <a:xfrm>
              <a:off x="4447057" y="2955134"/>
              <a:ext cx="1821198" cy="3474789"/>
            </a:xfrm>
            <a:prstGeom prst="rect">
              <a:avLst/>
            </a:prstGeom>
            <a:solidFill>
              <a:srgbClr val="28A0BE">
                <a:alpha val="20000"/>
              </a:srgbClr>
            </a:solidFill>
            <a:ln>
              <a:noFill/>
            </a:ln>
          </p:spPr>
          <p:txBody>
            <a:bodyPr wrap="square" rtlCol="0">
              <a:spAutoFit/>
            </a:bodyPr>
            <a:lstStyle/>
            <a:p>
              <a:endParaRPr lang="en-GB"/>
            </a:p>
          </p:txBody>
        </p:sp>
        <p:sp>
          <p:nvSpPr>
            <p:cNvPr id="50" name="TextBox 49">
              <a:extLst>
                <a:ext uri="{FF2B5EF4-FFF2-40B4-BE49-F238E27FC236}">
                  <a16:creationId xmlns:a16="http://schemas.microsoft.com/office/drawing/2014/main" id="{1D0581F3-B554-A76D-5891-9214FB6D4228}"/>
                </a:ext>
              </a:extLst>
            </p:cNvPr>
            <p:cNvSpPr txBox="1"/>
            <p:nvPr/>
          </p:nvSpPr>
          <p:spPr>
            <a:xfrm>
              <a:off x="6380574" y="2961947"/>
              <a:ext cx="1821180" cy="3474789"/>
            </a:xfrm>
            <a:prstGeom prst="rect">
              <a:avLst/>
            </a:prstGeom>
            <a:solidFill>
              <a:srgbClr val="4472C4">
                <a:alpha val="20000"/>
              </a:srgbClr>
            </a:solidFill>
            <a:ln>
              <a:noFill/>
            </a:ln>
          </p:spPr>
          <p:txBody>
            <a:bodyPr wrap="square" rtlCol="0">
              <a:spAutoFit/>
            </a:bodyPr>
            <a:lstStyle/>
            <a:p>
              <a:endParaRPr lang="en-GB"/>
            </a:p>
          </p:txBody>
        </p:sp>
        <p:sp>
          <p:nvSpPr>
            <p:cNvPr id="51" name="TextBox 50">
              <a:extLst>
                <a:ext uri="{FF2B5EF4-FFF2-40B4-BE49-F238E27FC236}">
                  <a16:creationId xmlns:a16="http://schemas.microsoft.com/office/drawing/2014/main" id="{68A46A18-22D7-0207-BE8C-1F3D72B09467}"/>
                </a:ext>
              </a:extLst>
            </p:cNvPr>
            <p:cNvSpPr txBox="1"/>
            <p:nvPr/>
          </p:nvSpPr>
          <p:spPr>
            <a:xfrm>
              <a:off x="8309760" y="2955136"/>
              <a:ext cx="1821180" cy="3474789"/>
            </a:xfrm>
            <a:prstGeom prst="rect">
              <a:avLst/>
            </a:prstGeom>
            <a:solidFill>
              <a:srgbClr val="28A0BE">
                <a:alpha val="20000"/>
              </a:srgbClr>
            </a:solidFill>
            <a:ln>
              <a:noFill/>
            </a:ln>
          </p:spPr>
          <p:txBody>
            <a:bodyPr wrap="square" rtlCol="0">
              <a:spAutoFit/>
            </a:bodyPr>
            <a:lstStyle/>
            <a:p>
              <a:endParaRPr lang="en-GB"/>
            </a:p>
          </p:txBody>
        </p:sp>
        <p:sp>
          <p:nvSpPr>
            <p:cNvPr id="52" name="TextBox 51">
              <a:extLst>
                <a:ext uri="{FF2B5EF4-FFF2-40B4-BE49-F238E27FC236}">
                  <a16:creationId xmlns:a16="http://schemas.microsoft.com/office/drawing/2014/main" id="{FC7BAC4A-09A2-7F3B-7279-6874E7571A47}"/>
                </a:ext>
              </a:extLst>
            </p:cNvPr>
            <p:cNvSpPr txBox="1"/>
            <p:nvPr/>
          </p:nvSpPr>
          <p:spPr>
            <a:xfrm>
              <a:off x="10239018" y="2961947"/>
              <a:ext cx="1821180" cy="3474789"/>
            </a:xfrm>
            <a:prstGeom prst="rect">
              <a:avLst/>
            </a:prstGeom>
            <a:solidFill>
              <a:srgbClr val="4472C4">
                <a:alpha val="20000"/>
              </a:srgbClr>
            </a:solidFill>
            <a:ln>
              <a:noFill/>
            </a:ln>
          </p:spPr>
          <p:txBody>
            <a:bodyPr wrap="square" rtlCol="0">
              <a:spAutoFit/>
            </a:bodyPr>
            <a:lstStyle/>
            <a:p>
              <a:endParaRPr lang="en-GB"/>
            </a:p>
          </p:txBody>
        </p:sp>
        <p:sp>
          <p:nvSpPr>
            <p:cNvPr id="53" name="TextBox 52">
              <a:extLst>
                <a:ext uri="{FF2B5EF4-FFF2-40B4-BE49-F238E27FC236}">
                  <a16:creationId xmlns:a16="http://schemas.microsoft.com/office/drawing/2014/main" id="{95778785-0306-58D0-D0AC-8DADB7EFE9AA}"/>
                </a:ext>
              </a:extLst>
            </p:cNvPr>
            <p:cNvSpPr txBox="1"/>
            <p:nvPr/>
          </p:nvSpPr>
          <p:spPr>
            <a:xfrm>
              <a:off x="592836" y="2561840"/>
              <a:ext cx="1821180" cy="400110"/>
            </a:xfrm>
            <a:prstGeom prst="rect">
              <a:avLst/>
            </a:prstGeom>
            <a:solidFill>
              <a:srgbClr val="28A0BE"/>
            </a:solidFill>
          </p:spPr>
          <p:txBody>
            <a:bodyPr wrap="square" rtlCol="0">
              <a:spAutoFit/>
            </a:bodyPr>
            <a:lstStyle/>
            <a:p>
              <a:pPr algn="ctr"/>
              <a:r>
                <a:rPr lang="en-GB" sz="1000" b="1">
                  <a:solidFill>
                    <a:schemeClr val="bg1"/>
                  </a:solidFill>
                  <a:latin typeface="Verdana" panose="020B0604030504040204" pitchFamily="34" charset="0"/>
                  <a:ea typeface="Verdana" panose="020B0604030504040204" pitchFamily="34" charset="0"/>
                </a:rPr>
                <a:t>Estate Planning</a:t>
              </a:r>
            </a:p>
            <a:p>
              <a:pPr algn="ctr"/>
              <a:endParaRPr lang="en-GB" sz="1000" b="1">
                <a:solidFill>
                  <a:schemeClr val="bg1"/>
                </a:solidFill>
                <a:latin typeface="Verdana" panose="020B0604030504040204" pitchFamily="34" charset="0"/>
                <a:ea typeface="Verdana" panose="020B0604030504040204" pitchFamily="34" charset="0"/>
              </a:endParaRPr>
            </a:p>
          </p:txBody>
        </p:sp>
        <p:sp>
          <p:nvSpPr>
            <p:cNvPr id="54" name="TextBox 53">
              <a:extLst>
                <a:ext uri="{FF2B5EF4-FFF2-40B4-BE49-F238E27FC236}">
                  <a16:creationId xmlns:a16="http://schemas.microsoft.com/office/drawing/2014/main" id="{183AEDDB-51B1-7962-507F-0D1B7F9AC466}"/>
                </a:ext>
              </a:extLst>
            </p:cNvPr>
            <p:cNvSpPr txBox="1"/>
            <p:nvPr/>
          </p:nvSpPr>
          <p:spPr>
            <a:xfrm>
              <a:off x="2522076" y="2561840"/>
              <a:ext cx="1821180" cy="400110"/>
            </a:xfrm>
            <a:prstGeom prst="rect">
              <a:avLst/>
            </a:prstGeom>
            <a:solidFill>
              <a:srgbClr val="4472C4"/>
            </a:solidFill>
          </p:spPr>
          <p:txBody>
            <a:bodyPr wrap="square" rtlCol="0">
              <a:spAutoFit/>
            </a:bodyPr>
            <a:lstStyle/>
            <a:p>
              <a:pPr algn="ctr"/>
              <a:r>
                <a:rPr lang="en-GB" sz="1000" b="1">
                  <a:solidFill>
                    <a:schemeClr val="bg1"/>
                  </a:solidFill>
                  <a:latin typeface="Verdana" panose="020B0604030504040204" pitchFamily="34" charset="0"/>
                  <a:ea typeface="Verdana" panose="020B0604030504040204" pitchFamily="34" charset="0"/>
                </a:rPr>
                <a:t>Primary Care Estates Strategies</a:t>
              </a:r>
            </a:p>
          </p:txBody>
        </p:sp>
        <p:sp>
          <p:nvSpPr>
            <p:cNvPr id="55" name="TextBox 54">
              <a:extLst>
                <a:ext uri="{FF2B5EF4-FFF2-40B4-BE49-F238E27FC236}">
                  <a16:creationId xmlns:a16="http://schemas.microsoft.com/office/drawing/2014/main" id="{91C073BC-BB0A-699F-8FD0-6B44100E4F2A}"/>
                </a:ext>
              </a:extLst>
            </p:cNvPr>
            <p:cNvSpPr txBox="1"/>
            <p:nvPr/>
          </p:nvSpPr>
          <p:spPr>
            <a:xfrm>
              <a:off x="4451316" y="2561840"/>
              <a:ext cx="1821180" cy="400110"/>
            </a:xfrm>
            <a:prstGeom prst="rect">
              <a:avLst/>
            </a:prstGeom>
            <a:solidFill>
              <a:srgbClr val="28A0BE"/>
            </a:solidFill>
          </p:spPr>
          <p:txBody>
            <a:bodyPr wrap="square" rtlCol="0">
              <a:spAutoFit/>
            </a:bodyPr>
            <a:lstStyle/>
            <a:p>
              <a:pPr algn="ctr"/>
              <a:r>
                <a:rPr lang="en-GB" sz="1000" b="1">
                  <a:solidFill>
                    <a:schemeClr val="bg1"/>
                  </a:solidFill>
                  <a:latin typeface="Verdana" panose="020B0604030504040204" pitchFamily="34" charset="0"/>
                  <a:ea typeface="Verdana" panose="020B0604030504040204" pitchFamily="34" charset="0"/>
                </a:rPr>
                <a:t>Future Systems</a:t>
              </a:r>
            </a:p>
            <a:p>
              <a:pPr algn="ctr"/>
              <a:endParaRPr lang="en-GB" sz="1000" b="1">
                <a:solidFill>
                  <a:schemeClr val="bg1"/>
                </a:solidFill>
                <a:latin typeface="Verdana" panose="020B0604030504040204" pitchFamily="34" charset="0"/>
                <a:ea typeface="Verdana" panose="020B0604030504040204" pitchFamily="34" charset="0"/>
              </a:endParaRPr>
            </a:p>
          </p:txBody>
        </p:sp>
        <p:sp>
          <p:nvSpPr>
            <p:cNvPr id="56" name="TextBox 55">
              <a:extLst>
                <a:ext uri="{FF2B5EF4-FFF2-40B4-BE49-F238E27FC236}">
                  <a16:creationId xmlns:a16="http://schemas.microsoft.com/office/drawing/2014/main" id="{B1BF614B-6C13-6A33-7EA4-C84ABF914400}"/>
                </a:ext>
              </a:extLst>
            </p:cNvPr>
            <p:cNvSpPr txBox="1"/>
            <p:nvPr/>
          </p:nvSpPr>
          <p:spPr>
            <a:xfrm>
              <a:off x="6380556" y="2561840"/>
              <a:ext cx="1821180" cy="400110"/>
            </a:xfrm>
            <a:prstGeom prst="rect">
              <a:avLst/>
            </a:prstGeom>
            <a:solidFill>
              <a:srgbClr val="4472C4"/>
            </a:solidFill>
          </p:spPr>
          <p:txBody>
            <a:bodyPr wrap="square" rtlCol="0">
              <a:spAutoFit/>
            </a:bodyPr>
            <a:lstStyle/>
            <a:p>
              <a:pPr algn="ctr"/>
              <a:r>
                <a:rPr lang="en-GB" sz="1000" b="1">
                  <a:solidFill>
                    <a:schemeClr val="bg1"/>
                  </a:solidFill>
                  <a:latin typeface="Verdana" panose="020B0604030504040204" pitchFamily="34" charset="0"/>
                  <a:ea typeface="Verdana" panose="020B0604030504040204" pitchFamily="34" charset="0"/>
                </a:rPr>
                <a:t>Developing Centres of Excellence</a:t>
              </a:r>
            </a:p>
          </p:txBody>
        </p:sp>
        <p:sp>
          <p:nvSpPr>
            <p:cNvPr id="57" name="TextBox 56">
              <a:extLst>
                <a:ext uri="{FF2B5EF4-FFF2-40B4-BE49-F238E27FC236}">
                  <a16:creationId xmlns:a16="http://schemas.microsoft.com/office/drawing/2014/main" id="{F2B1A214-3609-A424-E411-220EBFC707B8}"/>
                </a:ext>
              </a:extLst>
            </p:cNvPr>
            <p:cNvSpPr txBox="1"/>
            <p:nvPr/>
          </p:nvSpPr>
          <p:spPr>
            <a:xfrm>
              <a:off x="8309796" y="2561840"/>
              <a:ext cx="1821180" cy="400110"/>
            </a:xfrm>
            <a:prstGeom prst="rect">
              <a:avLst/>
            </a:prstGeom>
            <a:solidFill>
              <a:srgbClr val="28A0BE"/>
            </a:solidFill>
          </p:spPr>
          <p:txBody>
            <a:bodyPr wrap="square" rtlCol="0">
              <a:spAutoFit/>
            </a:bodyPr>
            <a:lstStyle/>
            <a:p>
              <a:pPr algn="ctr"/>
              <a:r>
                <a:rPr lang="en-GB" sz="1000" b="1">
                  <a:solidFill>
                    <a:schemeClr val="bg1"/>
                  </a:solidFill>
                  <a:latin typeface="Verdana" panose="020B0604030504040204" pitchFamily="34" charset="0"/>
                  <a:ea typeface="Verdana" panose="020B0604030504040204" pitchFamily="34" charset="0"/>
                </a:rPr>
                <a:t>Meeting Future Demand</a:t>
              </a:r>
            </a:p>
          </p:txBody>
        </p:sp>
        <p:sp>
          <p:nvSpPr>
            <p:cNvPr id="58" name="TextBox 57">
              <a:extLst>
                <a:ext uri="{FF2B5EF4-FFF2-40B4-BE49-F238E27FC236}">
                  <a16:creationId xmlns:a16="http://schemas.microsoft.com/office/drawing/2014/main" id="{35397087-F511-FD75-9677-30B75542C6EF}"/>
                </a:ext>
              </a:extLst>
            </p:cNvPr>
            <p:cNvSpPr txBox="1"/>
            <p:nvPr/>
          </p:nvSpPr>
          <p:spPr>
            <a:xfrm>
              <a:off x="10239034" y="2561840"/>
              <a:ext cx="1821180" cy="400110"/>
            </a:xfrm>
            <a:prstGeom prst="rect">
              <a:avLst/>
            </a:prstGeom>
            <a:solidFill>
              <a:srgbClr val="4472C4"/>
            </a:solidFill>
          </p:spPr>
          <p:txBody>
            <a:bodyPr wrap="square" rtlCol="0">
              <a:spAutoFit/>
            </a:bodyPr>
            <a:lstStyle/>
            <a:p>
              <a:pPr algn="ctr"/>
              <a:r>
                <a:rPr lang="en-GB" sz="1000" b="1">
                  <a:solidFill>
                    <a:schemeClr val="bg1"/>
                  </a:solidFill>
                  <a:latin typeface="Verdana" panose="020B0604030504040204" pitchFamily="34" charset="0"/>
                  <a:ea typeface="Verdana" panose="020B0604030504040204" pitchFamily="34" charset="0"/>
                </a:rPr>
                <a:t>Ownership and Management</a:t>
              </a:r>
            </a:p>
          </p:txBody>
        </p:sp>
      </p:grpSp>
    </p:spTree>
    <p:extLst>
      <p:ext uri="{BB962C8B-B14F-4D97-AF65-F5344CB8AC3E}">
        <p14:creationId xmlns:p14="http://schemas.microsoft.com/office/powerpoint/2010/main" val="3915547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27</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6" y="911510"/>
            <a:ext cx="11819319"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Strategic Context - Local </a:t>
            </a:r>
          </a:p>
        </p:txBody>
      </p:sp>
      <p:sp>
        <p:nvSpPr>
          <p:cNvPr id="2" name="TextBox 1">
            <a:extLst>
              <a:ext uri="{FF2B5EF4-FFF2-40B4-BE49-F238E27FC236}">
                <a16:creationId xmlns:a16="http://schemas.microsoft.com/office/drawing/2014/main" id="{EEE765F3-DF42-F570-B13D-019EC278B146}"/>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5" name="TextBox 4">
            <a:extLst>
              <a:ext uri="{FF2B5EF4-FFF2-40B4-BE49-F238E27FC236}">
                <a16:creationId xmlns:a16="http://schemas.microsoft.com/office/drawing/2014/main" id="{CBB515C9-8D76-652F-88E7-B083E241AC3A}"/>
              </a:ext>
            </a:extLst>
          </p:cNvPr>
          <p:cNvSpPr txBox="1"/>
          <p:nvPr/>
        </p:nvSpPr>
        <p:spPr>
          <a:xfrm>
            <a:off x="685800" y="1881080"/>
            <a:ext cx="11231033" cy="400110"/>
          </a:xfrm>
          <a:prstGeom prst="rect">
            <a:avLst/>
          </a:prstGeom>
          <a:noFill/>
        </p:spPr>
        <p:txBody>
          <a:bodyPr wrap="square" rtlCol="0">
            <a:spAutoFit/>
          </a:bodyPr>
          <a:lstStyle/>
          <a:p>
            <a:r>
              <a:rPr lang="en-GB" sz="1000">
                <a:latin typeface="Verdana" panose="020B0604030504040204" pitchFamily="34" charset="0"/>
                <a:ea typeface="Verdana" panose="020B0604030504040204" pitchFamily="34" charset="0"/>
              </a:rPr>
              <a:t>There are strong interdependencies between several of our key enabling strategies and our estates and facilities. Further detail on these strategies and how they link to estates and facilities is provided below.</a:t>
            </a:r>
          </a:p>
        </p:txBody>
      </p:sp>
      <p:sp>
        <p:nvSpPr>
          <p:cNvPr id="3" name="TextBox 2">
            <a:extLst>
              <a:ext uri="{FF2B5EF4-FFF2-40B4-BE49-F238E27FC236}">
                <a16:creationId xmlns:a16="http://schemas.microsoft.com/office/drawing/2014/main" id="{E2E38B60-2CE9-8E7F-727D-028BDC82E2CC}"/>
              </a:ext>
            </a:extLst>
          </p:cNvPr>
          <p:cNvSpPr txBox="1"/>
          <p:nvPr/>
        </p:nvSpPr>
        <p:spPr>
          <a:xfrm>
            <a:off x="685800" y="1604081"/>
            <a:ext cx="7294418"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kern="0">
                <a:solidFill>
                  <a:schemeClr val="accent5"/>
                </a:solidFill>
                <a:latin typeface="Verdana" panose="020B0604030504040204" pitchFamily="34" charset="0"/>
                <a:ea typeface="Verdana" panose="020B0604030504040204" pitchFamily="34" charset="0"/>
              </a:rPr>
              <a:t>High </a:t>
            </a:r>
            <a:r>
              <a:rPr lang="en-GB" sz="1200" b="1" kern="0">
                <a:solidFill>
                  <a:srgbClr val="4086CA"/>
                </a:solidFill>
                <a:latin typeface="Verdana" panose="020B0604030504040204" pitchFamily="34" charset="0"/>
                <a:ea typeface="Verdana" panose="020B0604030504040204" pitchFamily="34" charset="0"/>
              </a:rPr>
              <a:t>interdependency</a:t>
            </a:r>
            <a:r>
              <a:rPr lang="en-GB" sz="1200" b="1" kern="0">
                <a:solidFill>
                  <a:schemeClr val="accent5"/>
                </a:solidFill>
                <a:latin typeface="Verdana" panose="020B0604030504040204" pitchFamily="34" charset="0"/>
                <a:ea typeface="Verdana" panose="020B0604030504040204" pitchFamily="34" charset="0"/>
              </a:rPr>
              <a:t> of key enabling Trust strategies and estates </a:t>
            </a:r>
          </a:p>
        </p:txBody>
      </p:sp>
      <p:pic>
        <p:nvPicPr>
          <p:cNvPr id="6" name="Picture 5">
            <a:extLst>
              <a:ext uri="{FF2B5EF4-FFF2-40B4-BE49-F238E27FC236}">
                <a16:creationId xmlns:a16="http://schemas.microsoft.com/office/drawing/2014/main" id="{FCA286EB-396F-BE2D-A54F-9953BDDFADB2}"/>
              </a:ext>
            </a:extLst>
          </p:cNvPr>
          <p:cNvPicPr>
            <a:picLocks noChangeAspect="1"/>
          </p:cNvPicPr>
          <p:nvPr/>
        </p:nvPicPr>
        <p:blipFill>
          <a:blip r:embed="rId3"/>
          <a:stretch>
            <a:fillRect/>
          </a:stretch>
        </p:blipFill>
        <p:spPr>
          <a:xfrm>
            <a:off x="1389888" y="2173957"/>
            <a:ext cx="9936986" cy="4318283"/>
          </a:xfrm>
          <a:prstGeom prst="rect">
            <a:avLst/>
          </a:prstGeom>
        </p:spPr>
      </p:pic>
    </p:spTree>
    <p:extLst>
      <p:ext uri="{BB962C8B-B14F-4D97-AF65-F5344CB8AC3E}">
        <p14:creationId xmlns:p14="http://schemas.microsoft.com/office/powerpoint/2010/main" val="2201193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28</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Strategic Context - Local </a:t>
            </a:r>
          </a:p>
        </p:txBody>
      </p:sp>
      <p:sp>
        <p:nvSpPr>
          <p:cNvPr id="2" name="TextBox 1">
            <a:extLst>
              <a:ext uri="{FF2B5EF4-FFF2-40B4-BE49-F238E27FC236}">
                <a16:creationId xmlns:a16="http://schemas.microsoft.com/office/drawing/2014/main" id="{EEE765F3-DF42-F570-B13D-019EC278B146}"/>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55" name="TextBox 54">
            <a:extLst>
              <a:ext uri="{FF2B5EF4-FFF2-40B4-BE49-F238E27FC236}">
                <a16:creationId xmlns:a16="http://schemas.microsoft.com/office/drawing/2014/main" id="{4229B48F-CD9C-4616-93B5-8D982410A2B1}"/>
              </a:ext>
            </a:extLst>
          </p:cNvPr>
          <p:cNvSpPr txBox="1"/>
          <p:nvPr/>
        </p:nvSpPr>
        <p:spPr>
          <a:xfrm>
            <a:off x="685800" y="2079948"/>
            <a:ext cx="5359230" cy="2400657"/>
          </a:xfrm>
          <a:prstGeom prst="rect">
            <a:avLst/>
          </a:prstGeom>
          <a:noFill/>
        </p:spPr>
        <p:txBody>
          <a:bodyPr wrap="square" rtlCol="0">
            <a:spAutoFit/>
          </a:bodyPr>
          <a:lstStyle/>
          <a:p>
            <a:r>
              <a:rPr lang="en-GB" sz="1000">
                <a:latin typeface="Verdana" panose="020B0604030504040204" pitchFamily="34" charset="0"/>
                <a:ea typeface="Verdana" panose="020B0604030504040204" pitchFamily="34" charset="0"/>
              </a:rPr>
              <a:t>The Quality of Care Strategy supports the significance of safety, effectiveness and experience, building on the previous strategies developed by the Trust. </a:t>
            </a:r>
          </a:p>
          <a:p>
            <a:endParaRPr lang="en-GB" sz="1000">
              <a:latin typeface="Verdana" panose="020B0604030504040204" pitchFamily="34" charset="0"/>
              <a:ea typeface="Verdana" panose="020B0604030504040204" pitchFamily="34" charset="0"/>
            </a:endParaRPr>
          </a:p>
          <a:p>
            <a:r>
              <a:rPr lang="en-GB" sz="1000">
                <a:latin typeface="Verdana" panose="020B0604030504040204" pitchFamily="34" charset="0"/>
                <a:ea typeface="Verdana" panose="020B0604030504040204" pitchFamily="34" charset="0"/>
              </a:rPr>
              <a:t>The intention of this strategy is to outline the importance of:</a:t>
            </a:r>
          </a:p>
          <a:p>
            <a:endParaRPr lang="en-GB" sz="1000">
              <a:latin typeface="Verdana" panose="020B0604030504040204" pitchFamily="34" charset="0"/>
              <a:ea typeface="Verdana" panose="020B0604030504040204" pitchFamily="34" charset="0"/>
            </a:endParaRPr>
          </a:p>
          <a:p>
            <a:pPr marL="171450" indent="-171450">
              <a:buFont typeface="Wingdings" panose="05000000000000000000" pitchFamily="2" charset="2"/>
              <a:buChar char="ü"/>
            </a:pPr>
            <a:r>
              <a:rPr lang="en-GB" sz="1000">
                <a:latin typeface="Verdana" panose="020B0604030504040204" pitchFamily="34" charset="0"/>
                <a:ea typeface="Verdana" panose="020B0604030504040204" pitchFamily="34" charset="0"/>
              </a:rPr>
              <a:t>Collaboration to ensure that patients and families are included in driving the quality of care. </a:t>
            </a:r>
          </a:p>
          <a:p>
            <a:pPr marL="171450" indent="-171450">
              <a:buFont typeface="Wingdings" panose="05000000000000000000" pitchFamily="2" charset="2"/>
              <a:buChar char="ü"/>
            </a:pPr>
            <a:r>
              <a:rPr lang="en-GB" sz="1000">
                <a:latin typeface="Verdana" panose="020B0604030504040204" pitchFamily="34" charset="0"/>
                <a:ea typeface="Verdana" panose="020B0604030504040204" pitchFamily="34" charset="0"/>
              </a:rPr>
              <a:t>Improving the approach to care.</a:t>
            </a:r>
          </a:p>
          <a:p>
            <a:pPr marL="171450" indent="-171450">
              <a:buFont typeface="Wingdings" panose="05000000000000000000" pitchFamily="2" charset="2"/>
              <a:buChar char="ü"/>
            </a:pPr>
            <a:r>
              <a:rPr lang="en-GB" sz="1000">
                <a:latin typeface="Verdana" panose="020B0604030504040204" pitchFamily="34" charset="0"/>
                <a:ea typeface="Verdana" panose="020B0604030504040204" pitchFamily="34" charset="0"/>
              </a:rPr>
              <a:t>Integrating services with a person-centred and collegiate approach.</a:t>
            </a:r>
          </a:p>
          <a:p>
            <a:pPr marL="171450" indent="-171450">
              <a:buFont typeface="Wingdings" panose="05000000000000000000" pitchFamily="2" charset="2"/>
              <a:buChar char="ü"/>
            </a:pPr>
            <a:r>
              <a:rPr lang="en-GB" sz="1000">
                <a:latin typeface="Verdana" panose="020B0604030504040204" pitchFamily="34" charset="0"/>
                <a:ea typeface="Verdana" panose="020B0604030504040204" pitchFamily="34" charset="0"/>
              </a:rPr>
              <a:t>Shifting from providing reassurance to assurance.</a:t>
            </a:r>
          </a:p>
          <a:p>
            <a:pPr marL="171450" indent="-171450">
              <a:buFont typeface="Wingdings" panose="05000000000000000000" pitchFamily="2" charset="2"/>
              <a:buChar char="ü"/>
            </a:pPr>
            <a:r>
              <a:rPr lang="en-GB" sz="1000">
                <a:latin typeface="Verdana" panose="020B0604030504040204" pitchFamily="34" charset="0"/>
                <a:ea typeface="Verdana" panose="020B0604030504040204" pitchFamily="34" charset="0"/>
              </a:rPr>
              <a:t>Ensuring there is constant alignment with national strategies and ICS priorities.</a:t>
            </a:r>
          </a:p>
          <a:p>
            <a:pPr marL="171450" indent="-171450">
              <a:buFont typeface="Wingdings" panose="05000000000000000000" pitchFamily="2" charset="2"/>
              <a:buChar char="ü"/>
            </a:pPr>
            <a:endParaRPr lang="en-GB" sz="1000">
              <a:latin typeface="Verdana" panose="020B0604030504040204" pitchFamily="34" charset="0"/>
              <a:ea typeface="Verdana" panose="020B0604030504040204" pitchFamily="34" charset="0"/>
            </a:endParaRPr>
          </a:p>
          <a:p>
            <a:r>
              <a:rPr lang="en-GB" sz="1000">
                <a:latin typeface="Verdana" panose="020B0604030504040204" pitchFamily="34" charset="0"/>
                <a:ea typeface="Verdana" panose="020B0604030504040204" pitchFamily="34" charset="0"/>
              </a:rPr>
              <a:t>As mentioned in the strategy, EPUT will use the 7 NHS guiding principles of delivering quality care when developing the delivery plan: </a:t>
            </a:r>
          </a:p>
        </p:txBody>
      </p:sp>
      <p:pic>
        <p:nvPicPr>
          <p:cNvPr id="57" name="Picture 56">
            <a:extLst>
              <a:ext uri="{FF2B5EF4-FFF2-40B4-BE49-F238E27FC236}">
                <a16:creationId xmlns:a16="http://schemas.microsoft.com/office/drawing/2014/main" id="{F8341033-6647-85A1-6574-80C4F213C9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1061" y="4592047"/>
            <a:ext cx="1854352" cy="1808753"/>
          </a:xfrm>
          <a:prstGeom prst="rect">
            <a:avLst/>
          </a:prstGeom>
        </p:spPr>
      </p:pic>
      <p:sp>
        <p:nvSpPr>
          <p:cNvPr id="58" name="TextBox 57">
            <a:extLst>
              <a:ext uri="{FF2B5EF4-FFF2-40B4-BE49-F238E27FC236}">
                <a16:creationId xmlns:a16="http://schemas.microsoft.com/office/drawing/2014/main" id="{9FAC886E-FAB2-1F78-8C95-69ED7EB8D71C}"/>
              </a:ext>
            </a:extLst>
          </p:cNvPr>
          <p:cNvSpPr txBox="1"/>
          <p:nvPr/>
        </p:nvSpPr>
        <p:spPr>
          <a:xfrm>
            <a:off x="2817965" y="4679576"/>
            <a:ext cx="2991536" cy="1631216"/>
          </a:xfrm>
          <a:prstGeom prst="rect">
            <a:avLst/>
          </a:prstGeom>
          <a:noFill/>
        </p:spPr>
        <p:txBody>
          <a:bodyPr wrap="square" rtlCol="0">
            <a:spAutoFit/>
          </a:bodyPr>
          <a:lstStyle/>
          <a:p>
            <a:r>
              <a:rPr lang="en-GB" sz="1000" b="1">
                <a:latin typeface="Verdana" panose="020B0604030504040204" pitchFamily="34" charset="0"/>
                <a:ea typeface="Verdana" panose="020B0604030504040204" pitchFamily="34" charset="0"/>
              </a:rPr>
              <a:t>Strategic delivery success measures:</a:t>
            </a:r>
          </a:p>
          <a:p>
            <a:r>
              <a:rPr lang="en-GB" sz="1000">
                <a:latin typeface="Verdana" panose="020B0604030504040204" pitchFamily="34" charset="0"/>
                <a:ea typeface="Verdana" panose="020B0604030504040204" pitchFamily="34" charset="0"/>
              </a:rPr>
              <a:t> </a:t>
            </a:r>
          </a:p>
          <a:p>
            <a:pPr marL="171450" indent="-171450">
              <a:buFont typeface="Arial" panose="020B0604020202020204" pitchFamily="34" charset="0"/>
              <a:buChar char="•"/>
            </a:pPr>
            <a:r>
              <a:rPr lang="en-GB" sz="1000" b="1">
                <a:latin typeface="Verdana" panose="020B0604030504040204" pitchFamily="34" charset="0"/>
                <a:ea typeface="Verdana" panose="020B0604030504040204" pitchFamily="34" charset="0"/>
              </a:rPr>
              <a:t>Year 1: </a:t>
            </a:r>
            <a:r>
              <a:rPr lang="en-GB" sz="1000">
                <a:latin typeface="Verdana" panose="020B0604030504040204" pitchFamily="34" charset="0"/>
                <a:ea typeface="Verdana" panose="020B0604030504040204" pitchFamily="34" charset="0"/>
              </a:rPr>
              <a:t>Establish baseline data</a:t>
            </a:r>
          </a:p>
          <a:p>
            <a:pPr marL="171450" indent="-171450">
              <a:buFont typeface="Arial" panose="020B0604020202020204" pitchFamily="34" charset="0"/>
              <a:buChar char="•"/>
            </a:pPr>
            <a:r>
              <a:rPr lang="en-GB" sz="1000" b="1">
                <a:latin typeface="Verdana" panose="020B0604030504040204" pitchFamily="34" charset="0"/>
                <a:ea typeface="Verdana" panose="020B0604030504040204" pitchFamily="34" charset="0"/>
              </a:rPr>
              <a:t>Year 2: </a:t>
            </a:r>
            <a:r>
              <a:rPr lang="en-GB" sz="1000">
                <a:latin typeface="Verdana" panose="020B0604030504040204" pitchFamily="34" charset="0"/>
                <a:ea typeface="Verdana" panose="020B0604030504040204" pitchFamily="34" charset="0"/>
              </a:rPr>
              <a:t>Benchmark against ourselves and incrementally improve on year 1 baseline setting</a:t>
            </a:r>
          </a:p>
          <a:p>
            <a:pPr marL="171450" indent="-171450">
              <a:buFont typeface="Arial" panose="020B0604020202020204" pitchFamily="34" charset="0"/>
              <a:buChar char="•"/>
            </a:pPr>
            <a:r>
              <a:rPr lang="en-GB" sz="1000" b="1">
                <a:latin typeface="Verdana" panose="020B0604030504040204" pitchFamily="34" charset="0"/>
                <a:ea typeface="Verdana" panose="020B0604030504040204" pitchFamily="34" charset="0"/>
              </a:rPr>
              <a:t>Year 3: </a:t>
            </a:r>
            <a:r>
              <a:rPr lang="en-GB" sz="1000">
                <a:latin typeface="Verdana" panose="020B0604030504040204" pitchFamily="34" charset="0"/>
                <a:ea typeface="Verdana" panose="020B0604030504040204" pitchFamily="34" charset="0"/>
              </a:rPr>
              <a:t>Benchmark against ourselves and incrementally improve on year 2 baseline setting</a:t>
            </a:r>
          </a:p>
          <a:p>
            <a:pPr marL="171450" indent="-171450">
              <a:buFont typeface="Arial" panose="020B0604020202020204" pitchFamily="34" charset="0"/>
              <a:buChar char="•"/>
            </a:pPr>
            <a:r>
              <a:rPr lang="en-GB" sz="1000">
                <a:latin typeface="Verdana" panose="020B0604030504040204" pitchFamily="34" charset="0"/>
                <a:ea typeface="Verdana" panose="020B0604030504040204" pitchFamily="34" charset="0"/>
              </a:rPr>
              <a:t>Qualitative </a:t>
            </a:r>
            <a:r>
              <a:rPr lang="en-GB" sz="1000" b="1">
                <a:latin typeface="Verdana" panose="020B0604030504040204" pitchFamily="34" charset="0"/>
                <a:ea typeface="Verdana" panose="020B0604030504040204" pitchFamily="34" charset="0"/>
              </a:rPr>
              <a:t>evaluation</a:t>
            </a:r>
          </a:p>
        </p:txBody>
      </p:sp>
      <p:sp>
        <p:nvSpPr>
          <p:cNvPr id="4" name="Speech Bubble: Rectangle 3">
            <a:extLst>
              <a:ext uri="{FF2B5EF4-FFF2-40B4-BE49-F238E27FC236}">
                <a16:creationId xmlns:a16="http://schemas.microsoft.com/office/drawing/2014/main" id="{C25F271C-1CB7-3385-8C02-B1E19BE5CFAB}"/>
              </a:ext>
            </a:extLst>
          </p:cNvPr>
          <p:cNvSpPr/>
          <p:nvPr/>
        </p:nvSpPr>
        <p:spPr>
          <a:xfrm>
            <a:off x="6155392" y="5467550"/>
            <a:ext cx="5724446" cy="933250"/>
          </a:xfrm>
          <a:prstGeom prst="wedgeRectCallout">
            <a:avLst>
              <a:gd name="adj1" fmla="val -48805"/>
              <a:gd name="adj2" fmla="val 22871"/>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GB" sz="1050" b="1">
                <a:latin typeface="Verdana" panose="020B0604030504040204" pitchFamily="34" charset="0"/>
                <a:ea typeface="Verdana" panose="020B0604030504040204" pitchFamily="34" charset="0"/>
              </a:rPr>
              <a:t>Key Messages – Link to Estates and Facilities</a:t>
            </a:r>
          </a:p>
          <a:p>
            <a:endParaRPr lang="en-GB" sz="1050" b="1">
              <a:latin typeface="Verdana" panose="020B0604030504040204" pitchFamily="34" charset="0"/>
              <a:ea typeface="Verdana" panose="020B0604030504040204" pitchFamily="34" charset="0"/>
            </a:endParaRPr>
          </a:p>
          <a:p>
            <a:pPr marL="171450" indent="-171450">
              <a:spcAft>
                <a:spcPts val="300"/>
              </a:spcAft>
              <a:buFont typeface="Arial" panose="020B0604020202020204" pitchFamily="34" charset="0"/>
              <a:buChar char="•"/>
            </a:pPr>
            <a:r>
              <a:rPr lang="en-GB" sz="1050">
                <a:latin typeface="Verdana" panose="020B0604030504040204" pitchFamily="34" charset="0"/>
                <a:ea typeface="Verdana" panose="020B0604030504040204" pitchFamily="34" charset="0"/>
              </a:rPr>
              <a:t>Ensure that the physical environment is conducive to high quality care</a:t>
            </a:r>
          </a:p>
          <a:p>
            <a:pPr marL="171450" indent="-171450">
              <a:spcAft>
                <a:spcPts val="300"/>
              </a:spcAft>
              <a:buFont typeface="Arial" panose="020B0604020202020204" pitchFamily="34" charset="0"/>
              <a:buChar char="•"/>
            </a:pPr>
            <a:r>
              <a:rPr lang="en-GB" sz="1050">
                <a:latin typeface="Verdana" panose="020B0604030504040204" pitchFamily="34" charset="0"/>
                <a:ea typeface="Verdana" panose="020B0604030504040204" pitchFamily="34" charset="0"/>
              </a:rPr>
              <a:t>Co-designing in partnership with patients, their families loved ones and supporters</a:t>
            </a:r>
          </a:p>
        </p:txBody>
      </p:sp>
      <p:sp>
        <p:nvSpPr>
          <p:cNvPr id="5" name="TextBox 4">
            <a:extLst>
              <a:ext uri="{FF2B5EF4-FFF2-40B4-BE49-F238E27FC236}">
                <a16:creationId xmlns:a16="http://schemas.microsoft.com/office/drawing/2014/main" id="{0C855402-58B4-C816-2DCD-6F9A682993A2}"/>
              </a:ext>
            </a:extLst>
          </p:cNvPr>
          <p:cNvSpPr txBox="1"/>
          <p:nvPr/>
        </p:nvSpPr>
        <p:spPr>
          <a:xfrm>
            <a:off x="685800" y="1726382"/>
            <a:ext cx="2912156"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kern="0">
                <a:solidFill>
                  <a:schemeClr val="accent5"/>
                </a:solidFill>
                <a:latin typeface="Verdana" panose="020B0604030504040204" pitchFamily="34" charset="0"/>
                <a:ea typeface="Verdana" panose="020B0604030504040204" pitchFamily="34" charset="0"/>
              </a:rPr>
              <a:t>Our Quality of Care Strategy</a:t>
            </a:r>
            <a:endParaRPr kumimoji="0" lang="en-GB" sz="10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p:txBody>
      </p:sp>
      <p:pic>
        <p:nvPicPr>
          <p:cNvPr id="26" name="Graphic 25">
            <a:extLst>
              <a:ext uri="{FF2B5EF4-FFF2-40B4-BE49-F238E27FC236}">
                <a16:creationId xmlns:a16="http://schemas.microsoft.com/office/drawing/2014/main" id="{65B0A0A7-E950-7140-CA32-17094E1F3AD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167582" y="1300575"/>
            <a:ext cx="5810250" cy="3924300"/>
          </a:xfrm>
          <a:prstGeom prst="rect">
            <a:avLst/>
          </a:prstGeom>
        </p:spPr>
      </p:pic>
    </p:spTree>
    <p:extLst>
      <p:ext uri="{BB962C8B-B14F-4D97-AF65-F5344CB8AC3E}">
        <p14:creationId xmlns:p14="http://schemas.microsoft.com/office/powerpoint/2010/main" val="4192470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0A718249-2035-E6AE-F21C-5EA29AB4C971}"/>
              </a:ext>
            </a:extLst>
          </p:cNvPr>
          <p:cNvSpPr/>
          <p:nvPr/>
        </p:nvSpPr>
        <p:spPr>
          <a:xfrm>
            <a:off x="726054" y="5476213"/>
            <a:ext cx="5228433" cy="832223"/>
          </a:xfrm>
          <a:prstGeom prst="wedgeRectCallout">
            <a:avLst>
              <a:gd name="adj1" fmla="val 23239"/>
              <a:gd name="adj2" fmla="val -43486"/>
            </a:avLst>
          </a:prstGeom>
          <a:solidFill>
            <a:srgbClr val="5B9BD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GB" sz="1050" b="1">
                <a:latin typeface="Verdana" panose="020B0604030504040204" pitchFamily="34" charset="0"/>
                <a:ea typeface="Verdana" panose="020B0604030504040204" pitchFamily="34" charset="0"/>
              </a:rPr>
              <a:t>Key Message – Link to Estates and Facilities</a:t>
            </a:r>
          </a:p>
          <a:p>
            <a:endParaRPr lang="en-GB" sz="1050" b="1">
              <a:latin typeface="Verdana" panose="020B0604030504040204" pitchFamily="34" charset="0"/>
              <a:ea typeface="Verdana" panose="020B0604030504040204" pitchFamily="34" charset="0"/>
            </a:endParaRPr>
          </a:p>
          <a:p>
            <a:pPr>
              <a:spcAft>
                <a:spcPts val="300"/>
              </a:spcAft>
            </a:pPr>
            <a:r>
              <a:rPr lang="en-GB" sz="1050">
                <a:latin typeface="Verdana" panose="020B0604030504040204" pitchFamily="34" charset="0"/>
                <a:ea typeface="Verdana" panose="020B0604030504040204" pitchFamily="34" charset="0"/>
              </a:rPr>
              <a:t>Enhance the quality of care provided via co-designed modern, safe, fit for purpose environments that maximise positive experiences for patients</a:t>
            </a:r>
          </a:p>
          <a:p>
            <a:pPr marL="171450" indent="-171450">
              <a:buFont typeface="Arial" panose="020B0604020202020204" pitchFamily="34" charset="0"/>
              <a:buChar char="•"/>
            </a:pPr>
            <a:endParaRPr lang="en-GB" sz="1100" b="1">
              <a:latin typeface="Verdana" panose="020B0604030504040204" pitchFamily="34" charset="0"/>
              <a:ea typeface="Verdana" panose="020B0604030504040204" pitchFamily="34" charset="0"/>
            </a:endParaRPr>
          </a:p>
        </p:txBody>
      </p:sp>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29</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21" name="TextBox 20">
            <a:extLst>
              <a:ext uri="{FF2B5EF4-FFF2-40B4-BE49-F238E27FC236}">
                <a16:creationId xmlns:a16="http://schemas.microsoft.com/office/drawing/2014/main" id="{E394765E-7615-4CA6-8980-345BDA0075EE}"/>
              </a:ext>
            </a:extLst>
          </p:cNvPr>
          <p:cNvSpPr txBox="1"/>
          <p:nvPr/>
        </p:nvSpPr>
        <p:spPr>
          <a:xfrm>
            <a:off x="649110" y="986836"/>
            <a:ext cx="11200060" cy="590931"/>
          </a:xfrm>
          <a:prstGeom prst="rect">
            <a:avLst/>
          </a:prstGeom>
          <a:noFill/>
        </p:spPr>
        <p:txBody>
          <a:bodyPr wrap="square" lIns="0" rIns="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Strategic Context - Local </a:t>
            </a:r>
          </a:p>
        </p:txBody>
      </p:sp>
      <p:sp>
        <p:nvSpPr>
          <p:cNvPr id="4" name="TextBox 3">
            <a:extLst>
              <a:ext uri="{FF2B5EF4-FFF2-40B4-BE49-F238E27FC236}">
                <a16:creationId xmlns:a16="http://schemas.microsoft.com/office/drawing/2014/main" id="{8881F9AE-DEE1-909E-7945-36461FDAF496}"/>
              </a:ext>
            </a:extLst>
          </p:cNvPr>
          <p:cNvSpPr txBox="1"/>
          <p:nvPr/>
        </p:nvSpPr>
        <p:spPr>
          <a:xfrm>
            <a:off x="663903" y="2052155"/>
            <a:ext cx="5290584" cy="3375283"/>
          </a:xfrm>
          <a:prstGeom prst="rect">
            <a:avLst/>
          </a:prstGeom>
          <a:noFill/>
        </p:spPr>
        <p:txBody>
          <a:bodyPr wrap="square" rtlCol="0">
            <a:spAutoFit/>
          </a:bodyPr>
          <a:lstStyle/>
          <a:p>
            <a:r>
              <a:rPr lang="en-GB" sz="1000">
                <a:latin typeface="Verdana" panose="020B0604030504040204" pitchFamily="34" charset="0"/>
                <a:ea typeface="Verdana" panose="020B0604030504040204" pitchFamily="34" charset="0"/>
              </a:rPr>
              <a:t>Our Strategic Plan 2023 – 2028 emphasises the Trust’s mission to introduce trauma-informed care and to be a psychologically-informed organisation. This specifically aligns with the Plan’s key strategic objective to deliver safe, high-quality, integrated care services and empowering the service users, families and carers. Plans for the Care Unit include: </a:t>
            </a:r>
          </a:p>
          <a:p>
            <a:endParaRPr lang="en-GB" sz="1000">
              <a:latin typeface="Verdana" panose="020B0604030504040204" pitchFamily="34" charset="0"/>
              <a:ea typeface="Verdana" panose="020B0604030504040204" pitchFamily="34" charset="0"/>
            </a:endParaRPr>
          </a:p>
          <a:p>
            <a:pPr marL="171450" indent="-171450">
              <a:spcAft>
                <a:spcPts val="1000"/>
              </a:spcAft>
              <a:buFont typeface="Wingdings" panose="05000000000000000000" pitchFamily="2" charset="2"/>
              <a:buChar char="ü"/>
            </a:pPr>
            <a:r>
              <a:rPr lang="en-GB" sz="1000">
                <a:latin typeface="Verdana" panose="020B0604030504040204" pitchFamily="34" charset="0"/>
                <a:ea typeface="Verdana" panose="020B0604030504040204" pitchFamily="34" charset="0"/>
              </a:rPr>
              <a:t>Increase continuity of care</a:t>
            </a:r>
          </a:p>
          <a:p>
            <a:pPr marL="171450" indent="-171450">
              <a:spcAft>
                <a:spcPts val="1000"/>
              </a:spcAft>
              <a:buFont typeface="Wingdings" panose="05000000000000000000" pitchFamily="2" charset="2"/>
              <a:buChar char="ü"/>
            </a:pPr>
            <a:r>
              <a:rPr lang="en-GB" sz="1000">
                <a:latin typeface="Verdana" panose="020B0604030504040204" pitchFamily="34" charset="0"/>
                <a:ea typeface="Verdana" panose="020B0604030504040204" pitchFamily="34" charset="0"/>
              </a:rPr>
              <a:t>Empower service users have a choice in decisions about their care and recovery goals</a:t>
            </a:r>
          </a:p>
          <a:p>
            <a:pPr marL="171450" indent="-171450">
              <a:spcAft>
                <a:spcPts val="1000"/>
              </a:spcAft>
              <a:buFont typeface="Wingdings" panose="05000000000000000000" pitchFamily="2" charset="2"/>
              <a:buChar char="ü"/>
            </a:pPr>
            <a:r>
              <a:rPr lang="en-GB" sz="1000">
                <a:latin typeface="Verdana" panose="020B0604030504040204" pitchFamily="34" charset="0"/>
                <a:ea typeface="Verdana" panose="020B0604030504040204" pitchFamily="34" charset="0"/>
              </a:rPr>
              <a:t>Work with families and support networks to involve them in trauma-informed approaches</a:t>
            </a:r>
          </a:p>
          <a:p>
            <a:pPr marL="171450" indent="-171450">
              <a:spcAft>
                <a:spcPts val="1000"/>
              </a:spcAft>
              <a:buFont typeface="Wingdings" panose="05000000000000000000" pitchFamily="2" charset="2"/>
              <a:buChar char="ü"/>
            </a:pPr>
            <a:r>
              <a:rPr lang="en-GB" sz="1000">
                <a:latin typeface="Verdana" panose="020B0604030504040204" pitchFamily="34" charset="0"/>
                <a:ea typeface="Verdana" panose="020B0604030504040204" pitchFamily="34" charset="0"/>
              </a:rPr>
              <a:t>Upskill staff in trauma-informed care approaches</a:t>
            </a:r>
          </a:p>
          <a:p>
            <a:r>
              <a:rPr lang="en-GB" sz="1000">
                <a:latin typeface="Verdana" panose="020B0604030504040204" pitchFamily="34" charset="0"/>
                <a:ea typeface="Verdana" panose="020B0604030504040204" pitchFamily="34" charset="0"/>
              </a:rPr>
              <a:t>As part of this initiative, EPUT is introducing a Clinical Associate in Psychology (CAP) role to strengthen their psychological workforce. EPUT are the only NHS Trust to hold a main provider role for delivering CAPs training</a:t>
            </a:r>
            <a:r>
              <a:rPr lang="en-GB" sz="1000" baseline="30000">
                <a:latin typeface="Verdana" panose="020B0604030504040204" pitchFamily="34" charset="0"/>
                <a:ea typeface="Verdana" panose="020B0604030504040204" pitchFamily="34" charset="0"/>
              </a:rPr>
              <a:t>*</a:t>
            </a:r>
            <a:r>
              <a:rPr lang="en-GB" sz="1000">
                <a:latin typeface="Verdana" panose="020B0604030504040204" pitchFamily="34" charset="0"/>
                <a:ea typeface="Verdana" panose="020B0604030504040204" pitchFamily="34" charset="0"/>
              </a:rPr>
              <a:t>.</a:t>
            </a:r>
          </a:p>
          <a:p>
            <a:endParaRPr lang="en-GB" sz="1000">
              <a:latin typeface="Verdana" panose="020B0604030504040204" pitchFamily="34" charset="0"/>
              <a:ea typeface="Verdana" panose="020B0604030504040204" pitchFamily="34" charset="0"/>
            </a:endParaRPr>
          </a:p>
          <a:p>
            <a:r>
              <a:rPr lang="en-GB" sz="1000">
                <a:latin typeface="Verdana" panose="020B0604030504040204" pitchFamily="34" charset="0"/>
                <a:ea typeface="Verdana" panose="020B0604030504040204" pitchFamily="34" charset="0"/>
              </a:rPr>
              <a:t>This Infrastructure Estates Strategy is aligned with the principles of trauma-informed care and provisions need to be made where possible. </a:t>
            </a:r>
          </a:p>
        </p:txBody>
      </p:sp>
      <p:sp>
        <p:nvSpPr>
          <p:cNvPr id="5" name="TextBox 4">
            <a:extLst>
              <a:ext uri="{FF2B5EF4-FFF2-40B4-BE49-F238E27FC236}">
                <a16:creationId xmlns:a16="http://schemas.microsoft.com/office/drawing/2014/main" id="{CA85BA50-60F6-711B-78B7-413091C17C1B}"/>
              </a:ext>
            </a:extLst>
          </p:cNvPr>
          <p:cNvSpPr txBox="1"/>
          <p:nvPr/>
        </p:nvSpPr>
        <p:spPr>
          <a:xfrm>
            <a:off x="542761" y="6522114"/>
            <a:ext cx="4317558" cy="230832"/>
          </a:xfrm>
          <a:prstGeom prst="rect">
            <a:avLst/>
          </a:prstGeom>
          <a:noFill/>
        </p:spPr>
        <p:txBody>
          <a:bodyPr wrap="square" rtlCol="0">
            <a:spAutoFit/>
          </a:bodyPr>
          <a:lstStyle/>
          <a:p>
            <a:r>
              <a:rPr lang="en-GB" sz="900" i="1" baseline="30000">
                <a:latin typeface="Verdana" panose="020B0604030504040204" pitchFamily="34" charset="0"/>
                <a:ea typeface="Verdana" panose="020B0604030504040204" pitchFamily="34" charset="0"/>
              </a:rPr>
              <a:t>*</a:t>
            </a:r>
            <a:r>
              <a:rPr lang="en-GB" sz="900" i="1">
                <a:latin typeface="Verdana" panose="020B0604030504040204" pitchFamily="34" charset="0"/>
                <a:ea typeface="Verdana" panose="020B0604030504040204" pitchFamily="34" charset="0"/>
              </a:rPr>
              <a:t>In partnership with the University of Essex</a:t>
            </a:r>
            <a:endParaRPr lang="en-GB" sz="900" i="1" baseline="30000">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61CE8A29-8282-515F-8A49-FB7F054E4B8D}"/>
              </a:ext>
            </a:extLst>
          </p:cNvPr>
          <p:cNvSpPr txBox="1"/>
          <p:nvPr/>
        </p:nvSpPr>
        <p:spPr>
          <a:xfrm>
            <a:off x="685800" y="1726382"/>
            <a:ext cx="2912156"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kern="0">
                <a:solidFill>
                  <a:schemeClr val="accent5"/>
                </a:solidFill>
                <a:latin typeface="Verdana" panose="020B0604030504040204" pitchFamily="34" charset="0"/>
                <a:ea typeface="Verdana" panose="020B0604030504040204" pitchFamily="34" charset="0"/>
              </a:rPr>
              <a:t>Trauma-Informed Care</a:t>
            </a:r>
            <a:endParaRPr kumimoji="0" lang="en-GB" sz="10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p:txBody>
      </p:sp>
      <p:pic>
        <p:nvPicPr>
          <p:cNvPr id="8" name="Graphic 7">
            <a:extLst>
              <a:ext uri="{FF2B5EF4-FFF2-40B4-BE49-F238E27FC236}">
                <a16:creationId xmlns:a16="http://schemas.microsoft.com/office/drawing/2014/main" id="{ED25F796-CF8A-A09C-B630-2E332941CB6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283410" y="1577767"/>
            <a:ext cx="5781675" cy="4581525"/>
          </a:xfrm>
          <a:prstGeom prst="rect">
            <a:avLst/>
          </a:prstGeom>
        </p:spPr>
      </p:pic>
    </p:spTree>
    <p:extLst>
      <p:ext uri="{BB962C8B-B14F-4D97-AF65-F5344CB8AC3E}">
        <p14:creationId xmlns:p14="http://schemas.microsoft.com/office/powerpoint/2010/main" val="3437375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Day in the Life of the NHS | University of Hull">
            <a:extLst>
              <a:ext uri="{FF2B5EF4-FFF2-40B4-BE49-F238E27FC236}">
                <a16:creationId xmlns:a16="http://schemas.microsoft.com/office/drawing/2014/main" id="{D3759E94-4608-4075-A6A2-B4D00F74BDF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2520910"/>
            <a:ext cx="5029199" cy="360138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9D37F0E-309F-4573-968B-9BB265D5D851}"/>
              </a:ext>
            </a:extLst>
          </p:cNvPr>
          <p:cNvSpPr txBox="1"/>
          <p:nvPr/>
        </p:nvSpPr>
        <p:spPr>
          <a:xfrm>
            <a:off x="6418263" y="1931705"/>
            <a:ext cx="2160165" cy="313932"/>
          </a:xfrm>
          <a:prstGeom prst="rect">
            <a:avLst/>
          </a:prstGeom>
          <a:noFill/>
        </p:spPr>
        <p:txBody>
          <a:bodyPr wrap="square" rtlCol="0" anchor="b">
            <a:spAutoFit/>
          </a:bodyPr>
          <a:lstStyle/>
          <a:p>
            <a:pPr marR="0" lvl="0" algn="l" defTabSz="914400" rtl="0" eaLnBrk="1" fontAlgn="auto" latinLnBrk="0" hangingPunct="1">
              <a:lnSpc>
                <a:spcPct val="80000"/>
              </a:lnSpc>
              <a:spcBef>
                <a:spcPts val="0"/>
              </a:spcBef>
              <a:spcAft>
                <a:spcPts val="0"/>
              </a:spcAft>
              <a:buClrTx/>
              <a:buSzTx/>
              <a:buFontTx/>
              <a:buNone/>
              <a:tabLst/>
              <a:defRPr/>
            </a:pPr>
            <a:r>
              <a:rPr kumimoji="0" lang="en-US" b="0" i="0" u="none" strike="noStrike" kern="1200" cap="none" spc="80" normalizeH="0" baseline="0" noProof="0">
                <a:ln>
                  <a:noFill/>
                </a:ln>
                <a:solidFill>
                  <a:srgbClr val="7DC8FF"/>
                </a:solidFill>
                <a:effectLst/>
                <a:uLnTx/>
                <a:uFillTx/>
                <a:latin typeface="Impact" panose="020B0806030902050204" pitchFamily="34" charset="0"/>
                <a:ea typeface="+mn-ea"/>
                <a:cs typeface="+mn-cs"/>
              </a:rPr>
              <a:t>INTRODUCTION </a:t>
            </a:r>
            <a:endParaRPr kumimoji="0" lang="en-GB" b="0" i="0" u="none" strike="noStrike" kern="1200" cap="none" spc="80" normalizeH="0" baseline="0" noProof="0">
              <a:ln>
                <a:noFill/>
              </a:ln>
              <a:solidFill>
                <a:srgbClr val="7DC8FF"/>
              </a:solidFill>
              <a:effectLst/>
              <a:uLnTx/>
              <a:uFillTx/>
              <a:latin typeface="Impact" panose="020B0806030902050204" pitchFamily="34" charset="0"/>
              <a:ea typeface="+mn-ea"/>
              <a:cs typeface="+mn-cs"/>
            </a:endParaRPr>
          </a:p>
        </p:txBody>
      </p:sp>
      <p:sp>
        <p:nvSpPr>
          <p:cNvPr id="29" name="TextBox 28">
            <a:extLst>
              <a:ext uri="{FF2B5EF4-FFF2-40B4-BE49-F238E27FC236}">
                <a16:creationId xmlns:a16="http://schemas.microsoft.com/office/drawing/2014/main" id="{A9101B95-19D7-46FB-AA1C-D4CCFB56C043}"/>
              </a:ext>
            </a:extLst>
          </p:cNvPr>
          <p:cNvSpPr txBox="1"/>
          <p:nvPr/>
        </p:nvSpPr>
        <p:spPr>
          <a:xfrm>
            <a:off x="5721881" y="1791062"/>
            <a:ext cx="696382" cy="584775"/>
          </a:xfrm>
          <a:prstGeom prst="rect">
            <a:avLst/>
          </a:prstGeom>
          <a:noFill/>
        </p:spPr>
        <p:txBody>
          <a:bodyPr wrap="square"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80" normalizeH="0" baseline="0" noProof="0">
                <a:ln>
                  <a:noFill/>
                </a:ln>
                <a:solidFill>
                  <a:srgbClr val="005EB8"/>
                </a:solidFill>
                <a:effectLst/>
                <a:uLnTx/>
                <a:uFillTx/>
                <a:latin typeface="Impact" panose="020B0806030902050204" pitchFamily="34" charset="0"/>
                <a:ea typeface="+mn-ea"/>
                <a:cs typeface="+mn-cs"/>
              </a:rPr>
              <a:t>01</a:t>
            </a:r>
            <a:endParaRPr kumimoji="0" lang="en-GB" sz="4000" b="0" i="0" u="none" strike="noStrike" kern="1200" cap="none" spc="80" normalizeH="0" baseline="0" noProof="0">
              <a:ln>
                <a:noFill/>
              </a:ln>
              <a:solidFill>
                <a:srgbClr val="005EB8"/>
              </a:solidFill>
              <a:effectLst/>
              <a:uLnTx/>
              <a:uFillTx/>
              <a:latin typeface="Impact" panose="020B0806030902050204" pitchFamily="34" charset="0"/>
              <a:ea typeface="+mn-ea"/>
              <a:cs typeface="+mn-cs"/>
            </a:endParaRPr>
          </a:p>
        </p:txBody>
      </p:sp>
      <p:sp>
        <p:nvSpPr>
          <p:cNvPr id="31" name="TextBox 30">
            <a:extLst>
              <a:ext uri="{FF2B5EF4-FFF2-40B4-BE49-F238E27FC236}">
                <a16:creationId xmlns:a16="http://schemas.microsoft.com/office/drawing/2014/main" id="{84ACC2A3-ADA3-48D0-A026-C944ECE8649F}"/>
              </a:ext>
            </a:extLst>
          </p:cNvPr>
          <p:cNvSpPr txBox="1"/>
          <p:nvPr/>
        </p:nvSpPr>
        <p:spPr>
          <a:xfrm>
            <a:off x="6418263" y="2605528"/>
            <a:ext cx="2414841" cy="313932"/>
          </a:xfrm>
          <a:prstGeom prst="rect">
            <a:avLst/>
          </a:prstGeom>
          <a:noFill/>
        </p:spPr>
        <p:txBody>
          <a:bodyPr wrap="square" rtlCol="0" anchor="b">
            <a:spAutoFit/>
          </a:bodyPr>
          <a:lstStyle/>
          <a:p>
            <a:pPr marR="0" lvl="0" algn="l" defTabSz="914400" rtl="0" eaLnBrk="1" fontAlgn="auto" latinLnBrk="0" hangingPunct="1">
              <a:lnSpc>
                <a:spcPct val="80000"/>
              </a:lnSpc>
              <a:spcBef>
                <a:spcPts val="0"/>
              </a:spcBef>
              <a:spcAft>
                <a:spcPts val="0"/>
              </a:spcAft>
              <a:buClrTx/>
              <a:buSzTx/>
              <a:buFontTx/>
              <a:buNone/>
              <a:tabLst/>
              <a:defRPr/>
            </a:pPr>
            <a:r>
              <a:rPr lang="en-US" spc="80">
                <a:solidFill>
                  <a:srgbClr val="7DC8FF"/>
                </a:solidFill>
                <a:latin typeface="Impact" panose="020B0806030902050204" pitchFamily="34" charset="0"/>
              </a:rPr>
              <a:t>WHERE ARE WE NOW?</a:t>
            </a:r>
            <a:endParaRPr kumimoji="0" lang="en-GB" b="0" i="0" u="none" strike="noStrike" kern="1200" cap="none" spc="80" normalizeH="0" baseline="0" noProof="0">
              <a:ln>
                <a:noFill/>
              </a:ln>
              <a:solidFill>
                <a:srgbClr val="7DC8FF"/>
              </a:solidFill>
              <a:effectLst/>
              <a:uLnTx/>
              <a:uFillTx/>
              <a:latin typeface="Impact" panose="020B0806030902050204" pitchFamily="34" charset="0"/>
              <a:ea typeface="+mn-ea"/>
              <a:cs typeface="+mn-cs"/>
            </a:endParaRPr>
          </a:p>
        </p:txBody>
      </p:sp>
      <p:sp>
        <p:nvSpPr>
          <p:cNvPr id="32" name="TextBox 31">
            <a:extLst>
              <a:ext uri="{FF2B5EF4-FFF2-40B4-BE49-F238E27FC236}">
                <a16:creationId xmlns:a16="http://schemas.microsoft.com/office/drawing/2014/main" id="{D18CE29F-DF14-41D2-A238-631399AD28F6}"/>
              </a:ext>
            </a:extLst>
          </p:cNvPr>
          <p:cNvSpPr txBox="1"/>
          <p:nvPr/>
        </p:nvSpPr>
        <p:spPr>
          <a:xfrm>
            <a:off x="5718100" y="2473169"/>
            <a:ext cx="810970" cy="584775"/>
          </a:xfrm>
          <a:prstGeom prst="rect">
            <a:avLst/>
          </a:prstGeom>
          <a:noFill/>
        </p:spPr>
        <p:txBody>
          <a:bodyPr wrap="square"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80" normalizeH="0" baseline="0" noProof="0">
                <a:ln>
                  <a:noFill/>
                </a:ln>
                <a:solidFill>
                  <a:srgbClr val="005EB8"/>
                </a:solidFill>
                <a:effectLst/>
                <a:uLnTx/>
                <a:uFillTx/>
                <a:latin typeface="Impact" panose="020B0806030902050204" pitchFamily="34" charset="0"/>
                <a:ea typeface="+mn-ea"/>
                <a:cs typeface="+mn-cs"/>
              </a:rPr>
              <a:t>02</a:t>
            </a:r>
            <a:endParaRPr kumimoji="0" lang="en-GB" sz="4000" b="0" i="0" u="none" strike="noStrike" kern="1200" cap="none" spc="80" normalizeH="0" baseline="0" noProof="0">
              <a:ln>
                <a:noFill/>
              </a:ln>
              <a:solidFill>
                <a:srgbClr val="005EB8"/>
              </a:solidFill>
              <a:effectLst/>
              <a:uLnTx/>
              <a:uFillTx/>
              <a:latin typeface="Impact" panose="020B0806030902050204" pitchFamily="34" charset="0"/>
              <a:ea typeface="+mn-ea"/>
              <a:cs typeface="+mn-cs"/>
            </a:endParaRPr>
          </a:p>
        </p:txBody>
      </p:sp>
      <p:sp>
        <p:nvSpPr>
          <p:cNvPr id="40" name="TextBox 39">
            <a:extLst>
              <a:ext uri="{FF2B5EF4-FFF2-40B4-BE49-F238E27FC236}">
                <a16:creationId xmlns:a16="http://schemas.microsoft.com/office/drawing/2014/main" id="{7AAC77F2-A93B-4B86-914D-90247FF067D7}"/>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Estate Strategy 2024</a:t>
            </a:r>
          </a:p>
        </p:txBody>
      </p:sp>
      <p:sp>
        <p:nvSpPr>
          <p:cNvPr id="3" name="TextBox 2">
            <a:extLst>
              <a:ext uri="{FF2B5EF4-FFF2-40B4-BE49-F238E27FC236}">
                <a16:creationId xmlns:a16="http://schemas.microsoft.com/office/drawing/2014/main" id="{9AC25B73-CEB2-CF98-AD10-24C4CBF5A628}"/>
              </a:ext>
            </a:extLst>
          </p:cNvPr>
          <p:cNvSpPr txBox="1"/>
          <p:nvPr/>
        </p:nvSpPr>
        <p:spPr>
          <a:xfrm>
            <a:off x="6424359" y="3291113"/>
            <a:ext cx="2893377" cy="313932"/>
          </a:xfrm>
          <a:prstGeom prst="rect">
            <a:avLst/>
          </a:prstGeom>
          <a:noFill/>
        </p:spPr>
        <p:txBody>
          <a:bodyPr wrap="square"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b="0" i="0" u="none" strike="noStrike" kern="1200" cap="none" spc="80" normalizeH="0" baseline="0" noProof="0">
                <a:ln>
                  <a:noFill/>
                </a:ln>
                <a:solidFill>
                  <a:srgbClr val="7DC8FF"/>
                </a:solidFill>
                <a:effectLst/>
                <a:uLnTx/>
                <a:uFillTx/>
                <a:latin typeface="Impact" panose="020B0806030902050204" pitchFamily="34" charset="0"/>
                <a:ea typeface="+mn-ea"/>
                <a:cs typeface="+mn-cs"/>
              </a:rPr>
              <a:t>WHERE DO WE WANT TO BE? </a:t>
            </a:r>
            <a:endParaRPr kumimoji="0" lang="en-GB" b="0" i="0" u="none" strike="noStrike" kern="1200" cap="none" spc="80" normalizeH="0" baseline="0" noProof="0">
              <a:ln>
                <a:noFill/>
              </a:ln>
              <a:solidFill>
                <a:srgbClr val="7DC8FF"/>
              </a:solidFill>
              <a:effectLst/>
              <a:uLnTx/>
              <a:uFillTx/>
              <a:latin typeface="Impact" panose="020B0806030902050204" pitchFamily="34" charset="0"/>
              <a:ea typeface="+mn-ea"/>
              <a:cs typeface="+mn-cs"/>
            </a:endParaRPr>
          </a:p>
        </p:txBody>
      </p:sp>
      <p:sp>
        <p:nvSpPr>
          <p:cNvPr id="4" name="TextBox 3">
            <a:extLst>
              <a:ext uri="{FF2B5EF4-FFF2-40B4-BE49-F238E27FC236}">
                <a16:creationId xmlns:a16="http://schemas.microsoft.com/office/drawing/2014/main" id="{2EE12357-394C-8042-8F67-DC828D5C7F6E}"/>
              </a:ext>
            </a:extLst>
          </p:cNvPr>
          <p:cNvSpPr txBox="1"/>
          <p:nvPr/>
        </p:nvSpPr>
        <p:spPr>
          <a:xfrm>
            <a:off x="5727976" y="3150470"/>
            <a:ext cx="773407" cy="584775"/>
          </a:xfrm>
          <a:prstGeom prst="rect">
            <a:avLst/>
          </a:prstGeom>
          <a:noFill/>
        </p:spPr>
        <p:txBody>
          <a:bodyPr wrap="square"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000" spc="80">
                <a:solidFill>
                  <a:srgbClr val="005EB8"/>
                </a:solidFill>
                <a:latin typeface="Impact" panose="020B0806030902050204" pitchFamily="34" charset="0"/>
              </a:rPr>
              <a:t>03</a:t>
            </a:r>
            <a:endParaRPr kumimoji="0" lang="en-GB" sz="4000" b="0" i="0" u="none" strike="noStrike" kern="1200" cap="none" spc="80" normalizeH="0" baseline="0" noProof="0">
              <a:ln>
                <a:noFill/>
              </a:ln>
              <a:solidFill>
                <a:srgbClr val="005EB8"/>
              </a:solidFill>
              <a:effectLst/>
              <a:uLnTx/>
              <a:uFillTx/>
              <a:latin typeface="Impact" panose="020B0806030902050204" pitchFamily="34" charset="0"/>
              <a:ea typeface="+mn-ea"/>
              <a:cs typeface="+mn-cs"/>
            </a:endParaRPr>
          </a:p>
        </p:txBody>
      </p:sp>
      <p:sp>
        <p:nvSpPr>
          <p:cNvPr id="5" name="TextBox 4">
            <a:extLst>
              <a:ext uri="{FF2B5EF4-FFF2-40B4-BE49-F238E27FC236}">
                <a16:creationId xmlns:a16="http://schemas.microsoft.com/office/drawing/2014/main" id="{5F505E63-F232-75E6-69D1-247DE06BE2D6}"/>
              </a:ext>
            </a:extLst>
          </p:cNvPr>
          <p:cNvSpPr txBox="1"/>
          <p:nvPr/>
        </p:nvSpPr>
        <p:spPr>
          <a:xfrm>
            <a:off x="6439599" y="3962777"/>
            <a:ext cx="2591625" cy="313932"/>
          </a:xfrm>
          <a:prstGeom prst="rect">
            <a:avLst/>
          </a:prstGeom>
          <a:noFill/>
        </p:spPr>
        <p:txBody>
          <a:bodyPr wrap="square"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pc="80">
                <a:solidFill>
                  <a:srgbClr val="7DC8FF"/>
                </a:solidFill>
                <a:latin typeface="Impact" panose="020B0806030902050204" pitchFamily="34" charset="0"/>
              </a:rPr>
              <a:t>HOW DO WE GET THERE?</a:t>
            </a:r>
            <a:endParaRPr kumimoji="0" lang="en-GB" b="0" i="0" u="none" strike="noStrike" kern="1200" cap="none" spc="80" normalizeH="0" baseline="0" noProof="0">
              <a:ln>
                <a:noFill/>
              </a:ln>
              <a:solidFill>
                <a:srgbClr val="7DC8FF"/>
              </a:solidFill>
              <a:effectLst/>
              <a:uLnTx/>
              <a:uFillTx/>
              <a:latin typeface="Impact" panose="020B0806030902050204" pitchFamily="34" charset="0"/>
              <a:ea typeface="+mn-ea"/>
              <a:cs typeface="+mn-cs"/>
            </a:endParaRPr>
          </a:p>
        </p:txBody>
      </p:sp>
      <p:sp>
        <p:nvSpPr>
          <p:cNvPr id="6" name="TextBox 5">
            <a:extLst>
              <a:ext uri="{FF2B5EF4-FFF2-40B4-BE49-F238E27FC236}">
                <a16:creationId xmlns:a16="http://schemas.microsoft.com/office/drawing/2014/main" id="{E9FDFC6D-7B63-EA35-2B51-C65C83A4619F}"/>
              </a:ext>
            </a:extLst>
          </p:cNvPr>
          <p:cNvSpPr txBox="1"/>
          <p:nvPr/>
        </p:nvSpPr>
        <p:spPr>
          <a:xfrm>
            <a:off x="5724196" y="3832577"/>
            <a:ext cx="810970" cy="584775"/>
          </a:xfrm>
          <a:prstGeom prst="rect">
            <a:avLst/>
          </a:prstGeom>
          <a:noFill/>
        </p:spPr>
        <p:txBody>
          <a:bodyPr wrap="square"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80" normalizeH="0" baseline="0" noProof="0">
                <a:ln>
                  <a:noFill/>
                </a:ln>
                <a:solidFill>
                  <a:srgbClr val="005EB8"/>
                </a:solidFill>
                <a:effectLst/>
                <a:uLnTx/>
                <a:uFillTx/>
                <a:latin typeface="Impact" panose="020B0806030902050204" pitchFamily="34" charset="0"/>
                <a:ea typeface="+mn-ea"/>
                <a:cs typeface="+mn-cs"/>
              </a:rPr>
              <a:t>0</a:t>
            </a:r>
            <a:r>
              <a:rPr lang="en-US" sz="4000" spc="80">
                <a:solidFill>
                  <a:srgbClr val="005EB8"/>
                </a:solidFill>
                <a:latin typeface="Impact" panose="020B0806030902050204" pitchFamily="34" charset="0"/>
              </a:rPr>
              <a:t>4</a:t>
            </a:r>
            <a:endParaRPr kumimoji="0" lang="en-GB" sz="4000" b="0" i="0" u="none" strike="noStrike" kern="1200" cap="none" spc="80" normalizeH="0" baseline="0" noProof="0">
              <a:ln>
                <a:noFill/>
              </a:ln>
              <a:solidFill>
                <a:srgbClr val="005EB8"/>
              </a:solidFill>
              <a:effectLst/>
              <a:uLnTx/>
              <a:uFillTx/>
              <a:latin typeface="Impact" panose="020B0806030902050204" pitchFamily="34" charset="0"/>
              <a:ea typeface="+mn-ea"/>
              <a:cs typeface="+mn-cs"/>
            </a:endParaRPr>
          </a:p>
        </p:txBody>
      </p:sp>
      <p:sp>
        <p:nvSpPr>
          <p:cNvPr id="7" name="TextBox 6">
            <a:extLst>
              <a:ext uri="{FF2B5EF4-FFF2-40B4-BE49-F238E27FC236}">
                <a16:creationId xmlns:a16="http://schemas.microsoft.com/office/drawing/2014/main" id="{14AA14A7-1C7B-3C57-EF3D-B6143025C4BF}"/>
              </a:ext>
            </a:extLst>
          </p:cNvPr>
          <p:cNvSpPr txBox="1"/>
          <p:nvPr/>
        </p:nvSpPr>
        <p:spPr>
          <a:xfrm>
            <a:off x="6439599" y="4500734"/>
            <a:ext cx="4167441" cy="535531"/>
          </a:xfrm>
          <a:prstGeom prst="rect">
            <a:avLst/>
          </a:prstGeom>
          <a:noFill/>
        </p:spPr>
        <p:txBody>
          <a:bodyPr wrap="square"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b="0" i="0" u="none" strike="noStrike" kern="1200" cap="none" spc="80" normalizeH="0" baseline="0" noProof="0">
                <a:ln>
                  <a:noFill/>
                </a:ln>
                <a:solidFill>
                  <a:srgbClr val="7DC8FF"/>
                </a:solidFill>
                <a:effectLst/>
                <a:uLnTx/>
                <a:uFillTx/>
                <a:latin typeface="Impact" panose="020B0806030902050204" pitchFamily="34" charset="0"/>
                <a:ea typeface="+mn-ea"/>
                <a:cs typeface="+mn-cs"/>
              </a:rPr>
              <a:t>FUNDING DELIVERY AND </a:t>
            </a:r>
            <a:r>
              <a:rPr lang="en-US" spc="80">
                <a:solidFill>
                  <a:srgbClr val="7DC8FF"/>
                </a:solidFill>
                <a:latin typeface="Impact" panose="020B0806030902050204" pitchFamily="34" charset="0"/>
              </a:rPr>
              <a:t>MEASURING SUCCESS</a:t>
            </a:r>
            <a:endParaRPr kumimoji="0" lang="en-GB" b="0" i="0" u="none" strike="noStrike" kern="1200" cap="none" spc="80" normalizeH="0" baseline="0" noProof="0">
              <a:ln>
                <a:noFill/>
              </a:ln>
              <a:solidFill>
                <a:srgbClr val="7DC8FF"/>
              </a:solidFill>
              <a:effectLst/>
              <a:uLnTx/>
              <a:uFillTx/>
              <a:latin typeface="Impact" panose="020B0806030902050204" pitchFamily="34" charset="0"/>
              <a:ea typeface="+mn-ea"/>
              <a:cs typeface="+mn-cs"/>
            </a:endParaRPr>
          </a:p>
        </p:txBody>
      </p:sp>
      <p:sp>
        <p:nvSpPr>
          <p:cNvPr id="8" name="TextBox 7">
            <a:extLst>
              <a:ext uri="{FF2B5EF4-FFF2-40B4-BE49-F238E27FC236}">
                <a16:creationId xmlns:a16="http://schemas.microsoft.com/office/drawing/2014/main" id="{AB3B7A36-5EA0-2441-A259-90B6B632A97A}"/>
              </a:ext>
            </a:extLst>
          </p:cNvPr>
          <p:cNvSpPr txBox="1"/>
          <p:nvPr/>
        </p:nvSpPr>
        <p:spPr>
          <a:xfrm>
            <a:off x="5743216" y="4500734"/>
            <a:ext cx="785599" cy="584775"/>
          </a:xfrm>
          <a:prstGeom prst="rect">
            <a:avLst/>
          </a:prstGeom>
          <a:noFill/>
        </p:spPr>
        <p:txBody>
          <a:bodyPr wrap="square"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80" normalizeH="0" baseline="0" noProof="0">
                <a:ln>
                  <a:noFill/>
                </a:ln>
                <a:solidFill>
                  <a:srgbClr val="005EB8"/>
                </a:solidFill>
                <a:effectLst/>
                <a:uLnTx/>
                <a:uFillTx/>
                <a:latin typeface="Impact" panose="020B0806030902050204" pitchFamily="34" charset="0"/>
                <a:ea typeface="+mn-ea"/>
                <a:cs typeface="+mn-cs"/>
              </a:rPr>
              <a:t>05</a:t>
            </a:r>
            <a:endParaRPr kumimoji="0" lang="en-GB" sz="4000" b="0" i="0" u="none" strike="noStrike" kern="1200" cap="none" spc="80" normalizeH="0" baseline="0" noProof="0">
              <a:ln>
                <a:noFill/>
              </a:ln>
              <a:solidFill>
                <a:srgbClr val="005EB8"/>
              </a:solidFill>
              <a:effectLst/>
              <a:uLnTx/>
              <a:uFillTx/>
              <a:latin typeface="Impact" panose="020B0806030902050204" pitchFamily="34" charset="0"/>
              <a:ea typeface="+mn-ea"/>
              <a:cs typeface="+mn-cs"/>
            </a:endParaRPr>
          </a:p>
        </p:txBody>
      </p:sp>
      <p:sp>
        <p:nvSpPr>
          <p:cNvPr id="9" name="TextBox 8">
            <a:extLst>
              <a:ext uri="{FF2B5EF4-FFF2-40B4-BE49-F238E27FC236}">
                <a16:creationId xmlns:a16="http://schemas.microsoft.com/office/drawing/2014/main" id="{1FB3C24A-C1BC-81EF-1F74-EED55EF0CF77}"/>
              </a:ext>
            </a:extLst>
          </p:cNvPr>
          <p:cNvSpPr txBox="1"/>
          <p:nvPr/>
        </p:nvSpPr>
        <p:spPr>
          <a:xfrm>
            <a:off x="6439599" y="5316532"/>
            <a:ext cx="2414841" cy="313932"/>
          </a:xfrm>
          <a:prstGeom prst="rect">
            <a:avLst/>
          </a:prstGeom>
          <a:noFill/>
        </p:spPr>
        <p:txBody>
          <a:bodyPr wrap="square"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pc="80">
                <a:solidFill>
                  <a:srgbClr val="7DC8FF"/>
                </a:solidFill>
                <a:latin typeface="Impact" panose="020B0806030902050204" pitchFamily="34" charset="0"/>
              </a:rPr>
              <a:t>APPENDICES</a:t>
            </a:r>
            <a:endParaRPr kumimoji="0" lang="en-GB" b="0" i="0" u="none" strike="noStrike" kern="1200" cap="none" spc="80" normalizeH="0" baseline="0" noProof="0">
              <a:ln>
                <a:noFill/>
              </a:ln>
              <a:solidFill>
                <a:srgbClr val="7DC8FF"/>
              </a:solidFill>
              <a:effectLst/>
              <a:uLnTx/>
              <a:uFillTx/>
              <a:latin typeface="Impact" panose="020B0806030902050204" pitchFamily="34" charset="0"/>
              <a:ea typeface="+mn-ea"/>
              <a:cs typeface="+mn-cs"/>
            </a:endParaRPr>
          </a:p>
        </p:txBody>
      </p:sp>
      <p:sp>
        <p:nvSpPr>
          <p:cNvPr id="10" name="TextBox 9">
            <a:extLst>
              <a:ext uri="{FF2B5EF4-FFF2-40B4-BE49-F238E27FC236}">
                <a16:creationId xmlns:a16="http://schemas.microsoft.com/office/drawing/2014/main" id="{53A92661-B84D-42B8-CD1E-ADB5282342A3}"/>
              </a:ext>
            </a:extLst>
          </p:cNvPr>
          <p:cNvSpPr txBox="1"/>
          <p:nvPr/>
        </p:nvSpPr>
        <p:spPr>
          <a:xfrm>
            <a:off x="5739436" y="5182841"/>
            <a:ext cx="810970" cy="584775"/>
          </a:xfrm>
          <a:prstGeom prst="rect">
            <a:avLst/>
          </a:prstGeom>
          <a:noFill/>
        </p:spPr>
        <p:txBody>
          <a:bodyPr wrap="square"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80" normalizeH="0" baseline="0" noProof="0">
                <a:ln>
                  <a:noFill/>
                </a:ln>
                <a:solidFill>
                  <a:srgbClr val="005EB8"/>
                </a:solidFill>
                <a:effectLst/>
                <a:uLnTx/>
                <a:uFillTx/>
                <a:latin typeface="Impact" panose="020B0806030902050204" pitchFamily="34" charset="0"/>
                <a:ea typeface="+mn-ea"/>
                <a:cs typeface="+mn-cs"/>
              </a:rPr>
              <a:t>0</a:t>
            </a:r>
            <a:r>
              <a:rPr lang="en-US" sz="4000" spc="80">
                <a:solidFill>
                  <a:srgbClr val="005EB8"/>
                </a:solidFill>
                <a:latin typeface="Impact" panose="020B0806030902050204" pitchFamily="34" charset="0"/>
              </a:rPr>
              <a:t>6</a:t>
            </a:r>
            <a:endParaRPr kumimoji="0" lang="en-GB" sz="4000" b="0" i="0" u="none" strike="noStrike" kern="1200" cap="none" spc="80" normalizeH="0" baseline="0" noProof="0">
              <a:ln>
                <a:noFill/>
              </a:ln>
              <a:solidFill>
                <a:srgbClr val="005EB8"/>
              </a:solidFill>
              <a:effectLst/>
              <a:uLnTx/>
              <a:uFillTx/>
              <a:latin typeface="Impact" panose="020B0806030902050204" pitchFamily="34" charset="0"/>
              <a:ea typeface="+mn-ea"/>
              <a:cs typeface="+mn-cs"/>
            </a:endParaRPr>
          </a:p>
        </p:txBody>
      </p:sp>
      <p:sp>
        <p:nvSpPr>
          <p:cNvPr id="11" name="Rectangle 10">
            <a:extLst>
              <a:ext uri="{FF2B5EF4-FFF2-40B4-BE49-F238E27FC236}">
                <a16:creationId xmlns:a16="http://schemas.microsoft.com/office/drawing/2014/main" id="{807E88DE-C4C4-6E39-F114-D4B75A4611B9}"/>
              </a:ext>
            </a:extLst>
          </p:cNvPr>
          <p:cNvSpPr/>
          <p:nvPr/>
        </p:nvSpPr>
        <p:spPr>
          <a:xfrm>
            <a:off x="10616184" y="1865376"/>
            <a:ext cx="448056" cy="356616"/>
          </a:xfrm>
          <a:prstGeom prst="rect">
            <a:avLst/>
          </a:prstGeom>
          <a:solidFill>
            <a:srgbClr val="7DC8FF"/>
          </a:solidFill>
          <a:ln>
            <a:solidFill>
              <a:srgbClr val="7DC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Impact" panose="020B0806030902050204" pitchFamily="34" charset="0"/>
              </a:rPr>
              <a:t>6</a:t>
            </a:r>
          </a:p>
        </p:txBody>
      </p:sp>
      <p:sp>
        <p:nvSpPr>
          <p:cNvPr id="12" name="Rectangle 11">
            <a:extLst>
              <a:ext uri="{FF2B5EF4-FFF2-40B4-BE49-F238E27FC236}">
                <a16:creationId xmlns:a16="http://schemas.microsoft.com/office/drawing/2014/main" id="{20F3BEC3-65FA-7C90-B40C-2996E980CE0C}"/>
              </a:ext>
            </a:extLst>
          </p:cNvPr>
          <p:cNvSpPr/>
          <p:nvPr/>
        </p:nvSpPr>
        <p:spPr>
          <a:xfrm>
            <a:off x="10613136" y="2511552"/>
            <a:ext cx="448056" cy="356616"/>
          </a:xfrm>
          <a:prstGeom prst="rect">
            <a:avLst/>
          </a:prstGeom>
          <a:solidFill>
            <a:srgbClr val="7DC8FF"/>
          </a:solidFill>
          <a:ln>
            <a:solidFill>
              <a:srgbClr val="7DC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Impact" panose="020B0806030902050204" pitchFamily="34" charset="0"/>
              </a:rPr>
              <a:t>8</a:t>
            </a:r>
          </a:p>
        </p:txBody>
      </p:sp>
      <p:sp>
        <p:nvSpPr>
          <p:cNvPr id="13" name="Rectangle 12">
            <a:extLst>
              <a:ext uri="{FF2B5EF4-FFF2-40B4-BE49-F238E27FC236}">
                <a16:creationId xmlns:a16="http://schemas.microsoft.com/office/drawing/2014/main" id="{CE2DD647-FC9D-DC1E-B352-126F649D9B20}"/>
              </a:ext>
            </a:extLst>
          </p:cNvPr>
          <p:cNvSpPr/>
          <p:nvPr/>
        </p:nvSpPr>
        <p:spPr>
          <a:xfrm>
            <a:off x="10628376" y="3157728"/>
            <a:ext cx="448056" cy="356616"/>
          </a:xfrm>
          <a:prstGeom prst="rect">
            <a:avLst/>
          </a:prstGeom>
          <a:solidFill>
            <a:srgbClr val="7DC8FF"/>
          </a:solidFill>
          <a:ln>
            <a:solidFill>
              <a:srgbClr val="7DC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Impact" panose="020B0806030902050204" pitchFamily="34" charset="0"/>
              </a:rPr>
              <a:t>20</a:t>
            </a:r>
          </a:p>
        </p:txBody>
      </p:sp>
      <p:sp>
        <p:nvSpPr>
          <p:cNvPr id="14" name="Rectangle 13">
            <a:extLst>
              <a:ext uri="{FF2B5EF4-FFF2-40B4-BE49-F238E27FC236}">
                <a16:creationId xmlns:a16="http://schemas.microsoft.com/office/drawing/2014/main" id="{CB1BFD13-0478-1C75-FB91-96766D0360A7}"/>
              </a:ext>
            </a:extLst>
          </p:cNvPr>
          <p:cNvSpPr/>
          <p:nvPr/>
        </p:nvSpPr>
        <p:spPr>
          <a:xfrm>
            <a:off x="10631424" y="3947160"/>
            <a:ext cx="448056" cy="356616"/>
          </a:xfrm>
          <a:prstGeom prst="rect">
            <a:avLst/>
          </a:prstGeom>
          <a:solidFill>
            <a:srgbClr val="7DC8FF"/>
          </a:solidFill>
          <a:ln>
            <a:solidFill>
              <a:srgbClr val="7DC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Impact" panose="020B0806030902050204" pitchFamily="34" charset="0"/>
              </a:rPr>
              <a:t>47</a:t>
            </a:r>
          </a:p>
        </p:txBody>
      </p:sp>
      <p:sp>
        <p:nvSpPr>
          <p:cNvPr id="15" name="Rectangle 14">
            <a:extLst>
              <a:ext uri="{FF2B5EF4-FFF2-40B4-BE49-F238E27FC236}">
                <a16:creationId xmlns:a16="http://schemas.microsoft.com/office/drawing/2014/main" id="{7E5963EE-B2EE-C9BF-B8EC-82026726403A}"/>
              </a:ext>
            </a:extLst>
          </p:cNvPr>
          <p:cNvSpPr/>
          <p:nvPr/>
        </p:nvSpPr>
        <p:spPr>
          <a:xfrm>
            <a:off x="10628376" y="4593336"/>
            <a:ext cx="448056" cy="356616"/>
          </a:xfrm>
          <a:prstGeom prst="rect">
            <a:avLst/>
          </a:prstGeom>
          <a:solidFill>
            <a:srgbClr val="7DC8FF"/>
          </a:solidFill>
          <a:ln>
            <a:solidFill>
              <a:srgbClr val="7DC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Impact" panose="020B0806030902050204" pitchFamily="34" charset="0"/>
              </a:rPr>
              <a:t>61</a:t>
            </a:r>
          </a:p>
        </p:txBody>
      </p:sp>
      <p:sp>
        <p:nvSpPr>
          <p:cNvPr id="16" name="Rectangle 15">
            <a:extLst>
              <a:ext uri="{FF2B5EF4-FFF2-40B4-BE49-F238E27FC236}">
                <a16:creationId xmlns:a16="http://schemas.microsoft.com/office/drawing/2014/main" id="{05DE0AA3-D04F-DDB1-68D2-A70A07BDBD8B}"/>
              </a:ext>
            </a:extLst>
          </p:cNvPr>
          <p:cNvSpPr/>
          <p:nvPr/>
        </p:nvSpPr>
        <p:spPr>
          <a:xfrm>
            <a:off x="10634472" y="5239512"/>
            <a:ext cx="448056" cy="356616"/>
          </a:xfrm>
          <a:prstGeom prst="rect">
            <a:avLst/>
          </a:prstGeom>
          <a:solidFill>
            <a:srgbClr val="7DC8FF"/>
          </a:solidFill>
          <a:ln>
            <a:solidFill>
              <a:srgbClr val="7DC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Impact" panose="020B0806030902050204" pitchFamily="34" charset="0"/>
              </a:rPr>
              <a:t>65</a:t>
            </a:r>
          </a:p>
        </p:txBody>
      </p:sp>
      <p:sp>
        <p:nvSpPr>
          <p:cNvPr id="18" name="TextBox 17">
            <a:extLst>
              <a:ext uri="{FF2B5EF4-FFF2-40B4-BE49-F238E27FC236}">
                <a16:creationId xmlns:a16="http://schemas.microsoft.com/office/drawing/2014/main" id="{8109B296-5CE6-4623-47D1-16667C9AA732}"/>
              </a:ext>
            </a:extLst>
          </p:cNvPr>
          <p:cNvSpPr txBox="1"/>
          <p:nvPr/>
        </p:nvSpPr>
        <p:spPr>
          <a:xfrm>
            <a:off x="9878569" y="1080391"/>
            <a:ext cx="1231392" cy="646331"/>
          </a:xfrm>
          <a:prstGeom prst="rect">
            <a:avLst/>
          </a:prstGeom>
          <a:solidFill>
            <a:srgbClr val="7DC8FF"/>
          </a:solidFill>
          <a:ln>
            <a:solidFill>
              <a:srgbClr val="7DC8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prstClr val="white"/>
                </a:solidFill>
                <a:effectLst/>
                <a:uLnTx/>
                <a:uFillTx/>
                <a:latin typeface="Impact" panose="020B0806030902050204" pitchFamily="34" charset="0"/>
                <a:ea typeface="Calibri" panose="020F0502020204030204" pitchFamily="34" charset="0"/>
                <a:cs typeface="Calibri" panose="020F0502020204030204" pitchFamily="34" charset="0"/>
              </a:rPr>
              <a:t>Page</a:t>
            </a:r>
          </a:p>
        </p:txBody>
      </p:sp>
    </p:spTree>
    <p:extLst>
      <p:ext uri="{BB962C8B-B14F-4D97-AF65-F5344CB8AC3E}">
        <p14:creationId xmlns:p14="http://schemas.microsoft.com/office/powerpoint/2010/main" val="4049080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30</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Strategic Context – Local</a:t>
            </a:r>
          </a:p>
        </p:txBody>
      </p:sp>
      <p:sp>
        <p:nvSpPr>
          <p:cNvPr id="4" name="TextBox 3">
            <a:extLst>
              <a:ext uri="{FF2B5EF4-FFF2-40B4-BE49-F238E27FC236}">
                <a16:creationId xmlns:a16="http://schemas.microsoft.com/office/drawing/2014/main" id="{9604B684-7BFC-4286-53F3-EF81938A2D97}"/>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5" name="TextBox 4">
            <a:extLst>
              <a:ext uri="{FF2B5EF4-FFF2-40B4-BE49-F238E27FC236}">
                <a16:creationId xmlns:a16="http://schemas.microsoft.com/office/drawing/2014/main" id="{53D7BFB1-2314-6FC4-AE26-81A1249FB01D}"/>
              </a:ext>
            </a:extLst>
          </p:cNvPr>
          <p:cNvSpPr txBox="1"/>
          <p:nvPr/>
        </p:nvSpPr>
        <p:spPr>
          <a:xfrm>
            <a:off x="639809" y="1951146"/>
            <a:ext cx="54002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According to the World Health Organisation, the direct cost of climate change to the global healthcare industry is predicted to be between US$2-4 billion per year by 2030, with an additional 250,000 deaths per year worldwide.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As seen below, in 2020, the NHS was responsible for 4% of England’s overall carbon footprint, with 24.9m tonnes of carbon dioxide equivalents (tCO2e).</a:t>
            </a:r>
            <a:endPar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6" name="Picture 5">
            <a:extLst>
              <a:ext uri="{FF2B5EF4-FFF2-40B4-BE49-F238E27FC236}">
                <a16:creationId xmlns:a16="http://schemas.microsoft.com/office/drawing/2014/main" id="{09D3930F-7275-372F-224E-275E111354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40796" y="3307955"/>
            <a:ext cx="3958099" cy="3118509"/>
          </a:xfrm>
          <a:prstGeom prst="rect">
            <a:avLst/>
          </a:prstGeom>
        </p:spPr>
      </p:pic>
      <p:sp>
        <p:nvSpPr>
          <p:cNvPr id="7" name="Content Placeholder 2">
            <a:extLst>
              <a:ext uri="{FF2B5EF4-FFF2-40B4-BE49-F238E27FC236}">
                <a16:creationId xmlns:a16="http://schemas.microsoft.com/office/drawing/2014/main" id="{2F7852E3-C536-65B0-ECA5-1B39CE3C4805}"/>
              </a:ext>
            </a:extLst>
          </p:cNvPr>
          <p:cNvSpPr txBox="1">
            <a:spLocks/>
          </p:cNvSpPr>
          <p:nvPr/>
        </p:nvSpPr>
        <p:spPr>
          <a:xfrm>
            <a:off x="2043423" y="3147050"/>
            <a:ext cx="2996582" cy="23331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1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rPr>
              <a:t>2020 NHS Carbon Footprint Plus – 24.9 mtCO2e </a:t>
            </a:r>
          </a:p>
        </p:txBody>
      </p:sp>
      <p:sp>
        <p:nvSpPr>
          <p:cNvPr id="9" name="TextBox 8">
            <a:extLst>
              <a:ext uri="{FF2B5EF4-FFF2-40B4-BE49-F238E27FC236}">
                <a16:creationId xmlns:a16="http://schemas.microsoft.com/office/drawing/2014/main" id="{36F58E19-549B-FE9D-5EF4-8147BA385B42}"/>
              </a:ext>
            </a:extLst>
          </p:cNvPr>
          <p:cNvSpPr txBox="1"/>
          <p:nvPr/>
        </p:nvSpPr>
        <p:spPr>
          <a:xfrm>
            <a:off x="6282813" y="1870889"/>
            <a:ext cx="5634020" cy="1938992"/>
          </a:xfrm>
          <a:prstGeom prst="rect">
            <a:avLst/>
          </a:prstGeom>
          <a:noFill/>
        </p:spPr>
        <p:txBody>
          <a:bodyPr wrap="square" rtlCol="0">
            <a:spAutoFit/>
          </a:bodyPr>
          <a:lstStyle/>
          <a:p>
            <a:pPr>
              <a:defRPr/>
            </a:pPr>
            <a:r>
              <a:rPr kumimoji="0" lang="en-GB" sz="1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The current Green Plan (2021), establishes our carbon footprint and sets out actions to improve sustainability within the Trust, to ensure we meet all national and local legislative guidelines. The Green Plan was developed to have measurable targets and the areas of focus align with the 10 assessment areas in the </a:t>
            </a: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Sustainable Development Assessment Tool (SDAT), a tool for organisations to monitor their impact and measure progress. The next update to EPUT’s Green Plan will move away from the SDAT use and align more with the ‘Delivering a net zero national health service’ guidance. Resources consumed by the Trust contribute towards our carbon footprint and wider environmental impact. We can reduce the environmental impact associated with our consumption by either a) reducing our absolute consumption or b) sourcing sustainable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 </a:t>
            </a:r>
            <a:endPar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6" name="Speech Bubble: Rectangle 15">
            <a:extLst>
              <a:ext uri="{FF2B5EF4-FFF2-40B4-BE49-F238E27FC236}">
                <a16:creationId xmlns:a16="http://schemas.microsoft.com/office/drawing/2014/main" id="{A375907C-DA77-4F5C-FF42-2E32A82854AD}"/>
              </a:ext>
            </a:extLst>
          </p:cNvPr>
          <p:cNvSpPr/>
          <p:nvPr/>
        </p:nvSpPr>
        <p:spPr>
          <a:xfrm>
            <a:off x="6361471" y="3699461"/>
            <a:ext cx="5555361" cy="2770092"/>
          </a:xfrm>
          <a:prstGeom prst="wedgeRectCallout">
            <a:avLst>
              <a:gd name="adj1" fmla="val -47796"/>
              <a:gd name="adj2" fmla="val -19474"/>
            </a:avLst>
          </a:prstGeom>
          <a:solidFill>
            <a:srgbClr val="5B9BD5"/>
          </a:solidFill>
          <a:ln w="12700" cap="flat" cmpd="sng" algn="ctr">
            <a:solidFill>
              <a:sysClr val="windowText" lastClr="000000"/>
            </a:solid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rPr>
              <a:t>Key Messages – Link to Estates and Facilities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50" b="1" i="0" u="none" strike="noStrike" kern="120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rPr>
              <a:t>Asset management and utilities: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50" b="0" i="0" u="none" strike="noStrike" kern="120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rPr>
              <a:t>Perform energy audits of high-consuming sites to identify energy and waste saving opportunities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50" b="0" i="0" u="none" strike="noStrike" kern="120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rPr>
              <a:t>Develop site-specific energy strategies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50" b="1" i="0" u="none" strike="noStrike" kern="120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rPr>
              <a:t>Capital projects: </a:t>
            </a:r>
          </a:p>
          <a:p>
            <a:pPr marL="284400" marR="0" lvl="0" indent="-2844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50" b="0" i="0" u="none" strike="noStrike" kern="120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rPr>
              <a:t>Put the correct processes in place such that any major  refurbishment or new development can be implemented with the appropriate consideration of its environmental credentials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50" b="1" i="0" u="none" strike="noStrike" kern="120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rPr>
              <a:t>Green space and biodiversity: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50" b="0" i="0" u="none" strike="noStrike" kern="120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rPr>
              <a:t>Maximise the opportunity potential of green space and biodiversity across our estate.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50" b="1" i="0" u="none" strike="noStrike" kern="120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rPr>
              <a:t>Sustainable use of resources: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50" b="0" i="0" u="none" strike="noStrike" kern="120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rPr>
              <a:t>Minimise waste sent to landfill</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endParaRPr>
          </a:p>
        </p:txBody>
      </p:sp>
      <p:sp>
        <p:nvSpPr>
          <p:cNvPr id="2" name="TextBox 1">
            <a:extLst>
              <a:ext uri="{FF2B5EF4-FFF2-40B4-BE49-F238E27FC236}">
                <a16:creationId xmlns:a16="http://schemas.microsoft.com/office/drawing/2014/main" id="{74326091-E121-262B-FC6A-52629F95F41A}"/>
              </a:ext>
            </a:extLst>
          </p:cNvPr>
          <p:cNvSpPr txBox="1"/>
          <p:nvPr/>
        </p:nvSpPr>
        <p:spPr>
          <a:xfrm>
            <a:off x="639809" y="1673737"/>
            <a:ext cx="2912156"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kern="0">
                <a:solidFill>
                  <a:srgbClr val="4086CA"/>
                </a:solidFill>
                <a:latin typeface="Verdana" panose="020B0604030504040204" pitchFamily="34" charset="0"/>
                <a:ea typeface="Verdana" panose="020B0604030504040204" pitchFamily="34" charset="0"/>
              </a:rPr>
              <a:t>Our Green Plan</a:t>
            </a:r>
            <a:endParaRPr kumimoji="0" lang="en-GB" sz="1000" b="0" i="0" u="none" strike="noStrike" kern="0" cap="none" spc="0" normalizeH="0" baseline="0" noProof="0">
              <a:ln>
                <a:noFill/>
              </a:ln>
              <a:solidFill>
                <a:srgbClr val="4086CA"/>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57483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66C5-0B3C-A45A-5314-78495DFDD538}"/>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Strategic Context – Local</a:t>
            </a:r>
          </a:p>
        </p:txBody>
      </p:sp>
      <p:sp>
        <p:nvSpPr>
          <p:cNvPr id="4" name="TextBox 3">
            <a:extLst>
              <a:ext uri="{FF2B5EF4-FFF2-40B4-BE49-F238E27FC236}">
                <a16:creationId xmlns:a16="http://schemas.microsoft.com/office/drawing/2014/main" id="{09AEADE1-6D23-DD10-D14D-4E8B1CD96884}"/>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5" name="Rectangle 4">
            <a:extLst>
              <a:ext uri="{FF2B5EF4-FFF2-40B4-BE49-F238E27FC236}">
                <a16:creationId xmlns:a16="http://schemas.microsoft.com/office/drawing/2014/main" id="{358C316C-28D7-2FFD-56F5-1CAB7DA19DD8}"/>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FA48A92-2ADA-4FB4-EB9A-6AE88F581CA9}"/>
              </a:ext>
            </a:extLst>
          </p:cNvPr>
          <p:cNvSpPr txBox="1"/>
          <p:nvPr/>
        </p:nvSpPr>
        <p:spPr>
          <a:xfrm>
            <a:off x="651124" y="1910597"/>
            <a:ext cx="11160124" cy="5539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000">
                <a:solidFill>
                  <a:srgbClr val="000000"/>
                </a:solidFill>
                <a:latin typeface="Verdana" panose="020B0604030504040204" pitchFamily="34" charset="0"/>
                <a:ea typeface="Verdana" panose="020B0604030504040204" pitchFamily="34" charset="0"/>
              </a:rPr>
              <a:t>Shown below are the key sustainability themes, and associated objectives, that we prioritising within their estate. The KPIs were developed working together with the EPUT sustainability manager to align with the Trust’s future goals and NHS net zero targets. Integrating sustainability into estate decisions can reduce costs and move the Trust closer to a net zero estate.</a:t>
            </a:r>
          </a:p>
        </p:txBody>
      </p:sp>
      <p:sp>
        <p:nvSpPr>
          <p:cNvPr id="6" name="TextBox 5">
            <a:extLst>
              <a:ext uri="{FF2B5EF4-FFF2-40B4-BE49-F238E27FC236}">
                <a16:creationId xmlns:a16="http://schemas.microsoft.com/office/drawing/2014/main" id="{402A655B-10A1-A089-6B0F-F855E15BA219}"/>
              </a:ext>
            </a:extLst>
          </p:cNvPr>
          <p:cNvSpPr txBox="1"/>
          <p:nvPr/>
        </p:nvSpPr>
        <p:spPr>
          <a:xfrm>
            <a:off x="651124" y="1624803"/>
            <a:ext cx="701030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kern="0">
                <a:solidFill>
                  <a:srgbClr val="4086CA"/>
                </a:solidFill>
                <a:latin typeface="Verdana" panose="020B0604030504040204" pitchFamily="34" charset="0"/>
                <a:ea typeface="Verdana" panose="020B0604030504040204" pitchFamily="34" charset="0"/>
              </a:rPr>
              <a:t>Our Green Plan – Estates Integrated Sustainability </a:t>
            </a:r>
            <a:endParaRPr kumimoji="0" lang="en-GB" sz="1000" b="0" i="0" u="none" strike="noStrike" kern="0" cap="none" spc="0" normalizeH="0" baseline="0" noProof="0">
              <a:ln>
                <a:noFill/>
              </a:ln>
              <a:solidFill>
                <a:srgbClr val="4086CA"/>
              </a:solidFill>
              <a:effectLst/>
              <a:uLnTx/>
              <a:uFillTx/>
              <a:latin typeface="Verdana" panose="020B0604030504040204" pitchFamily="34" charset="0"/>
              <a:ea typeface="Verdana" panose="020B0604030504040204" pitchFamily="34" charset="0"/>
            </a:endParaRPr>
          </a:p>
        </p:txBody>
      </p:sp>
      <p:pic>
        <p:nvPicPr>
          <p:cNvPr id="105" name="Graphic 104">
            <a:extLst>
              <a:ext uri="{FF2B5EF4-FFF2-40B4-BE49-F238E27FC236}">
                <a16:creationId xmlns:a16="http://schemas.microsoft.com/office/drawing/2014/main" id="{00890407-5DD1-8D6A-7D09-F13D7CCED9A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54323" y="2507456"/>
            <a:ext cx="10753725" cy="3771900"/>
          </a:xfrm>
          <a:prstGeom prst="rect">
            <a:avLst/>
          </a:prstGeom>
        </p:spPr>
      </p:pic>
    </p:spTree>
    <p:extLst>
      <p:ext uri="{BB962C8B-B14F-4D97-AF65-F5344CB8AC3E}">
        <p14:creationId xmlns:p14="http://schemas.microsoft.com/office/powerpoint/2010/main" val="986795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399D81-6E5B-B52B-3263-9B8A25957E23}"/>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E75F20F8-3A91-6408-1F65-5DFEBBF3379C}"/>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Strategic Context – Local</a:t>
            </a:r>
          </a:p>
        </p:txBody>
      </p:sp>
      <p:sp>
        <p:nvSpPr>
          <p:cNvPr id="48" name="TextBox 47">
            <a:extLst>
              <a:ext uri="{FF2B5EF4-FFF2-40B4-BE49-F238E27FC236}">
                <a16:creationId xmlns:a16="http://schemas.microsoft.com/office/drawing/2014/main" id="{E12365BB-2C57-6229-A1FE-6931864F5002}"/>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6" name="TextBox 5">
            <a:extLst>
              <a:ext uri="{FF2B5EF4-FFF2-40B4-BE49-F238E27FC236}">
                <a16:creationId xmlns:a16="http://schemas.microsoft.com/office/drawing/2014/main" id="{14962384-B87A-391A-94C9-991B4F35806A}"/>
              </a:ext>
            </a:extLst>
          </p:cNvPr>
          <p:cNvSpPr txBox="1"/>
          <p:nvPr/>
        </p:nvSpPr>
        <p:spPr>
          <a:xfrm>
            <a:off x="557516" y="1462663"/>
            <a:ext cx="11158234" cy="861774"/>
          </a:xfrm>
          <a:prstGeom prst="rect">
            <a:avLst/>
          </a:prstGeom>
          <a:noFill/>
        </p:spPr>
        <p:txBody>
          <a:bodyPr wrap="square" rtlCol="0">
            <a:spAutoFit/>
          </a:bodyPr>
          <a:lstStyle/>
          <a:p>
            <a:pPr>
              <a:defRPr/>
            </a:pPr>
            <a:r>
              <a:rPr lang="en-GB" sz="1000">
                <a:solidFill>
                  <a:srgbClr val="000000"/>
                </a:solidFill>
                <a:latin typeface="Verdana" panose="020B0604030504040204" pitchFamily="34" charset="0"/>
                <a:ea typeface="Verdana" panose="020B0604030504040204" pitchFamily="34" charset="0"/>
              </a:rPr>
              <a:t>This timeline below collates all the net zero benchmarks outlined in all the current NHS guidance. Creating a roadmap of targets for EPUT to work towards. EPUT must ensure they are considering these goals to avoid barriers in the future. Ensuring buildings have sufficient infrastructure to accommodate an electric fleet and considering climate risks and transport connections when considering new sites.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
            </a:r>
            <a:br>
              <a:rPr kumimoji="0" lang="en-GB" sz="10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br>
            <a:endParaRPr kumimoji="0" lang="en-GB" sz="10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endParaRPr>
          </a:p>
        </p:txBody>
      </p:sp>
      <p:pic>
        <p:nvPicPr>
          <p:cNvPr id="43" name="Graphic 42">
            <a:extLst>
              <a:ext uri="{FF2B5EF4-FFF2-40B4-BE49-F238E27FC236}">
                <a16:creationId xmlns:a16="http://schemas.microsoft.com/office/drawing/2014/main" id="{9D2AC774-E15A-335E-FE4C-B7A2943B24F8}"/>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27378" y="2324437"/>
            <a:ext cx="11029950" cy="3781425"/>
          </a:xfrm>
          <a:prstGeom prst="rect">
            <a:avLst/>
          </a:prstGeom>
        </p:spPr>
      </p:pic>
    </p:spTree>
    <p:extLst>
      <p:ext uri="{BB962C8B-B14F-4D97-AF65-F5344CB8AC3E}">
        <p14:creationId xmlns:p14="http://schemas.microsoft.com/office/powerpoint/2010/main" val="3128566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33</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Strategic Context – Local</a:t>
            </a:r>
          </a:p>
        </p:txBody>
      </p:sp>
      <p:sp>
        <p:nvSpPr>
          <p:cNvPr id="4" name="TextBox 3">
            <a:extLst>
              <a:ext uri="{FF2B5EF4-FFF2-40B4-BE49-F238E27FC236}">
                <a16:creationId xmlns:a16="http://schemas.microsoft.com/office/drawing/2014/main" id="{1EF5FDBB-D190-87A6-9217-A267C4C6A295}"/>
              </a:ext>
            </a:extLst>
          </p:cNvPr>
          <p:cNvSpPr txBox="1"/>
          <p:nvPr/>
        </p:nvSpPr>
        <p:spPr>
          <a:xfrm>
            <a:off x="610386" y="1917707"/>
            <a:ext cx="6465820" cy="216982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GB" sz="1000">
                <a:solidFill>
                  <a:prstClr val="black"/>
                </a:solidFill>
                <a:latin typeface="Verdana" panose="020B0604030504040204" pitchFamily="34" charset="0"/>
                <a:ea typeface="Verdana" panose="020B0604030504040204" pitchFamily="34" charset="0"/>
                <a:cs typeface="Times New Roman" panose="02020603050405020304" pitchFamily="18" charset="0"/>
              </a:rPr>
              <a:t>The EPUT Digital Strategic Plan (2023 – 2029) is an ambitious plan that sets out how the Trust will transform the quality and safety of care through creating a digitally capable organisation. Successful implementation of the plan is dependent on a shift in culture, continuous transformation and prioritised investment. </a:t>
            </a: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The Digital Strategy outlines the capabilities required to achieve the Trust’s aims and priorities: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000" b="1">
                <a:solidFill>
                  <a:prstClr val="black"/>
                </a:solidFill>
                <a:latin typeface="Verdana" panose="020B0604030504040204" pitchFamily="34" charset="0"/>
                <a:ea typeface="Verdana" panose="020B0604030504040204" pitchFamily="34" charset="0"/>
                <a:cs typeface="Times New Roman" panose="02020603050405020304" pitchFamily="18" charset="0"/>
              </a:rPr>
              <a:t>Digital Care: </a:t>
            </a:r>
            <a:r>
              <a:rPr lang="en-GB" sz="1000">
                <a:solidFill>
                  <a:prstClr val="black"/>
                </a:solidFill>
                <a:latin typeface="Verdana" panose="020B0604030504040204" pitchFamily="34" charset="0"/>
                <a:ea typeface="Verdana" panose="020B0604030504040204" pitchFamily="34" charset="0"/>
                <a:cs typeface="Times New Roman" panose="02020603050405020304" pitchFamily="18" charset="0"/>
              </a:rPr>
              <a:t>replace existing clinical systems with modern technology</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Digital Data: </a:t>
            </a:r>
            <a:r>
              <a:rPr kumimoji="0" lang="en-GB" sz="100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ensure that data is recorded on a centralised database to ensure consistency</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000" b="1">
                <a:solidFill>
                  <a:prstClr val="black"/>
                </a:solidFill>
                <a:latin typeface="Verdana" panose="020B0604030504040204" pitchFamily="34" charset="0"/>
                <a:ea typeface="Verdana" panose="020B0604030504040204" pitchFamily="34" charset="0"/>
                <a:cs typeface="Times New Roman" panose="02020603050405020304" pitchFamily="18" charset="0"/>
              </a:rPr>
              <a:t>Digital Engagement: </a:t>
            </a:r>
            <a:r>
              <a:rPr lang="en-GB" sz="1000">
                <a:solidFill>
                  <a:prstClr val="black"/>
                </a:solidFill>
                <a:latin typeface="Verdana" panose="020B0604030504040204" pitchFamily="34" charset="0"/>
                <a:ea typeface="Verdana" panose="020B0604030504040204" pitchFamily="34" charset="0"/>
                <a:cs typeface="Times New Roman" panose="02020603050405020304" pitchFamily="18" charset="0"/>
              </a:rPr>
              <a:t>build digital services, capabilities and communication between services users, staff and partners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Digitally Capable Organisation: </a:t>
            </a:r>
            <a:r>
              <a:rPr kumimoji="0" lang="en-GB" sz="100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ensure infrastructure, estate and literacy is able to support digital capabilities </a:t>
            </a:r>
          </a:p>
        </p:txBody>
      </p:sp>
      <p:sp>
        <p:nvSpPr>
          <p:cNvPr id="2" name="TextBox 1">
            <a:extLst>
              <a:ext uri="{FF2B5EF4-FFF2-40B4-BE49-F238E27FC236}">
                <a16:creationId xmlns:a16="http://schemas.microsoft.com/office/drawing/2014/main" id="{EEE765F3-DF42-F570-B13D-019EC278B146}"/>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5" name="TextBox 4">
            <a:extLst>
              <a:ext uri="{FF2B5EF4-FFF2-40B4-BE49-F238E27FC236}">
                <a16:creationId xmlns:a16="http://schemas.microsoft.com/office/drawing/2014/main" id="{1162F867-A218-B35C-5D50-165E414AE892}"/>
              </a:ext>
            </a:extLst>
          </p:cNvPr>
          <p:cNvSpPr txBox="1"/>
          <p:nvPr/>
        </p:nvSpPr>
        <p:spPr>
          <a:xfrm>
            <a:off x="610386" y="1570415"/>
            <a:ext cx="701030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kern="0">
                <a:solidFill>
                  <a:schemeClr val="accent5"/>
                </a:solidFill>
                <a:latin typeface="Verdana" panose="020B0604030504040204" pitchFamily="34" charset="0"/>
                <a:ea typeface="Verdana" panose="020B0604030504040204" pitchFamily="34" charset="0"/>
              </a:rPr>
              <a:t>Our Digital Strategy</a:t>
            </a:r>
            <a:endParaRPr kumimoji="0" lang="en-GB" sz="10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p:txBody>
      </p:sp>
      <p:pic>
        <p:nvPicPr>
          <p:cNvPr id="58" name="Graphic 57">
            <a:extLst>
              <a:ext uri="{FF2B5EF4-FFF2-40B4-BE49-F238E27FC236}">
                <a16:creationId xmlns:a16="http://schemas.microsoft.com/office/drawing/2014/main" id="{2F1DFFC0-2D4D-203F-BEB9-9878862FC90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350160" y="1481137"/>
            <a:ext cx="10420350" cy="4905375"/>
          </a:xfrm>
          <a:prstGeom prst="rect">
            <a:avLst/>
          </a:prstGeom>
        </p:spPr>
      </p:pic>
    </p:spTree>
    <p:extLst>
      <p:ext uri="{BB962C8B-B14F-4D97-AF65-F5344CB8AC3E}">
        <p14:creationId xmlns:p14="http://schemas.microsoft.com/office/powerpoint/2010/main" val="3257746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34</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Strategic Context – Local</a:t>
            </a:r>
          </a:p>
        </p:txBody>
      </p:sp>
      <p:sp>
        <p:nvSpPr>
          <p:cNvPr id="2" name="TextBox 1">
            <a:extLst>
              <a:ext uri="{FF2B5EF4-FFF2-40B4-BE49-F238E27FC236}">
                <a16:creationId xmlns:a16="http://schemas.microsoft.com/office/drawing/2014/main" id="{EEE765F3-DF42-F570-B13D-019EC278B146}"/>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38" name="Content Placeholder 2">
            <a:extLst>
              <a:ext uri="{FF2B5EF4-FFF2-40B4-BE49-F238E27FC236}">
                <a16:creationId xmlns:a16="http://schemas.microsoft.com/office/drawing/2014/main" id="{E79DC817-036F-6796-FD96-5B1A40FA9258}"/>
              </a:ext>
            </a:extLst>
          </p:cNvPr>
          <p:cNvSpPr txBox="1">
            <a:spLocks/>
          </p:cNvSpPr>
          <p:nvPr/>
        </p:nvSpPr>
        <p:spPr>
          <a:xfrm>
            <a:off x="3616553" y="4482782"/>
            <a:ext cx="8199906" cy="1881957"/>
          </a:xfrm>
          <a:prstGeom prst="rect">
            <a:avLst/>
          </a:prstGeom>
        </p:spPr>
        <p:txBody>
          <a:bodyPr vert="horz" lIns="91440" tIns="45720" rIns="91440" bIns="45720" numCol="2" spcCol="216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95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AB338D57-5EF3-755C-AC57-695551C3EE08}"/>
              </a:ext>
            </a:extLst>
          </p:cNvPr>
          <p:cNvSpPr txBox="1"/>
          <p:nvPr/>
        </p:nvSpPr>
        <p:spPr>
          <a:xfrm>
            <a:off x="610386" y="1973081"/>
            <a:ext cx="5231689" cy="1631216"/>
          </a:xfrm>
          <a:prstGeom prst="rect">
            <a:avLst/>
          </a:prstGeom>
          <a:noFill/>
        </p:spPr>
        <p:txBody>
          <a:bodyPr wrap="square" rtlCol="0">
            <a:spAutoFit/>
          </a:bodyPr>
          <a:lstStyle/>
          <a:p>
            <a:r>
              <a:rPr lang="en-GB" sz="1000">
                <a:latin typeface="Verdana" panose="020B0604030504040204" pitchFamily="34" charset="0"/>
                <a:ea typeface="Verdana" panose="020B0604030504040204" pitchFamily="34" charset="0"/>
              </a:rPr>
              <a:t>There are strong links and dependencies between Estates, Digital and the People Team. For example, there are often large IT contracts that may impact the cost of infrastructure plans, and this needs to be considered. </a:t>
            </a:r>
          </a:p>
          <a:p>
            <a:endParaRPr lang="en-GB" sz="1000">
              <a:latin typeface="Verdana" panose="020B0604030504040204" pitchFamily="34" charset="0"/>
              <a:ea typeface="Verdana" panose="020B0604030504040204" pitchFamily="34" charset="0"/>
            </a:endParaRPr>
          </a:p>
          <a:p>
            <a:r>
              <a:rPr lang="en-GB" sz="1000">
                <a:latin typeface="Verdana" panose="020B0604030504040204" pitchFamily="34" charset="0"/>
                <a:ea typeface="Verdana" panose="020B0604030504040204" pitchFamily="34" charset="0"/>
              </a:rPr>
              <a:t>In order to avoid the inefficient use of resources, the teams should work in constant collaboration – this may include establishing a Change Management Board that consists of representatives from each team. The intention of this Board is to review Business Cases and ‘big picture’ strategies to ensure that they are aligned and correctly resourced before presentation to the Capital Projects Group. </a:t>
            </a:r>
          </a:p>
        </p:txBody>
      </p:sp>
      <p:grpSp>
        <p:nvGrpSpPr>
          <p:cNvPr id="66" name="Group 65">
            <a:extLst>
              <a:ext uri="{FF2B5EF4-FFF2-40B4-BE49-F238E27FC236}">
                <a16:creationId xmlns:a16="http://schemas.microsoft.com/office/drawing/2014/main" id="{687808E4-0043-5CF0-5EF5-E1ED5BE77436}"/>
              </a:ext>
            </a:extLst>
          </p:cNvPr>
          <p:cNvGrpSpPr>
            <a:grpSpLocks noChangeAspect="1"/>
          </p:cNvGrpSpPr>
          <p:nvPr/>
        </p:nvGrpSpPr>
        <p:grpSpPr>
          <a:xfrm>
            <a:off x="1755778" y="3604296"/>
            <a:ext cx="2784246" cy="2821558"/>
            <a:chOff x="8575725" y="3147542"/>
            <a:chExt cx="3059611" cy="3251096"/>
          </a:xfrm>
        </p:grpSpPr>
        <p:sp>
          <p:nvSpPr>
            <p:cNvPr id="67" name="Freeform: Shape 66">
              <a:extLst>
                <a:ext uri="{FF2B5EF4-FFF2-40B4-BE49-F238E27FC236}">
                  <a16:creationId xmlns:a16="http://schemas.microsoft.com/office/drawing/2014/main" id="{B86758DE-A392-AE27-89C8-4E450760F023}"/>
                </a:ext>
              </a:extLst>
            </p:cNvPr>
            <p:cNvSpPr/>
            <p:nvPr/>
          </p:nvSpPr>
          <p:spPr>
            <a:xfrm>
              <a:off x="9716837" y="4577964"/>
              <a:ext cx="1605804" cy="1605804"/>
            </a:xfrm>
            <a:custGeom>
              <a:avLst/>
              <a:gdLst>
                <a:gd name="connsiteX0" fmla="*/ 1139807 w 1605804"/>
                <a:gd name="connsiteY0" fmla="*/ 256027 h 1605804"/>
                <a:gd name="connsiteX1" fmla="*/ 1264713 w 1605804"/>
                <a:gd name="connsiteY1" fmla="*/ 151213 h 1605804"/>
                <a:gd name="connsiteX2" fmla="*/ 1364498 w 1605804"/>
                <a:gd name="connsiteY2" fmla="*/ 234943 h 1605804"/>
                <a:gd name="connsiteX3" fmla="*/ 1282966 w 1605804"/>
                <a:gd name="connsiteY3" fmla="*/ 376152 h 1605804"/>
                <a:gd name="connsiteX4" fmla="*/ 1412511 w 1605804"/>
                <a:gd name="connsiteY4" fmla="*/ 600530 h 1605804"/>
                <a:gd name="connsiteX5" fmla="*/ 1575567 w 1605804"/>
                <a:gd name="connsiteY5" fmla="*/ 600525 h 1605804"/>
                <a:gd name="connsiteX6" fmla="*/ 1598187 w 1605804"/>
                <a:gd name="connsiteY6" fmla="*/ 728807 h 1605804"/>
                <a:gd name="connsiteX7" fmla="*/ 1444962 w 1605804"/>
                <a:gd name="connsiteY7" fmla="*/ 784572 h 1605804"/>
                <a:gd name="connsiteX8" fmla="*/ 1399972 w 1605804"/>
                <a:gd name="connsiteY8" fmla="*/ 1039725 h 1605804"/>
                <a:gd name="connsiteX9" fmla="*/ 1524883 w 1605804"/>
                <a:gd name="connsiteY9" fmla="*/ 1144532 h 1605804"/>
                <a:gd name="connsiteX10" fmla="*/ 1459753 w 1605804"/>
                <a:gd name="connsiteY10" fmla="*/ 1257341 h 1605804"/>
                <a:gd name="connsiteX11" fmla="*/ 1306531 w 1605804"/>
                <a:gd name="connsiteY11" fmla="*/ 1201568 h 1605804"/>
                <a:gd name="connsiteX12" fmla="*/ 1108057 w 1605804"/>
                <a:gd name="connsiteY12" fmla="*/ 1368107 h 1605804"/>
                <a:gd name="connsiteX13" fmla="*/ 1136376 w 1605804"/>
                <a:gd name="connsiteY13" fmla="*/ 1528686 h 1605804"/>
                <a:gd name="connsiteX14" fmla="*/ 1013971 w 1605804"/>
                <a:gd name="connsiteY14" fmla="*/ 1573238 h 1605804"/>
                <a:gd name="connsiteX15" fmla="*/ 932446 w 1605804"/>
                <a:gd name="connsiteY15" fmla="*/ 1432025 h 1605804"/>
                <a:gd name="connsiteX16" fmla="*/ 673357 w 1605804"/>
                <a:gd name="connsiteY16" fmla="*/ 1432025 h 1605804"/>
                <a:gd name="connsiteX17" fmla="*/ 591833 w 1605804"/>
                <a:gd name="connsiteY17" fmla="*/ 1573238 h 1605804"/>
                <a:gd name="connsiteX18" fmla="*/ 469428 w 1605804"/>
                <a:gd name="connsiteY18" fmla="*/ 1528686 h 1605804"/>
                <a:gd name="connsiteX19" fmla="*/ 497747 w 1605804"/>
                <a:gd name="connsiteY19" fmla="*/ 1368107 h 1605804"/>
                <a:gd name="connsiteX20" fmla="*/ 299273 w 1605804"/>
                <a:gd name="connsiteY20" fmla="*/ 1201568 h 1605804"/>
                <a:gd name="connsiteX21" fmla="*/ 146051 w 1605804"/>
                <a:gd name="connsiteY21" fmla="*/ 1257341 h 1605804"/>
                <a:gd name="connsiteX22" fmla="*/ 80921 w 1605804"/>
                <a:gd name="connsiteY22" fmla="*/ 1144532 h 1605804"/>
                <a:gd name="connsiteX23" fmla="*/ 205832 w 1605804"/>
                <a:gd name="connsiteY23" fmla="*/ 1039724 h 1605804"/>
                <a:gd name="connsiteX24" fmla="*/ 160842 w 1605804"/>
                <a:gd name="connsiteY24" fmla="*/ 784571 h 1605804"/>
                <a:gd name="connsiteX25" fmla="*/ 7617 w 1605804"/>
                <a:gd name="connsiteY25" fmla="*/ 728807 h 1605804"/>
                <a:gd name="connsiteX26" fmla="*/ 30237 w 1605804"/>
                <a:gd name="connsiteY26" fmla="*/ 600525 h 1605804"/>
                <a:gd name="connsiteX27" fmla="*/ 193294 w 1605804"/>
                <a:gd name="connsiteY27" fmla="*/ 600529 h 1605804"/>
                <a:gd name="connsiteX28" fmla="*/ 322838 w 1605804"/>
                <a:gd name="connsiteY28" fmla="*/ 376151 h 1605804"/>
                <a:gd name="connsiteX29" fmla="*/ 241306 w 1605804"/>
                <a:gd name="connsiteY29" fmla="*/ 234943 h 1605804"/>
                <a:gd name="connsiteX30" fmla="*/ 341091 w 1605804"/>
                <a:gd name="connsiteY30" fmla="*/ 151213 h 1605804"/>
                <a:gd name="connsiteX31" fmla="*/ 465997 w 1605804"/>
                <a:gd name="connsiteY31" fmla="*/ 256027 h 1605804"/>
                <a:gd name="connsiteX32" fmla="*/ 709461 w 1605804"/>
                <a:gd name="connsiteY32" fmla="*/ 167413 h 1605804"/>
                <a:gd name="connsiteX33" fmla="*/ 737772 w 1605804"/>
                <a:gd name="connsiteY33" fmla="*/ 6833 h 1605804"/>
                <a:gd name="connsiteX34" fmla="*/ 868032 w 1605804"/>
                <a:gd name="connsiteY34" fmla="*/ 6833 h 1605804"/>
                <a:gd name="connsiteX35" fmla="*/ 896343 w 1605804"/>
                <a:gd name="connsiteY35" fmla="*/ 167413 h 1605804"/>
                <a:gd name="connsiteX36" fmla="*/ 1139807 w 1605804"/>
                <a:gd name="connsiteY36" fmla="*/ 256027 h 160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05804" h="1605804">
                  <a:moveTo>
                    <a:pt x="1139807" y="256027"/>
                  </a:moveTo>
                  <a:lnTo>
                    <a:pt x="1264713" y="151213"/>
                  </a:lnTo>
                  <a:lnTo>
                    <a:pt x="1364498" y="234943"/>
                  </a:lnTo>
                  <a:lnTo>
                    <a:pt x="1282966" y="376152"/>
                  </a:lnTo>
                  <a:cubicBezTo>
                    <a:pt x="1340940" y="441369"/>
                    <a:pt x="1385018" y="517714"/>
                    <a:pt x="1412511" y="600530"/>
                  </a:cubicBezTo>
                  <a:lnTo>
                    <a:pt x="1575567" y="600525"/>
                  </a:lnTo>
                  <a:lnTo>
                    <a:pt x="1598187" y="728807"/>
                  </a:lnTo>
                  <a:lnTo>
                    <a:pt x="1444962" y="784572"/>
                  </a:lnTo>
                  <a:cubicBezTo>
                    <a:pt x="1447452" y="871796"/>
                    <a:pt x="1432144" y="958613"/>
                    <a:pt x="1399972" y="1039725"/>
                  </a:cubicBezTo>
                  <a:lnTo>
                    <a:pt x="1524883" y="1144532"/>
                  </a:lnTo>
                  <a:lnTo>
                    <a:pt x="1459753" y="1257341"/>
                  </a:lnTo>
                  <a:lnTo>
                    <a:pt x="1306531" y="1201568"/>
                  </a:lnTo>
                  <a:cubicBezTo>
                    <a:pt x="1252372" y="1269986"/>
                    <a:pt x="1184841" y="1326652"/>
                    <a:pt x="1108057" y="1368107"/>
                  </a:cubicBezTo>
                  <a:lnTo>
                    <a:pt x="1136376" y="1528686"/>
                  </a:lnTo>
                  <a:lnTo>
                    <a:pt x="1013971" y="1573238"/>
                  </a:lnTo>
                  <a:lnTo>
                    <a:pt x="932446" y="1432025"/>
                  </a:lnTo>
                  <a:cubicBezTo>
                    <a:pt x="846980" y="1449624"/>
                    <a:pt x="758823" y="1449624"/>
                    <a:pt x="673357" y="1432025"/>
                  </a:cubicBezTo>
                  <a:lnTo>
                    <a:pt x="591833" y="1573238"/>
                  </a:lnTo>
                  <a:lnTo>
                    <a:pt x="469428" y="1528686"/>
                  </a:lnTo>
                  <a:lnTo>
                    <a:pt x="497747" y="1368107"/>
                  </a:lnTo>
                  <a:cubicBezTo>
                    <a:pt x="420964" y="1326652"/>
                    <a:pt x="353432" y="1269986"/>
                    <a:pt x="299273" y="1201568"/>
                  </a:cubicBezTo>
                  <a:lnTo>
                    <a:pt x="146051" y="1257341"/>
                  </a:lnTo>
                  <a:lnTo>
                    <a:pt x="80921" y="1144532"/>
                  </a:lnTo>
                  <a:lnTo>
                    <a:pt x="205832" y="1039724"/>
                  </a:lnTo>
                  <a:cubicBezTo>
                    <a:pt x="173660" y="958612"/>
                    <a:pt x="158351" y="871795"/>
                    <a:pt x="160842" y="784571"/>
                  </a:cubicBezTo>
                  <a:lnTo>
                    <a:pt x="7617" y="728807"/>
                  </a:lnTo>
                  <a:lnTo>
                    <a:pt x="30237" y="600525"/>
                  </a:lnTo>
                  <a:lnTo>
                    <a:pt x="193294" y="600529"/>
                  </a:lnTo>
                  <a:cubicBezTo>
                    <a:pt x="220786" y="517714"/>
                    <a:pt x="264864" y="441368"/>
                    <a:pt x="322838" y="376151"/>
                  </a:cubicBezTo>
                  <a:lnTo>
                    <a:pt x="241306" y="234943"/>
                  </a:lnTo>
                  <a:lnTo>
                    <a:pt x="341091" y="151213"/>
                  </a:lnTo>
                  <a:lnTo>
                    <a:pt x="465997" y="256027"/>
                  </a:lnTo>
                  <a:cubicBezTo>
                    <a:pt x="540290" y="210258"/>
                    <a:pt x="623130" y="180107"/>
                    <a:pt x="709461" y="167413"/>
                  </a:cubicBezTo>
                  <a:lnTo>
                    <a:pt x="737772" y="6833"/>
                  </a:lnTo>
                  <a:lnTo>
                    <a:pt x="868032" y="6833"/>
                  </a:lnTo>
                  <a:lnTo>
                    <a:pt x="896343" y="167413"/>
                  </a:lnTo>
                  <a:cubicBezTo>
                    <a:pt x="982674" y="180107"/>
                    <a:pt x="1065514" y="210258"/>
                    <a:pt x="1139807" y="256027"/>
                  </a:cubicBezTo>
                  <a:close/>
                </a:path>
              </a:pathLst>
            </a:custGeom>
            <a:solidFill>
              <a:srgbClr val="7DC8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1888" tIns="395202" rIns="341888" bIns="423286" numCol="1" spcCol="1270" anchor="ctr" anchorCtr="0">
              <a:noAutofit/>
            </a:bodyPr>
            <a:lstStyle/>
            <a:p>
              <a:pPr marL="0" lvl="0" indent="0" algn="ctr" defTabSz="666750">
                <a:lnSpc>
                  <a:spcPct val="90000"/>
                </a:lnSpc>
                <a:spcBef>
                  <a:spcPct val="0"/>
                </a:spcBef>
                <a:spcAft>
                  <a:spcPct val="35000"/>
                </a:spcAft>
                <a:buNone/>
              </a:pPr>
              <a:r>
                <a:rPr lang="en-GB" sz="1200" kern="1200"/>
                <a:t>Digital</a:t>
              </a:r>
            </a:p>
          </p:txBody>
        </p:sp>
        <p:sp>
          <p:nvSpPr>
            <p:cNvPr id="68" name="Freeform: Shape 67">
              <a:extLst>
                <a:ext uri="{FF2B5EF4-FFF2-40B4-BE49-F238E27FC236}">
                  <a16:creationId xmlns:a16="http://schemas.microsoft.com/office/drawing/2014/main" id="{C3F7507F-1CE1-41A2-CD25-EA819701B91E}"/>
                </a:ext>
              </a:extLst>
            </p:cNvPr>
            <p:cNvSpPr/>
            <p:nvPr/>
          </p:nvSpPr>
          <p:spPr>
            <a:xfrm>
              <a:off x="8782551" y="4198410"/>
              <a:ext cx="1167858" cy="1167858"/>
            </a:xfrm>
            <a:custGeom>
              <a:avLst/>
              <a:gdLst>
                <a:gd name="connsiteX0" fmla="*/ 873846 w 1167858"/>
                <a:gd name="connsiteY0" fmla="*/ 295789 h 1167858"/>
                <a:gd name="connsiteX1" fmla="*/ 1046145 w 1167858"/>
                <a:gd name="connsiteY1" fmla="*/ 243861 h 1167858"/>
                <a:gd name="connsiteX2" fmla="*/ 1109544 w 1167858"/>
                <a:gd name="connsiteY2" fmla="*/ 353672 h 1167858"/>
                <a:gd name="connsiteX3" fmla="*/ 978424 w 1167858"/>
                <a:gd name="connsiteY3" fmla="*/ 476923 h 1167858"/>
                <a:gd name="connsiteX4" fmla="*/ 978424 w 1167858"/>
                <a:gd name="connsiteY4" fmla="*/ 690934 h 1167858"/>
                <a:gd name="connsiteX5" fmla="*/ 1109544 w 1167858"/>
                <a:gd name="connsiteY5" fmla="*/ 814186 h 1167858"/>
                <a:gd name="connsiteX6" fmla="*/ 1046145 w 1167858"/>
                <a:gd name="connsiteY6" fmla="*/ 923997 h 1167858"/>
                <a:gd name="connsiteX7" fmla="*/ 873846 w 1167858"/>
                <a:gd name="connsiteY7" fmla="*/ 872069 h 1167858"/>
                <a:gd name="connsiteX8" fmla="*/ 688507 w 1167858"/>
                <a:gd name="connsiteY8" fmla="*/ 979075 h 1167858"/>
                <a:gd name="connsiteX9" fmla="*/ 647328 w 1167858"/>
                <a:gd name="connsiteY9" fmla="*/ 1154254 h 1167858"/>
                <a:gd name="connsiteX10" fmla="*/ 520530 w 1167858"/>
                <a:gd name="connsiteY10" fmla="*/ 1154254 h 1167858"/>
                <a:gd name="connsiteX11" fmla="*/ 479351 w 1167858"/>
                <a:gd name="connsiteY11" fmla="*/ 979075 h 1167858"/>
                <a:gd name="connsiteX12" fmla="*/ 294012 w 1167858"/>
                <a:gd name="connsiteY12" fmla="*/ 872069 h 1167858"/>
                <a:gd name="connsiteX13" fmla="*/ 121713 w 1167858"/>
                <a:gd name="connsiteY13" fmla="*/ 923997 h 1167858"/>
                <a:gd name="connsiteX14" fmla="*/ 58314 w 1167858"/>
                <a:gd name="connsiteY14" fmla="*/ 814186 h 1167858"/>
                <a:gd name="connsiteX15" fmla="*/ 189434 w 1167858"/>
                <a:gd name="connsiteY15" fmla="*/ 690935 h 1167858"/>
                <a:gd name="connsiteX16" fmla="*/ 189434 w 1167858"/>
                <a:gd name="connsiteY16" fmla="*/ 476924 h 1167858"/>
                <a:gd name="connsiteX17" fmla="*/ 58314 w 1167858"/>
                <a:gd name="connsiteY17" fmla="*/ 353672 h 1167858"/>
                <a:gd name="connsiteX18" fmla="*/ 121713 w 1167858"/>
                <a:gd name="connsiteY18" fmla="*/ 243861 h 1167858"/>
                <a:gd name="connsiteX19" fmla="*/ 294012 w 1167858"/>
                <a:gd name="connsiteY19" fmla="*/ 295789 h 1167858"/>
                <a:gd name="connsiteX20" fmla="*/ 479351 w 1167858"/>
                <a:gd name="connsiteY20" fmla="*/ 188783 h 1167858"/>
                <a:gd name="connsiteX21" fmla="*/ 520530 w 1167858"/>
                <a:gd name="connsiteY21" fmla="*/ 13604 h 1167858"/>
                <a:gd name="connsiteX22" fmla="*/ 647328 w 1167858"/>
                <a:gd name="connsiteY22" fmla="*/ 13604 h 1167858"/>
                <a:gd name="connsiteX23" fmla="*/ 688507 w 1167858"/>
                <a:gd name="connsiteY23" fmla="*/ 188783 h 1167858"/>
                <a:gd name="connsiteX24" fmla="*/ 873846 w 1167858"/>
                <a:gd name="connsiteY24" fmla="*/ 295789 h 11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67858" h="1167858">
                  <a:moveTo>
                    <a:pt x="873846" y="295789"/>
                  </a:moveTo>
                  <a:lnTo>
                    <a:pt x="1046145" y="243861"/>
                  </a:lnTo>
                  <a:lnTo>
                    <a:pt x="1109544" y="353672"/>
                  </a:lnTo>
                  <a:lnTo>
                    <a:pt x="978424" y="476923"/>
                  </a:lnTo>
                  <a:cubicBezTo>
                    <a:pt x="997431" y="546994"/>
                    <a:pt x="997431" y="620863"/>
                    <a:pt x="978424" y="690934"/>
                  </a:cubicBezTo>
                  <a:lnTo>
                    <a:pt x="1109544" y="814186"/>
                  </a:lnTo>
                  <a:lnTo>
                    <a:pt x="1046145" y="923997"/>
                  </a:lnTo>
                  <a:lnTo>
                    <a:pt x="873846" y="872069"/>
                  </a:lnTo>
                  <a:cubicBezTo>
                    <a:pt x="822666" y="923565"/>
                    <a:pt x="758694" y="960499"/>
                    <a:pt x="688507" y="979075"/>
                  </a:cubicBezTo>
                  <a:lnTo>
                    <a:pt x="647328" y="1154254"/>
                  </a:lnTo>
                  <a:lnTo>
                    <a:pt x="520530" y="1154254"/>
                  </a:lnTo>
                  <a:lnTo>
                    <a:pt x="479351" y="979075"/>
                  </a:lnTo>
                  <a:cubicBezTo>
                    <a:pt x="409164" y="960500"/>
                    <a:pt x="345192" y="923565"/>
                    <a:pt x="294012" y="872069"/>
                  </a:cubicBezTo>
                  <a:lnTo>
                    <a:pt x="121713" y="923997"/>
                  </a:lnTo>
                  <a:lnTo>
                    <a:pt x="58314" y="814186"/>
                  </a:lnTo>
                  <a:lnTo>
                    <a:pt x="189434" y="690935"/>
                  </a:lnTo>
                  <a:cubicBezTo>
                    <a:pt x="170427" y="620864"/>
                    <a:pt x="170427" y="546995"/>
                    <a:pt x="189434" y="476924"/>
                  </a:cubicBezTo>
                  <a:lnTo>
                    <a:pt x="58314" y="353672"/>
                  </a:lnTo>
                  <a:lnTo>
                    <a:pt x="121713" y="243861"/>
                  </a:lnTo>
                  <a:lnTo>
                    <a:pt x="294012" y="295789"/>
                  </a:lnTo>
                  <a:cubicBezTo>
                    <a:pt x="345192" y="244293"/>
                    <a:pt x="409164" y="207359"/>
                    <a:pt x="479351" y="188783"/>
                  </a:cubicBezTo>
                  <a:lnTo>
                    <a:pt x="520530" y="13604"/>
                  </a:lnTo>
                  <a:lnTo>
                    <a:pt x="647328" y="13604"/>
                  </a:lnTo>
                  <a:lnTo>
                    <a:pt x="688507" y="188783"/>
                  </a:lnTo>
                  <a:cubicBezTo>
                    <a:pt x="758694" y="207358"/>
                    <a:pt x="822666" y="244293"/>
                    <a:pt x="873846" y="29578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3062" tIns="314839" rIns="313062" bIns="314839" numCol="1" spcCol="1270" anchor="ctr" anchorCtr="0">
              <a:noAutofit/>
            </a:bodyPr>
            <a:lstStyle/>
            <a:p>
              <a:pPr marL="0" lvl="0" indent="0" algn="ctr" defTabSz="666750">
                <a:lnSpc>
                  <a:spcPct val="90000"/>
                </a:lnSpc>
                <a:spcBef>
                  <a:spcPct val="0"/>
                </a:spcBef>
                <a:spcAft>
                  <a:spcPct val="35000"/>
                </a:spcAft>
                <a:buNone/>
              </a:pPr>
              <a:r>
                <a:rPr lang="en-GB" sz="1200" kern="1200"/>
                <a:t>People</a:t>
              </a:r>
            </a:p>
          </p:txBody>
        </p:sp>
        <p:sp>
          <p:nvSpPr>
            <p:cNvPr id="69" name="Freeform: Shape 68">
              <a:extLst>
                <a:ext uri="{FF2B5EF4-FFF2-40B4-BE49-F238E27FC236}">
                  <a16:creationId xmlns:a16="http://schemas.microsoft.com/office/drawing/2014/main" id="{B9C630D2-B1AA-F30D-6DC9-C300494B752D}"/>
                </a:ext>
              </a:extLst>
            </p:cNvPr>
            <p:cNvSpPr/>
            <p:nvPr/>
          </p:nvSpPr>
          <p:spPr>
            <a:xfrm>
              <a:off x="9308087" y="3264123"/>
              <a:ext cx="1401430" cy="1401430"/>
            </a:xfrm>
            <a:custGeom>
              <a:avLst/>
              <a:gdLst>
                <a:gd name="connsiteX0" fmla="*/ 856191 w 1144262"/>
                <a:gd name="connsiteY0" fmla="*/ 289812 h 1144262"/>
                <a:gd name="connsiteX1" fmla="*/ 1025008 w 1144262"/>
                <a:gd name="connsiteY1" fmla="*/ 238934 h 1144262"/>
                <a:gd name="connsiteX2" fmla="*/ 1087126 w 1144262"/>
                <a:gd name="connsiteY2" fmla="*/ 346527 h 1144262"/>
                <a:gd name="connsiteX3" fmla="*/ 958656 w 1144262"/>
                <a:gd name="connsiteY3" fmla="*/ 467287 h 1144262"/>
                <a:gd name="connsiteX4" fmla="*/ 958656 w 1144262"/>
                <a:gd name="connsiteY4" fmla="*/ 676974 h 1144262"/>
                <a:gd name="connsiteX5" fmla="*/ 1087126 w 1144262"/>
                <a:gd name="connsiteY5" fmla="*/ 797735 h 1144262"/>
                <a:gd name="connsiteX6" fmla="*/ 1025008 w 1144262"/>
                <a:gd name="connsiteY6" fmla="*/ 905328 h 1144262"/>
                <a:gd name="connsiteX7" fmla="*/ 856191 w 1144262"/>
                <a:gd name="connsiteY7" fmla="*/ 854450 h 1144262"/>
                <a:gd name="connsiteX8" fmla="*/ 674596 w 1144262"/>
                <a:gd name="connsiteY8" fmla="*/ 959294 h 1144262"/>
                <a:gd name="connsiteX9" fmla="*/ 634250 w 1144262"/>
                <a:gd name="connsiteY9" fmla="*/ 1130932 h 1144262"/>
                <a:gd name="connsiteX10" fmla="*/ 510012 w 1144262"/>
                <a:gd name="connsiteY10" fmla="*/ 1130932 h 1144262"/>
                <a:gd name="connsiteX11" fmla="*/ 469666 w 1144262"/>
                <a:gd name="connsiteY11" fmla="*/ 959293 h 1144262"/>
                <a:gd name="connsiteX12" fmla="*/ 288071 w 1144262"/>
                <a:gd name="connsiteY12" fmla="*/ 854449 h 1144262"/>
                <a:gd name="connsiteX13" fmla="*/ 119254 w 1144262"/>
                <a:gd name="connsiteY13" fmla="*/ 905328 h 1144262"/>
                <a:gd name="connsiteX14" fmla="*/ 57136 w 1144262"/>
                <a:gd name="connsiteY14" fmla="*/ 797735 h 1144262"/>
                <a:gd name="connsiteX15" fmla="*/ 185606 w 1144262"/>
                <a:gd name="connsiteY15" fmla="*/ 676975 h 1144262"/>
                <a:gd name="connsiteX16" fmla="*/ 185606 w 1144262"/>
                <a:gd name="connsiteY16" fmla="*/ 467288 h 1144262"/>
                <a:gd name="connsiteX17" fmla="*/ 57136 w 1144262"/>
                <a:gd name="connsiteY17" fmla="*/ 346527 h 1144262"/>
                <a:gd name="connsiteX18" fmla="*/ 119254 w 1144262"/>
                <a:gd name="connsiteY18" fmla="*/ 238934 h 1144262"/>
                <a:gd name="connsiteX19" fmla="*/ 288071 w 1144262"/>
                <a:gd name="connsiteY19" fmla="*/ 289812 h 1144262"/>
                <a:gd name="connsiteX20" fmla="*/ 469666 w 1144262"/>
                <a:gd name="connsiteY20" fmla="*/ 184968 h 1144262"/>
                <a:gd name="connsiteX21" fmla="*/ 510012 w 1144262"/>
                <a:gd name="connsiteY21" fmla="*/ 13330 h 1144262"/>
                <a:gd name="connsiteX22" fmla="*/ 634250 w 1144262"/>
                <a:gd name="connsiteY22" fmla="*/ 13330 h 1144262"/>
                <a:gd name="connsiteX23" fmla="*/ 674596 w 1144262"/>
                <a:gd name="connsiteY23" fmla="*/ 184969 h 1144262"/>
                <a:gd name="connsiteX24" fmla="*/ 856191 w 1144262"/>
                <a:gd name="connsiteY24" fmla="*/ 289813 h 1144262"/>
                <a:gd name="connsiteX25" fmla="*/ 856191 w 1144262"/>
                <a:gd name="connsiteY25" fmla="*/ 289812 h 114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4262" h="1144262">
                  <a:moveTo>
                    <a:pt x="736501" y="289444"/>
                  </a:moveTo>
                  <a:lnTo>
                    <a:pt x="858891" y="213643"/>
                  </a:lnTo>
                  <a:lnTo>
                    <a:pt x="930619" y="285372"/>
                  </a:lnTo>
                  <a:lnTo>
                    <a:pt x="854817" y="407761"/>
                  </a:lnTo>
                  <a:cubicBezTo>
                    <a:pt x="884013" y="457972"/>
                    <a:pt x="899308" y="515054"/>
                    <a:pt x="899129" y="573136"/>
                  </a:cubicBezTo>
                  <a:lnTo>
                    <a:pt x="1025970" y="641228"/>
                  </a:lnTo>
                  <a:lnTo>
                    <a:pt x="999716" y="739211"/>
                  </a:lnTo>
                  <a:lnTo>
                    <a:pt x="855823" y="734760"/>
                  </a:lnTo>
                  <a:cubicBezTo>
                    <a:pt x="826936" y="785150"/>
                    <a:pt x="785150" y="826937"/>
                    <a:pt x="734760" y="855823"/>
                  </a:cubicBezTo>
                  <a:lnTo>
                    <a:pt x="739211" y="999716"/>
                  </a:lnTo>
                  <a:lnTo>
                    <a:pt x="641228" y="1025970"/>
                  </a:lnTo>
                  <a:lnTo>
                    <a:pt x="573136" y="899129"/>
                  </a:lnTo>
                  <a:cubicBezTo>
                    <a:pt x="515054" y="899308"/>
                    <a:pt x="457972" y="884013"/>
                    <a:pt x="407761" y="854817"/>
                  </a:cubicBezTo>
                  <a:lnTo>
                    <a:pt x="285371" y="930619"/>
                  </a:lnTo>
                  <a:lnTo>
                    <a:pt x="213643" y="858890"/>
                  </a:lnTo>
                  <a:lnTo>
                    <a:pt x="289445" y="736501"/>
                  </a:lnTo>
                  <a:cubicBezTo>
                    <a:pt x="260249" y="686290"/>
                    <a:pt x="244954" y="629208"/>
                    <a:pt x="245133" y="571126"/>
                  </a:cubicBezTo>
                  <a:lnTo>
                    <a:pt x="118292" y="503034"/>
                  </a:lnTo>
                  <a:lnTo>
                    <a:pt x="144546" y="405051"/>
                  </a:lnTo>
                  <a:lnTo>
                    <a:pt x="288439" y="409502"/>
                  </a:lnTo>
                  <a:cubicBezTo>
                    <a:pt x="317326" y="359112"/>
                    <a:pt x="359112" y="317325"/>
                    <a:pt x="409502" y="288439"/>
                  </a:cubicBezTo>
                  <a:lnTo>
                    <a:pt x="405051" y="144546"/>
                  </a:lnTo>
                  <a:lnTo>
                    <a:pt x="503034" y="118292"/>
                  </a:lnTo>
                  <a:lnTo>
                    <a:pt x="571126" y="245133"/>
                  </a:lnTo>
                  <a:cubicBezTo>
                    <a:pt x="629208" y="244954"/>
                    <a:pt x="686290" y="260249"/>
                    <a:pt x="736501" y="289445"/>
                  </a:cubicBezTo>
                  <a:lnTo>
                    <a:pt x="736501" y="289444"/>
                  </a:lnTo>
                  <a:close/>
                </a:path>
              </a:pathLst>
            </a:custGeom>
            <a:solidFill>
              <a:srgbClr val="28A0B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98604" tIns="398604" rIns="398605" bIns="398605" numCol="1" spcCol="1270" anchor="ctr" anchorCtr="0">
              <a:noAutofit/>
            </a:bodyPr>
            <a:lstStyle/>
            <a:p>
              <a:pPr marL="0" lvl="0" indent="0" algn="ctr" defTabSz="666750">
                <a:lnSpc>
                  <a:spcPct val="90000"/>
                </a:lnSpc>
                <a:spcBef>
                  <a:spcPct val="0"/>
                </a:spcBef>
                <a:spcAft>
                  <a:spcPct val="35000"/>
                </a:spcAft>
                <a:buNone/>
              </a:pPr>
              <a:r>
                <a:rPr lang="en-GB" sz="1200" kern="1200"/>
                <a:t>Estates</a:t>
              </a:r>
            </a:p>
          </p:txBody>
        </p:sp>
        <p:sp>
          <p:nvSpPr>
            <p:cNvPr id="70" name="Arrow: Circular 69">
              <a:extLst>
                <a:ext uri="{FF2B5EF4-FFF2-40B4-BE49-F238E27FC236}">
                  <a16:creationId xmlns:a16="http://schemas.microsoft.com/office/drawing/2014/main" id="{91B5C267-03D0-5BCB-27BD-E3E9398EB7A3}"/>
                </a:ext>
              </a:extLst>
            </p:cNvPr>
            <p:cNvSpPr/>
            <p:nvPr/>
          </p:nvSpPr>
          <p:spPr>
            <a:xfrm>
              <a:off x="9579906" y="4343208"/>
              <a:ext cx="2055430" cy="2055430"/>
            </a:xfrm>
            <a:prstGeom prst="circularArrow">
              <a:avLst>
                <a:gd name="adj1" fmla="val 4687"/>
                <a:gd name="adj2" fmla="val 299029"/>
                <a:gd name="adj3" fmla="val 2475312"/>
                <a:gd name="adj4" fmla="val 15952270"/>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71" name="Shape 70">
              <a:extLst>
                <a:ext uri="{FF2B5EF4-FFF2-40B4-BE49-F238E27FC236}">
                  <a16:creationId xmlns:a16="http://schemas.microsoft.com/office/drawing/2014/main" id="{26206E6D-7B12-F633-F146-BE1C8472ADAE}"/>
                </a:ext>
              </a:extLst>
            </p:cNvPr>
            <p:cNvSpPr/>
            <p:nvPr/>
          </p:nvSpPr>
          <p:spPr>
            <a:xfrm>
              <a:off x="8575725" y="3945477"/>
              <a:ext cx="1493398" cy="1493398"/>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72" name="Arrow: Circular 71">
              <a:extLst>
                <a:ext uri="{FF2B5EF4-FFF2-40B4-BE49-F238E27FC236}">
                  <a16:creationId xmlns:a16="http://schemas.microsoft.com/office/drawing/2014/main" id="{07646E41-C03C-79DF-EAC2-341B333C8712}"/>
                </a:ext>
              </a:extLst>
            </p:cNvPr>
            <p:cNvSpPr/>
            <p:nvPr/>
          </p:nvSpPr>
          <p:spPr>
            <a:xfrm>
              <a:off x="9171991" y="3147542"/>
              <a:ext cx="1610184" cy="1610184"/>
            </a:xfrm>
            <a:prstGeom prst="circularArrow">
              <a:avLst>
                <a:gd name="adj1" fmla="val 5984"/>
                <a:gd name="adj2" fmla="val 394124"/>
                <a:gd name="adj3" fmla="val 13313824"/>
                <a:gd name="adj4" fmla="val 10508221"/>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grpSp>
      <p:sp>
        <p:nvSpPr>
          <p:cNvPr id="3" name="Speech Bubble: Rectangle 2">
            <a:extLst>
              <a:ext uri="{FF2B5EF4-FFF2-40B4-BE49-F238E27FC236}">
                <a16:creationId xmlns:a16="http://schemas.microsoft.com/office/drawing/2014/main" id="{EA1D41D9-1D61-4A31-035A-F04C61FF6554}"/>
              </a:ext>
            </a:extLst>
          </p:cNvPr>
          <p:cNvSpPr/>
          <p:nvPr/>
        </p:nvSpPr>
        <p:spPr>
          <a:xfrm>
            <a:off x="6327308" y="1890387"/>
            <a:ext cx="5472601" cy="3937919"/>
          </a:xfrm>
          <a:prstGeom prst="wedgeRectCallout">
            <a:avLst>
              <a:gd name="adj1" fmla="val 49662"/>
              <a:gd name="adj2" fmla="val 15682"/>
            </a:avLst>
          </a:prstGeom>
          <a:solidFill>
            <a:srgbClr val="5B9BD5"/>
          </a:solidFill>
          <a:ln w="12700" cap="flat" cmpd="sng" algn="ctr">
            <a:solidFill>
              <a:sysClr val="windowText" lastClr="000000"/>
            </a:solid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Key Messages – Link to Estates and Facilities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p>
            <a:pPr marL="171450" indent="-171450">
              <a:spcAft>
                <a:spcPts val="300"/>
              </a:spcAft>
              <a:buFont typeface="Arial" panose="020B0604020202020204" pitchFamily="34" charset="0"/>
              <a:buChar char="•"/>
              <a:defRPr/>
            </a:pPr>
            <a:r>
              <a:rPr lang="en-GB" sz="1050" b="1" dirty="0">
                <a:solidFill>
                  <a:schemeClr val="bg1"/>
                </a:solidFill>
                <a:latin typeface="Verdana" panose="020B0604030504040204" pitchFamily="34" charset="0"/>
                <a:ea typeface="Verdana" panose="020B0604030504040204" pitchFamily="34" charset="0"/>
                <a:cs typeface="Arial" panose="020B0604020202020204" pitchFamily="34" charset="0"/>
              </a:rPr>
              <a:t>D</a:t>
            </a:r>
            <a:r>
              <a:rPr kumimoji="0" lang="en-GB" sz="105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igital</a:t>
            </a:r>
            <a:r>
              <a:rPr kumimoji="0" lang="en-GB" sz="105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 infrastructure</a:t>
            </a:r>
            <a:r>
              <a:rPr kumimoji="0" lang="en-GB" sz="105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 ensure the digital infrastructure is robust to support the safety and quality of care. This may require investment.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5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One single system</a:t>
            </a:r>
            <a:r>
              <a:rPr kumimoji="0" lang="en-GB" sz="105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 Unified Electronic Patient Record (UEPR) across mental health and community settings and acute partners in Mid and South Essex, replacing our current clinical systems by 2026.</a:t>
            </a:r>
            <a:endParaRPr kumimoji="0" lang="en-GB" sz="105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5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Agile working</a:t>
            </a:r>
            <a:r>
              <a:rPr kumimoji="0" lang="en-GB" sz="105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 work closely together in a flexible way across sites and buildings.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5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Data-Driven</a:t>
            </a:r>
            <a:r>
              <a:rPr kumimoji="0" lang="en-GB" sz="105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 require data guided by the Data Strategy and with a move to “Cloud” based solutions and storage.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5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Data Driven decisions</a:t>
            </a:r>
            <a:r>
              <a:rPr kumimoji="0" lang="en-GB" sz="105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 effective data to drive estates and facilities.</a:t>
            </a:r>
            <a:endParaRPr kumimoji="0" lang="en-GB" sz="105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5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Digitally empowered patients</a:t>
            </a:r>
            <a:r>
              <a:rPr kumimoji="0" lang="en-GB" sz="105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 aligned with the anchor strategy, there is an increasing focus for patients to be more involved in their treatment. In terms of digital, this includes provision of a Service User Portal; online advice and guidance; and e-Learning and digital literacy programs. </a:t>
            </a:r>
            <a:endParaRPr kumimoji="0" lang="en-GB" sz="1050" b="0" i="0" u="none" strike="noStrike" kern="1200" cap="none" spc="0" normalizeH="0" baseline="0" noProof="0" dirty="0">
              <a:ln>
                <a:noFill/>
              </a:ln>
              <a:solidFill>
                <a:schemeClr val="bg1"/>
              </a:solidFill>
              <a:effectLst/>
              <a:highlight>
                <a:srgbClr val="FFFF00"/>
              </a:highlight>
              <a:uLnTx/>
              <a:uFillTx/>
              <a:latin typeface="Verdana" panose="020B0604030504040204" pitchFamily="34" charset="0"/>
              <a:ea typeface="Verdana" panose="020B060403050404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5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Operational excellence/smart infrastructure</a:t>
            </a:r>
            <a:r>
              <a:rPr kumimoji="0" lang="en-GB" sz="105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 use technology to drive productivity, reduce energy consumption, increase patient and staff satisfaction.</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5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Hospital without walls</a:t>
            </a:r>
            <a:r>
              <a:rPr kumimoji="0" lang="en-GB" sz="105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 increase use of different for service users to access non-face-to-face services (e.g. virtual consultations, remote monitoring, virtual wards</a:t>
            </a:r>
            <a:r>
              <a:rPr lang="en-GB" sz="1050" dirty="0">
                <a:solidFill>
                  <a:schemeClr val="bg1"/>
                </a:solidFill>
                <a:latin typeface="Verdana" panose="020B0604030504040204" pitchFamily="34" charset="0"/>
                <a:ea typeface="Verdana" panose="020B0604030504040204" pitchFamily="34" charset="0"/>
                <a:cs typeface="Arial" panose="020B0604020202020204" pitchFamily="34" charset="0"/>
              </a:rPr>
              <a:t>).</a:t>
            </a:r>
            <a:endParaRPr kumimoji="0" lang="en-GB" sz="105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ED93628E-DBC7-9F9E-C7BE-5537879A8D41}"/>
              </a:ext>
            </a:extLst>
          </p:cNvPr>
          <p:cNvSpPr txBox="1"/>
          <p:nvPr/>
        </p:nvSpPr>
        <p:spPr>
          <a:xfrm>
            <a:off x="610386" y="1630649"/>
            <a:ext cx="701030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kern="0">
                <a:solidFill>
                  <a:schemeClr val="accent5"/>
                </a:solidFill>
                <a:latin typeface="Verdana" panose="020B0604030504040204" pitchFamily="34" charset="0"/>
                <a:ea typeface="Verdana" panose="020B0604030504040204" pitchFamily="34" charset="0"/>
              </a:rPr>
              <a:t>Our Digital Strategy – link to estates and facilities</a:t>
            </a:r>
            <a:endParaRPr kumimoji="0" lang="en-GB" sz="10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16511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35</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Agile Working</a:t>
            </a:r>
          </a:p>
        </p:txBody>
      </p:sp>
      <p:sp>
        <p:nvSpPr>
          <p:cNvPr id="3" name="TextBox 2">
            <a:extLst>
              <a:ext uri="{FF2B5EF4-FFF2-40B4-BE49-F238E27FC236}">
                <a16:creationId xmlns:a16="http://schemas.microsoft.com/office/drawing/2014/main" id="{70F30716-652D-6857-AC0B-757D1C38039A}"/>
              </a:ext>
            </a:extLst>
          </p:cNvPr>
          <p:cNvSpPr txBox="1"/>
          <p:nvPr/>
        </p:nvSpPr>
        <p:spPr>
          <a:xfrm>
            <a:off x="609417" y="2092314"/>
            <a:ext cx="6138856" cy="3170099"/>
          </a:xfrm>
          <a:prstGeom prst="rect">
            <a:avLst/>
          </a:prstGeom>
          <a:noFill/>
        </p:spPr>
        <p:txBody>
          <a:bodyPr wrap="square" rtlCol="0">
            <a:spAutoFit/>
          </a:bodyPr>
          <a:lstStyle/>
          <a:p>
            <a:r>
              <a:rPr lang="en-GB" sz="1000">
                <a:effectLst/>
                <a:latin typeface="Verdana" panose="020B0604030504040204" pitchFamily="34" charset="0"/>
                <a:ea typeface="Verdana" panose="020B0604030504040204" pitchFamily="34" charset="0"/>
                <a:cs typeface="Aptos" panose="020B0004020202020204" pitchFamily="34" charset="0"/>
              </a:rPr>
              <a:t>NHS organisations are consistently reviewing how to enhance the efficiency and effectiveness of their clinical and non-clinical space to increase flexibility and resilience. Working patterns and standards post-pandemic are continuously evolving and this has accelerated the need for modern, flexible space to support activities – it may be less than before, and it may be in different locations. </a:t>
            </a:r>
          </a:p>
          <a:p>
            <a:r>
              <a:rPr lang="en-GB" sz="1000">
                <a:effectLst/>
                <a:latin typeface="Verdana" panose="020B0604030504040204" pitchFamily="34" charset="0"/>
                <a:ea typeface="Verdana" panose="020B0604030504040204" pitchFamily="34" charset="0"/>
                <a:cs typeface="Aptos" panose="020B0004020202020204" pitchFamily="34" charset="0"/>
              </a:rPr>
              <a:t> </a:t>
            </a:r>
          </a:p>
          <a:p>
            <a:r>
              <a:rPr lang="en-GB" sz="1000">
                <a:effectLst/>
                <a:latin typeface="Verdana" panose="020B0604030504040204" pitchFamily="34" charset="0"/>
                <a:ea typeface="Verdana" panose="020B0604030504040204" pitchFamily="34" charset="0"/>
                <a:cs typeface="Aptos" panose="020B0004020202020204" pitchFamily="34" charset="0"/>
              </a:rPr>
              <a:t>The pandemic amplified several trends in the workplace including the growth of a dispersed workforce and the proliferation of digital engagement. This is therefore creating an emerging work environment that promotes agility and growth through a mix of on-site and remote employees. </a:t>
            </a:r>
          </a:p>
          <a:p>
            <a:endParaRPr lang="en-GB" sz="1000">
              <a:solidFill>
                <a:prstClr val="black"/>
              </a:solidFill>
              <a:latin typeface="Verdana" panose="020B0604030504040204" pitchFamily="34" charset="0"/>
              <a:ea typeface="Verdana" panose="020B0604030504040204" pitchFamily="34" charset="0"/>
            </a:endParaRPr>
          </a:p>
          <a:p>
            <a:r>
              <a:rPr lang="en-GB" sz="1000">
                <a:latin typeface="Verdana" panose="020B0604030504040204" pitchFamily="34" charset="0"/>
                <a:ea typeface="Verdana" panose="020B0604030504040204" pitchFamily="34" charset="0"/>
              </a:rPr>
              <a:t>We need to therefore consider workforce and working practises within the context of our estate redevelopment plans. This needs to be driven by an evidence based approach, reflecting changing working practises and linked to technological advances, and on a site by site basis. As an example, any potential redevelopment or refiguration of the Lodge will be pivotal in the adaptation and integration of agile working practises across the Trust. </a:t>
            </a:r>
          </a:p>
          <a:p>
            <a:endParaRPr lang="en-GB" sz="1000">
              <a:latin typeface="Verdana" panose="020B0604030504040204" pitchFamily="34" charset="0"/>
              <a:ea typeface="Verdana" panose="020B0604030504040204" pitchFamily="34" charset="0"/>
            </a:endParaRPr>
          </a:p>
          <a:p>
            <a:endParaRPr lang="en-GB" sz="1000">
              <a:solidFill>
                <a:prstClr val="black"/>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a:solidFill>
                <a:prstClr val="black"/>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64FD6DC9-C78F-47F0-20E7-6EA21798A5CF}"/>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9" name="TextBox 8">
            <a:extLst>
              <a:ext uri="{FF2B5EF4-FFF2-40B4-BE49-F238E27FC236}">
                <a16:creationId xmlns:a16="http://schemas.microsoft.com/office/drawing/2014/main" id="{F1F5A8BB-38AD-0A23-1512-0E18CBC13896}"/>
              </a:ext>
            </a:extLst>
          </p:cNvPr>
          <p:cNvSpPr txBox="1"/>
          <p:nvPr/>
        </p:nvSpPr>
        <p:spPr>
          <a:xfrm>
            <a:off x="610385" y="1630649"/>
            <a:ext cx="822550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kern="0">
                <a:solidFill>
                  <a:schemeClr val="accent5"/>
                </a:solidFill>
                <a:latin typeface="Verdana" panose="020B0604030504040204" pitchFamily="34" charset="0"/>
                <a:ea typeface="Verdana" panose="020B0604030504040204" pitchFamily="34" charset="0"/>
              </a:rPr>
              <a:t>Our continued development of agile working principles should consider an evidence-based approach </a:t>
            </a:r>
            <a:endParaRPr kumimoji="0" lang="en-GB" sz="10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p:txBody>
      </p:sp>
      <p:sp>
        <p:nvSpPr>
          <p:cNvPr id="7" name="Speech Bubble: Rectangle 6">
            <a:extLst>
              <a:ext uri="{FF2B5EF4-FFF2-40B4-BE49-F238E27FC236}">
                <a16:creationId xmlns:a16="http://schemas.microsoft.com/office/drawing/2014/main" id="{673B0F74-CFA4-4401-F0F0-359CDBD0E6E2}"/>
              </a:ext>
            </a:extLst>
          </p:cNvPr>
          <p:cNvSpPr/>
          <p:nvPr/>
        </p:nvSpPr>
        <p:spPr>
          <a:xfrm>
            <a:off x="681966" y="4895387"/>
            <a:ext cx="10900617" cy="1349660"/>
          </a:xfrm>
          <a:prstGeom prst="wedgeRectCallout">
            <a:avLst>
              <a:gd name="adj1" fmla="val -47796"/>
              <a:gd name="adj2" fmla="val -19474"/>
            </a:avLst>
          </a:prstGeom>
          <a:solidFill>
            <a:srgbClr val="5B9BD5"/>
          </a:solidFill>
          <a:ln w="12700" cap="flat" cmpd="sng" algn="ctr">
            <a:solidFill>
              <a:sysClr val="windowText" lastClr="000000"/>
            </a:solid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rPr>
              <a:t>Key Messages – Link to Estates and Facilities</a:t>
            </a:r>
          </a:p>
          <a:p>
            <a:pPr marL="0" marR="0" lvl="0" indent="0" defTabSz="914400" eaLnBrk="1" fontAlgn="auto" latinLnBrk="0" hangingPunct="1">
              <a:lnSpc>
                <a:spcPct val="100000"/>
              </a:lnSpc>
              <a:spcBef>
                <a:spcPts val="0"/>
              </a:spcBef>
              <a:spcAft>
                <a:spcPts val="0"/>
              </a:spcAft>
              <a:buClrTx/>
              <a:buSzTx/>
              <a:buFontTx/>
              <a:buNone/>
              <a:tabLst/>
              <a:defRPr/>
            </a:pPr>
            <a:endParaRPr lang="en-GB" sz="1050" b="1" kern="0">
              <a:solidFill>
                <a:schemeClr val="bg1"/>
              </a:solidFill>
              <a:latin typeface="Verdana" panose="020B0604030504040204" pitchFamily="34" charset="0"/>
              <a:ea typeface="Verdana" panose="020B0604030504040204" pitchFamily="34" charset="0"/>
            </a:endParaRPr>
          </a:p>
          <a:p>
            <a:pPr>
              <a:defRPr/>
            </a:pPr>
            <a:r>
              <a:rPr lang="en-GB" sz="1050">
                <a:solidFill>
                  <a:schemeClr val="bg1"/>
                </a:solidFill>
                <a:latin typeface="Verdana" panose="020B0604030504040204" pitchFamily="34" charset="0"/>
                <a:ea typeface="Verdana" panose="020B0604030504040204" pitchFamily="34" charset="0"/>
              </a:rPr>
              <a:t>To support a fit for purpose estate, guided by the strategic analysis of our estate through the Core, Flex and Tail Model we have adopted, we must ensure alignment and integration of our supporting strategies within digital, estate strategy and people and workforce strategies. </a:t>
            </a:r>
          </a:p>
          <a:p>
            <a:pPr>
              <a:defRPr/>
            </a:pPr>
            <a:endParaRPr lang="en-GB" sz="1050">
              <a:solidFill>
                <a:schemeClr val="bg1"/>
              </a:solidFill>
              <a:latin typeface="Verdana" panose="020B0604030504040204" pitchFamily="34" charset="0"/>
              <a:ea typeface="Verdana" panose="020B0604030504040204" pitchFamily="34" charset="0"/>
            </a:endParaRPr>
          </a:p>
          <a:p>
            <a:pPr>
              <a:defRPr/>
            </a:pPr>
            <a:r>
              <a:rPr lang="en-GB" sz="1050">
                <a:solidFill>
                  <a:schemeClr val="bg1"/>
                </a:solidFill>
                <a:effectLst/>
                <a:latin typeface="Verdana" panose="020B0604030504040204" pitchFamily="34" charset="0"/>
                <a:ea typeface="Verdana" panose="020B0604030504040204" pitchFamily="34" charset="0"/>
                <a:cs typeface="Calibri" panose="020F0502020204030204" pitchFamily="34" charset="0"/>
              </a:rPr>
              <a:t>The Strategy recognises the importance of a future ready infrastructure and an estate that not only adapts to agile working but one that helps to drive innovation and collaborative working including virtual organisation, shared facilities and flexible workspaces whether in Trust or partner properties.</a:t>
            </a:r>
            <a:endParaRPr lang="en-GB" sz="1050">
              <a:solidFill>
                <a:schemeClr val="bg1"/>
              </a:solidFill>
              <a:latin typeface="Verdana" panose="020B0604030504040204" pitchFamily="34" charset="0"/>
              <a:ea typeface="Verdana" panose="020B060403050404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endParaRPr>
          </a:p>
        </p:txBody>
      </p:sp>
      <p:pic>
        <p:nvPicPr>
          <p:cNvPr id="10" name="Picture 9">
            <a:extLst>
              <a:ext uri="{FF2B5EF4-FFF2-40B4-BE49-F238E27FC236}">
                <a16:creationId xmlns:a16="http://schemas.microsoft.com/office/drawing/2014/main" id="{983C4C58-60AB-F074-BCE9-A05A10DB01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4648" y="1745746"/>
            <a:ext cx="4689889" cy="2934187"/>
          </a:xfrm>
          <a:prstGeom prst="rect">
            <a:avLst/>
          </a:prstGeom>
        </p:spPr>
      </p:pic>
    </p:spTree>
    <p:extLst>
      <p:ext uri="{BB962C8B-B14F-4D97-AF65-F5344CB8AC3E}">
        <p14:creationId xmlns:p14="http://schemas.microsoft.com/office/powerpoint/2010/main" val="1938139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36</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Strategic Context – Local</a:t>
            </a:r>
          </a:p>
        </p:txBody>
      </p:sp>
      <p:sp>
        <p:nvSpPr>
          <p:cNvPr id="3" name="TextBox 2">
            <a:extLst>
              <a:ext uri="{FF2B5EF4-FFF2-40B4-BE49-F238E27FC236}">
                <a16:creationId xmlns:a16="http://schemas.microsoft.com/office/drawing/2014/main" id="{70F30716-652D-6857-AC0B-757D1C38039A}"/>
              </a:ext>
            </a:extLst>
          </p:cNvPr>
          <p:cNvSpPr txBox="1"/>
          <p:nvPr/>
        </p:nvSpPr>
        <p:spPr>
          <a:xfrm>
            <a:off x="644450" y="2007835"/>
            <a:ext cx="611062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Our Social Impact Strategy acts as the anchor strategy for the Trust and directly supports the delivery of the strategic objectives in the Strategic Plan. This Strategy particularly sets out how EPUT will help communities to thrive and how best to support the local population. In addition, the Strategy aligns with the operating principles of the three Essex ICB Anchor Programmes and the pan-Essex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a:solidFill>
                <a:prstClr val="black"/>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Focusing on delivering</a:t>
            </a:r>
            <a:r>
              <a:rPr lang="en-GB" sz="1000">
                <a:solidFill>
                  <a:prstClr val="black"/>
                </a:solidFill>
                <a:latin typeface="Verdana" panose="020B0604030504040204" pitchFamily="34" charset="0"/>
                <a:ea typeface="Verdana" panose="020B0604030504040204" pitchFamily="34" charset="0"/>
              </a:rPr>
              <a:t> maximum social impact is in direct alignment with caring for our communities, empowering our colleagues to innovate, and learning what works and what does not </a:t>
            </a:r>
            <a:endPar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a:solidFill>
                <a:prstClr val="black"/>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a:solidFill>
                <a:prstClr val="black"/>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 name="TextBox 1">
            <a:extLst>
              <a:ext uri="{FF2B5EF4-FFF2-40B4-BE49-F238E27FC236}">
                <a16:creationId xmlns:a16="http://schemas.microsoft.com/office/drawing/2014/main" id="{64FD6DC9-C78F-47F0-20E7-6EA21798A5CF}"/>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16" name="Arrow: Right 15">
            <a:extLst>
              <a:ext uri="{FF2B5EF4-FFF2-40B4-BE49-F238E27FC236}">
                <a16:creationId xmlns:a16="http://schemas.microsoft.com/office/drawing/2014/main" id="{509407BD-D1AC-4AC1-C231-AFEB59E1048D}"/>
              </a:ext>
            </a:extLst>
          </p:cNvPr>
          <p:cNvSpPr/>
          <p:nvPr/>
        </p:nvSpPr>
        <p:spPr>
          <a:xfrm>
            <a:off x="6925057" y="1654521"/>
            <a:ext cx="5022776" cy="638526"/>
          </a:xfrm>
          <a:prstGeom prst="rightArrow">
            <a:avLst/>
          </a:prstGeom>
          <a:solidFill>
            <a:srgbClr val="4086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t>Position EPUT has a community enabler</a:t>
            </a:r>
          </a:p>
        </p:txBody>
      </p:sp>
      <p:sp>
        <p:nvSpPr>
          <p:cNvPr id="10" name="Speech Bubble: Rectangle 9">
            <a:extLst>
              <a:ext uri="{FF2B5EF4-FFF2-40B4-BE49-F238E27FC236}">
                <a16:creationId xmlns:a16="http://schemas.microsoft.com/office/drawing/2014/main" id="{B6B68692-B9C0-EDF6-B7B2-75281B927AD4}"/>
              </a:ext>
            </a:extLst>
          </p:cNvPr>
          <p:cNvSpPr/>
          <p:nvPr/>
        </p:nvSpPr>
        <p:spPr>
          <a:xfrm>
            <a:off x="655171" y="5099172"/>
            <a:ext cx="6099907" cy="1237482"/>
          </a:xfrm>
          <a:prstGeom prst="wedgeRectCallout">
            <a:avLst>
              <a:gd name="adj1" fmla="val -20542"/>
              <a:gd name="adj2" fmla="val -40872"/>
            </a:avLst>
          </a:prstGeom>
          <a:solidFill>
            <a:srgbClr val="5B9BD5"/>
          </a:solidFill>
          <a:ln w="12700" cap="flat" cmpd="sng" algn="ctr">
            <a:solidFill>
              <a:sysClr val="windowText" lastClr="000000"/>
            </a:solid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rPr>
              <a:t>Key Messages – Link to Estates and Facilities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endParaRP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50"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rPr>
              <a:t>Delivery of local estates and facilities apprenticeships </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050" kern="0">
                <a:solidFill>
                  <a:schemeClr val="bg1"/>
                </a:solidFill>
                <a:latin typeface="Verdana" panose="020B0604030504040204" pitchFamily="34" charset="0"/>
                <a:ea typeface="Verdana" panose="020B0604030504040204" pitchFamily="34" charset="0"/>
              </a:rPr>
              <a:t>Extension of rough sleeps projects – allow sleeping in buildings</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50"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rPr>
              <a:t>Use of EPUT estates to house community hubs e.g. foo</a:t>
            </a:r>
            <a:r>
              <a:rPr lang="en-GB" sz="1050" kern="0">
                <a:solidFill>
                  <a:schemeClr val="bg1"/>
                </a:solidFill>
                <a:latin typeface="Verdana" panose="020B0604030504040204" pitchFamily="34" charset="0"/>
                <a:ea typeface="Verdana" panose="020B0604030504040204" pitchFamily="34" charset="0"/>
              </a:rPr>
              <a:t>dbanks</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050" kern="0">
                <a:solidFill>
                  <a:schemeClr val="bg1"/>
                </a:solidFill>
                <a:latin typeface="Verdana" panose="020B0604030504040204" pitchFamily="34" charset="0"/>
                <a:ea typeface="Verdana" panose="020B0604030504040204" pitchFamily="34" charset="0"/>
              </a:rPr>
              <a:t>Community garden projects on EPUT sites</a:t>
            </a:r>
          </a:p>
        </p:txBody>
      </p:sp>
      <p:sp>
        <p:nvSpPr>
          <p:cNvPr id="9" name="TextBox 8">
            <a:extLst>
              <a:ext uri="{FF2B5EF4-FFF2-40B4-BE49-F238E27FC236}">
                <a16:creationId xmlns:a16="http://schemas.microsoft.com/office/drawing/2014/main" id="{F1F5A8BB-38AD-0A23-1512-0E18CBC13896}"/>
              </a:ext>
            </a:extLst>
          </p:cNvPr>
          <p:cNvSpPr txBox="1"/>
          <p:nvPr/>
        </p:nvSpPr>
        <p:spPr>
          <a:xfrm>
            <a:off x="610386" y="1630649"/>
            <a:ext cx="701030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kern="0">
                <a:solidFill>
                  <a:schemeClr val="accent5"/>
                </a:solidFill>
                <a:latin typeface="Verdana" panose="020B0604030504040204" pitchFamily="34" charset="0"/>
                <a:ea typeface="Verdana" panose="020B0604030504040204" pitchFamily="34" charset="0"/>
              </a:rPr>
              <a:t>Our Social Impact Strategy</a:t>
            </a:r>
            <a:endParaRPr kumimoji="0" lang="en-GB" sz="10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p:txBody>
      </p:sp>
      <p:pic>
        <p:nvPicPr>
          <p:cNvPr id="12" name="Picture 11">
            <a:extLst>
              <a:ext uri="{FF2B5EF4-FFF2-40B4-BE49-F238E27FC236}">
                <a16:creationId xmlns:a16="http://schemas.microsoft.com/office/drawing/2014/main" id="{759E952D-CA1C-E773-B315-8FD9C53C40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825" y="3429000"/>
            <a:ext cx="6081815" cy="1586561"/>
          </a:xfrm>
          <a:prstGeom prst="rect">
            <a:avLst/>
          </a:prstGeom>
        </p:spPr>
      </p:pic>
      <p:pic>
        <p:nvPicPr>
          <p:cNvPr id="20" name="Graphic 19">
            <a:extLst>
              <a:ext uri="{FF2B5EF4-FFF2-40B4-BE49-F238E27FC236}">
                <a16:creationId xmlns:a16="http://schemas.microsoft.com/office/drawing/2014/main" id="{DCB0BE15-F01F-C6D9-6D76-CB61A4D3225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755078" y="2316919"/>
            <a:ext cx="5124450" cy="3990975"/>
          </a:xfrm>
          <a:prstGeom prst="rect">
            <a:avLst/>
          </a:prstGeom>
        </p:spPr>
      </p:pic>
    </p:spTree>
    <p:extLst>
      <p:ext uri="{BB962C8B-B14F-4D97-AF65-F5344CB8AC3E}">
        <p14:creationId xmlns:p14="http://schemas.microsoft.com/office/powerpoint/2010/main" val="3632740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37</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Strategic Context – Local</a:t>
            </a:r>
          </a:p>
        </p:txBody>
      </p:sp>
      <p:sp>
        <p:nvSpPr>
          <p:cNvPr id="3" name="TextBox 2">
            <a:extLst>
              <a:ext uri="{FF2B5EF4-FFF2-40B4-BE49-F238E27FC236}">
                <a16:creationId xmlns:a16="http://schemas.microsoft.com/office/drawing/2014/main" id="{70F30716-652D-6857-AC0B-757D1C38039A}"/>
              </a:ext>
            </a:extLst>
          </p:cNvPr>
          <p:cNvSpPr txBox="1"/>
          <p:nvPr/>
        </p:nvSpPr>
        <p:spPr>
          <a:xfrm>
            <a:off x="610386" y="2028231"/>
            <a:ext cx="4226790" cy="1631216"/>
          </a:xfrm>
          <a:prstGeom prst="rect">
            <a:avLst/>
          </a:prstGeom>
          <a:noFill/>
        </p:spPr>
        <p:txBody>
          <a:bodyPr wrap="square" rtlCol="0">
            <a:spAutoFit/>
          </a:bodyPr>
          <a:lstStyle/>
          <a:p>
            <a:r>
              <a:rPr lang="en-GB" sz="1000">
                <a:latin typeface="Verdana" panose="020B0604030504040204" pitchFamily="34" charset="0"/>
                <a:ea typeface="Verdana" panose="020B0604030504040204" pitchFamily="34" charset="0"/>
              </a:rPr>
              <a:t>Our People and Education Strategy was developed in line with the NHS Long Term Plan and its particular focus to train, retain and reform the workforce. The Operating Model extends across the EPUT Care Units and comprises 6 Operational Care Units: HR Business Partnering, Employee Relations, Workforce, Education and Leaning, Medical Staffing, Organisational Development and Recruitment. Each of these Care Units require adequate, agile and robust infrastructure to support their objectives. The pillars of the People and Education Strategy include:</a:t>
            </a:r>
          </a:p>
        </p:txBody>
      </p:sp>
      <p:sp>
        <p:nvSpPr>
          <p:cNvPr id="4" name="TextBox 3">
            <a:extLst>
              <a:ext uri="{FF2B5EF4-FFF2-40B4-BE49-F238E27FC236}">
                <a16:creationId xmlns:a16="http://schemas.microsoft.com/office/drawing/2014/main" id="{9604B684-7BFC-4286-53F3-EF81938A2D97}"/>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50" name="Speech Bubble: Rectangle 49">
            <a:extLst>
              <a:ext uri="{FF2B5EF4-FFF2-40B4-BE49-F238E27FC236}">
                <a16:creationId xmlns:a16="http://schemas.microsoft.com/office/drawing/2014/main" id="{F42D29FB-81F3-62BE-830A-4E8037F4A6A7}"/>
              </a:ext>
            </a:extLst>
          </p:cNvPr>
          <p:cNvSpPr/>
          <p:nvPr/>
        </p:nvSpPr>
        <p:spPr>
          <a:xfrm>
            <a:off x="715777" y="3834991"/>
            <a:ext cx="4226790" cy="1439808"/>
          </a:xfrm>
          <a:prstGeom prst="wedgeRectCallout">
            <a:avLst>
              <a:gd name="adj1" fmla="val 24340"/>
              <a:gd name="adj2" fmla="val -43213"/>
            </a:avLst>
          </a:prstGeom>
          <a:solidFill>
            <a:srgbClr val="5B9BD5"/>
          </a:solidFill>
          <a:ln w="12700" cap="flat" cmpd="sng" algn="ctr">
            <a:solidFill>
              <a:sysClr val="windowText" lastClr="000000"/>
            </a:solid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Key Messages – Link to Estates and Facilities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50" i="0" u="none" strike="noStrike" kern="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Involving patients and communities in the decision-making process</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050" kern="0" dirty="0">
                <a:solidFill>
                  <a:schemeClr val="bg1"/>
                </a:solidFill>
                <a:latin typeface="Verdana" panose="020B0604030504040204" pitchFamily="34" charset="0"/>
                <a:ea typeface="Verdana" panose="020B0604030504040204" pitchFamily="34" charset="0"/>
              </a:rPr>
              <a:t>Sharing estate with system partners</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050" kern="0" dirty="0">
                <a:solidFill>
                  <a:schemeClr val="bg1"/>
                </a:solidFill>
                <a:latin typeface="Verdana" panose="020B0604030504040204" pitchFamily="34" charset="0"/>
                <a:ea typeface="Verdana" panose="020B0604030504040204" pitchFamily="34" charset="0"/>
              </a:rPr>
              <a:t>Need to implement agile working policy</a:t>
            </a:r>
          </a:p>
        </p:txBody>
      </p:sp>
      <p:sp>
        <p:nvSpPr>
          <p:cNvPr id="2" name="TextBox 1">
            <a:extLst>
              <a:ext uri="{FF2B5EF4-FFF2-40B4-BE49-F238E27FC236}">
                <a16:creationId xmlns:a16="http://schemas.microsoft.com/office/drawing/2014/main" id="{0D169EE0-0166-4981-6140-2C92EF62C813}"/>
              </a:ext>
            </a:extLst>
          </p:cNvPr>
          <p:cNvSpPr txBox="1"/>
          <p:nvPr/>
        </p:nvSpPr>
        <p:spPr>
          <a:xfrm>
            <a:off x="610386" y="1630649"/>
            <a:ext cx="701030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kern="0">
                <a:solidFill>
                  <a:schemeClr val="accent5"/>
                </a:solidFill>
                <a:latin typeface="Verdana" panose="020B0604030504040204" pitchFamily="34" charset="0"/>
                <a:ea typeface="Verdana" panose="020B0604030504040204" pitchFamily="34" charset="0"/>
              </a:rPr>
              <a:t>Working in partnership with people and communities </a:t>
            </a:r>
            <a:endParaRPr kumimoji="0" lang="en-GB" sz="10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p:txBody>
      </p:sp>
      <p:pic>
        <p:nvPicPr>
          <p:cNvPr id="60" name="Graphic 59">
            <a:extLst>
              <a:ext uri="{FF2B5EF4-FFF2-40B4-BE49-F238E27FC236}">
                <a16:creationId xmlns:a16="http://schemas.microsoft.com/office/drawing/2014/main" id="{4DB6A0B4-12D4-92B5-4930-AFFD554092D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166183" y="1334678"/>
            <a:ext cx="6762750" cy="5000625"/>
          </a:xfrm>
          <a:prstGeom prst="rect">
            <a:avLst/>
          </a:prstGeom>
        </p:spPr>
      </p:pic>
    </p:spTree>
    <p:extLst>
      <p:ext uri="{BB962C8B-B14F-4D97-AF65-F5344CB8AC3E}">
        <p14:creationId xmlns:p14="http://schemas.microsoft.com/office/powerpoint/2010/main" val="3150958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38</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Strategic Context – Local</a:t>
            </a:r>
          </a:p>
        </p:txBody>
      </p:sp>
      <p:sp>
        <p:nvSpPr>
          <p:cNvPr id="4" name="TextBox 3">
            <a:extLst>
              <a:ext uri="{FF2B5EF4-FFF2-40B4-BE49-F238E27FC236}">
                <a16:creationId xmlns:a16="http://schemas.microsoft.com/office/drawing/2014/main" id="{9604B684-7BFC-4286-53F3-EF81938A2D97}"/>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2" name="TextBox 1">
            <a:extLst>
              <a:ext uri="{FF2B5EF4-FFF2-40B4-BE49-F238E27FC236}">
                <a16:creationId xmlns:a16="http://schemas.microsoft.com/office/drawing/2014/main" id="{67CB447F-767B-9E90-D2BD-6EFBED8B4533}"/>
              </a:ext>
            </a:extLst>
          </p:cNvPr>
          <p:cNvSpPr txBox="1"/>
          <p:nvPr/>
        </p:nvSpPr>
        <p:spPr>
          <a:xfrm>
            <a:off x="657791" y="1630649"/>
            <a:ext cx="6072193" cy="313162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lang="en-GB" sz="1000">
              <a:solidFill>
                <a:prstClr val="black"/>
              </a:solidFill>
              <a:latin typeface="Verdana" panose="020B0604030504040204" pitchFamily="34" charset="0"/>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lang="en-GB" sz="1000">
              <a:solidFill>
                <a:prstClr val="black"/>
              </a:solidFill>
              <a:latin typeface="Verdana" panose="020B0604030504040204" pitchFamily="34" charset="0"/>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Aft>
                <a:spcPts val="0"/>
              </a:spcAft>
              <a:buClrTx/>
              <a:buSzTx/>
              <a:buFontTx/>
              <a:buNone/>
              <a:tabLst/>
              <a:defRPr/>
            </a:pPr>
            <a:r>
              <a:rPr lang="en-GB" sz="1000">
                <a:solidFill>
                  <a:prstClr val="black"/>
                </a:solidFill>
                <a:latin typeface="Verdana" panose="020B0604030504040204" pitchFamily="34" charset="0"/>
                <a:ea typeface="Verdana" panose="020B0604030504040204" pitchFamily="34" charset="0"/>
                <a:cs typeface="Times New Roman" panose="02020603050405020304" pitchFamily="18" charset="0"/>
              </a:rPr>
              <a:t>The Research Strategy (2023 – 2026) was developed to highlight the importance of research, the challenges faced by the field and outlines a 3-year implementation programme to address these challenges. </a:t>
            </a:r>
          </a:p>
          <a:p>
            <a:pPr marL="0" marR="0" lvl="0" indent="0" algn="l" defTabSz="914400" rtl="0" eaLnBrk="1" fontAlgn="auto" latinLnBrk="0" hangingPunct="1">
              <a:lnSpc>
                <a:spcPct val="100000"/>
              </a:lnSpc>
              <a:spcAft>
                <a:spcPts val="0"/>
              </a:spcAft>
              <a:buClrTx/>
              <a:buSzTx/>
              <a:buFontTx/>
              <a:buNone/>
              <a:tabLst/>
              <a:defRPr/>
            </a:pPr>
            <a:endParaRPr lang="en-GB" sz="1000" noProof="0">
              <a:solidFill>
                <a:prstClr val="black"/>
              </a:solidFill>
              <a:latin typeface="Verdana" panose="020B0604030504040204" pitchFamily="34" charset="0"/>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Aft>
                <a:spcPts val="0"/>
              </a:spcAft>
              <a:buClrTx/>
              <a:buSzTx/>
              <a:buFontTx/>
              <a:buNone/>
              <a:tabLst/>
              <a:defRPr/>
            </a:pPr>
            <a:r>
              <a:rPr kumimoji="0" lang="en-GB" sz="1000" b="1" strike="noStrike" kern="1200" cap="none" spc="0" normalizeH="0" baseline="0">
                <a:ln>
                  <a:noFill/>
                </a:ln>
                <a:solidFill>
                  <a:srgbClr val="005EB8"/>
                </a:solidFill>
                <a:effectLst/>
                <a:uLnTx/>
                <a:uFillTx/>
                <a:latin typeface="Verdana" panose="020B0604030504040204" pitchFamily="34" charset="0"/>
                <a:ea typeface="Verdana" panose="020B0604030504040204" pitchFamily="34" charset="0"/>
                <a:cs typeface="Times New Roman" panose="02020603050405020304" pitchFamily="18" charset="0"/>
              </a:rPr>
              <a:t>Key cha</a:t>
            </a:r>
            <a:r>
              <a:rPr lang="en-GB" sz="1000" b="1">
                <a:solidFill>
                  <a:srgbClr val="005EB8"/>
                </a:solidFill>
                <a:latin typeface="Verdana" panose="020B0604030504040204" pitchFamily="34" charset="0"/>
                <a:ea typeface="Verdana" panose="020B0604030504040204" pitchFamily="34" charset="0"/>
                <a:cs typeface="Times New Roman" panose="02020603050405020304" pitchFamily="18" charset="0"/>
              </a:rPr>
              <a:t>llenges: </a:t>
            </a:r>
            <a:endParaRPr kumimoji="0" lang="en-GB" sz="1000" b="1" strike="noStrike" kern="1200" cap="none" spc="0" normalizeH="0" baseline="0" noProof="0">
              <a:ln>
                <a:noFill/>
              </a:ln>
              <a:solidFill>
                <a:srgbClr val="005EB8"/>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171450" marR="0" lvl="0" indent="-171450" algn="l" defTabSz="914400" rtl="0" eaLnBrk="1" fontAlgn="auto" latinLnBrk="0" hangingPunct="1">
              <a:lnSpc>
                <a:spcPct val="100000"/>
              </a:lnSpc>
              <a:spcAft>
                <a:spcPts val="300"/>
              </a:spcAft>
              <a:buClrTx/>
              <a:buSzTx/>
              <a:buFont typeface="Arial" panose="020B0604020202020204" pitchFamily="34" charset="0"/>
              <a:buChar char="•"/>
              <a:tabLst/>
              <a:defRPr/>
            </a:pPr>
            <a:r>
              <a:rPr lang="en-GB" sz="1000" b="1">
                <a:solidFill>
                  <a:prstClr val="black"/>
                </a:solidFill>
                <a:latin typeface="Verdana" panose="020B0604030504040204" pitchFamily="34" charset="0"/>
                <a:ea typeface="Verdana" panose="020B0604030504040204" pitchFamily="34" charset="0"/>
                <a:cs typeface="Times New Roman" panose="02020603050405020304" pitchFamily="18" charset="0"/>
              </a:rPr>
              <a:t>Workforce: </a:t>
            </a:r>
            <a:r>
              <a:rPr lang="en-GB" sz="1000">
                <a:solidFill>
                  <a:prstClr val="black"/>
                </a:solidFill>
                <a:latin typeface="Verdana" panose="020B0604030504040204" pitchFamily="34" charset="0"/>
                <a:ea typeface="Verdana" panose="020B0604030504040204" pitchFamily="34" charset="0"/>
                <a:cs typeface="Times New Roman" panose="02020603050405020304" pitchFamily="18" charset="0"/>
              </a:rPr>
              <a:t>the workforce is often unable to partake in research due to capacity, tools, space and access availability. </a:t>
            </a:r>
          </a:p>
          <a:p>
            <a:pPr marL="171450" marR="0" lvl="0" indent="-171450" algn="l" defTabSz="914400" rtl="0" eaLnBrk="1" fontAlgn="auto" latinLnBrk="0" hangingPunct="1">
              <a:lnSpc>
                <a:spcPct val="100000"/>
              </a:lnSpc>
              <a:spcAft>
                <a:spcPts val="300"/>
              </a:spcAft>
              <a:buClrTx/>
              <a:buSzTx/>
              <a:buFont typeface="Arial" panose="020B0604020202020204" pitchFamily="34" charset="0"/>
              <a:buChar char="•"/>
              <a:tabLst/>
              <a:defRPr/>
            </a:pPr>
            <a:r>
              <a:rPr kumimoji="0" lang="en-GB" sz="10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Funding sources: </a:t>
            </a:r>
            <a:r>
              <a:rPr kumimoji="0" lang="en-GB" sz="100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access to NIHR funding can be challenging</a:t>
            </a:r>
          </a:p>
          <a:p>
            <a:pPr marL="171450" marR="0" lvl="0" indent="-171450" algn="l" defTabSz="914400" rtl="0" eaLnBrk="1" fontAlgn="auto" latinLnBrk="0" hangingPunct="1">
              <a:lnSpc>
                <a:spcPct val="100000"/>
              </a:lnSpc>
              <a:spcAft>
                <a:spcPts val="300"/>
              </a:spcAft>
              <a:buClrTx/>
              <a:buSzTx/>
              <a:buFont typeface="Arial" panose="020B0604020202020204" pitchFamily="34" charset="0"/>
              <a:buChar char="•"/>
              <a:tabLst/>
              <a:defRPr/>
            </a:pPr>
            <a:r>
              <a:rPr lang="en-GB" sz="1000" b="1">
                <a:solidFill>
                  <a:prstClr val="black"/>
                </a:solidFill>
                <a:latin typeface="Verdana" panose="020B0604030504040204" pitchFamily="34" charset="0"/>
                <a:ea typeface="Verdana" panose="020B0604030504040204" pitchFamily="34" charset="0"/>
                <a:cs typeface="Times New Roman" panose="02020603050405020304" pitchFamily="18" charset="0"/>
              </a:rPr>
              <a:t>Communication: </a:t>
            </a:r>
            <a:r>
              <a:rPr lang="en-GB" sz="1000">
                <a:solidFill>
                  <a:prstClr val="black"/>
                </a:solidFill>
                <a:latin typeface="Verdana" panose="020B0604030504040204" pitchFamily="34" charset="0"/>
                <a:ea typeface="Verdana" panose="020B0604030504040204" pitchFamily="34" charset="0"/>
                <a:cs typeface="Times New Roman" panose="02020603050405020304" pitchFamily="18" charset="0"/>
              </a:rPr>
              <a:t>communication needs to be improved to improve research awareness and knowledge sharing</a:t>
            </a:r>
          </a:p>
          <a:p>
            <a:pPr marR="0" lvl="0" algn="l" defTabSz="914400" rtl="0" eaLnBrk="1" fontAlgn="auto" latinLnBrk="0" hangingPunct="1">
              <a:lnSpc>
                <a:spcPct val="100000"/>
              </a:lnSpc>
              <a:spcAft>
                <a:spcPts val="0"/>
              </a:spcAft>
              <a:buClrTx/>
              <a:buSzTx/>
              <a:tabLst/>
              <a:defRPr/>
            </a:pPr>
            <a:endParaRPr lang="en-GB" sz="1000">
              <a:solidFill>
                <a:prstClr val="black"/>
              </a:solidFill>
              <a:latin typeface="Verdana" panose="020B0604030504040204" pitchFamily="34" charset="0"/>
              <a:ea typeface="Verdana" panose="020B0604030504040204" pitchFamily="34" charset="0"/>
              <a:cs typeface="Times New Roman" panose="02020603050405020304" pitchFamily="18" charset="0"/>
            </a:endParaRPr>
          </a:p>
          <a:p>
            <a:pPr marR="0" lvl="0" algn="l" defTabSz="914400" rtl="0" eaLnBrk="1" fontAlgn="auto" latinLnBrk="0" hangingPunct="1">
              <a:lnSpc>
                <a:spcPct val="100000"/>
              </a:lnSpc>
              <a:spcAft>
                <a:spcPts val="0"/>
              </a:spcAft>
              <a:buClrTx/>
              <a:buSzTx/>
              <a:tabLst/>
              <a:defRPr/>
            </a:pPr>
            <a:r>
              <a:rPr lang="en-GB" sz="1000" b="1">
                <a:solidFill>
                  <a:srgbClr val="005EB8"/>
                </a:solidFill>
                <a:latin typeface="Verdana" panose="020B0604030504040204" pitchFamily="34" charset="0"/>
                <a:ea typeface="Verdana" panose="020B0604030504040204" pitchFamily="34" charset="0"/>
                <a:cs typeface="Times New Roman" panose="02020603050405020304" pitchFamily="18" charset="0"/>
              </a:rPr>
              <a:t>Key milestones: </a:t>
            </a:r>
          </a:p>
          <a:p>
            <a:pPr marL="171450" marR="0" lvl="0" indent="-171450" algn="l" defTabSz="914400" rtl="0" eaLnBrk="1" fontAlgn="auto" latinLnBrk="0" hangingPunct="1">
              <a:lnSpc>
                <a:spcPct val="100000"/>
              </a:lnSpc>
              <a:spcAft>
                <a:spcPts val="300"/>
              </a:spcAft>
              <a:buClrTx/>
              <a:buSzTx/>
              <a:buFont typeface="Arial" panose="020B0604020202020204" pitchFamily="34" charset="0"/>
              <a:buChar char="•"/>
              <a:tabLst/>
              <a:defRPr/>
            </a:pPr>
            <a:r>
              <a:rPr lang="en-GB" sz="1000" b="1">
                <a:solidFill>
                  <a:prstClr val="black"/>
                </a:solidFill>
                <a:latin typeface="Verdana" panose="020B0604030504040204" pitchFamily="34" charset="0"/>
                <a:ea typeface="Verdana" panose="020B0604030504040204" pitchFamily="34" charset="0"/>
                <a:cs typeface="Times New Roman" panose="02020603050405020304" pitchFamily="18" charset="0"/>
              </a:rPr>
              <a:t>Year 1: </a:t>
            </a:r>
            <a:r>
              <a:rPr lang="en-GB" sz="1000">
                <a:solidFill>
                  <a:prstClr val="black"/>
                </a:solidFill>
                <a:latin typeface="Verdana" panose="020B0604030504040204" pitchFamily="34" charset="0"/>
                <a:ea typeface="Verdana" panose="020B0604030504040204" pitchFamily="34" charset="0"/>
                <a:cs typeface="Times New Roman" panose="02020603050405020304" pitchFamily="18" charset="0"/>
              </a:rPr>
              <a:t>increase research awareness</a:t>
            </a:r>
          </a:p>
          <a:p>
            <a:pPr marL="171450" marR="0" lvl="0" indent="-171450" algn="l" defTabSz="914400" rtl="0" eaLnBrk="1" fontAlgn="auto" latinLnBrk="0" hangingPunct="1">
              <a:lnSpc>
                <a:spcPct val="100000"/>
              </a:lnSpc>
              <a:spcAft>
                <a:spcPts val="300"/>
              </a:spcAft>
              <a:buClrTx/>
              <a:buSzTx/>
              <a:buFont typeface="Arial" panose="020B0604020202020204" pitchFamily="34" charset="0"/>
              <a:buChar char="•"/>
              <a:tabLst/>
              <a:defRPr/>
            </a:pPr>
            <a:r>
              <a:rPr lang="en-GB" sz="1000" b="1">
                <a:solidFill>
                  <a:prstClr val="black"/>
                </a:solidFill>
                <a:latin typeface="Verdana" panose="020B0604030504040204" pitchFamily="34" charset="0"/>
                <a:ea typeface="Verdana" panose="020B0604030504040204" pitchFamily="34" charset="0"/>
                <a:cs typeface="Times New Roman" panose="02020603050405020304" pitchFamily="18" charset="0"/>
              </a:rPr>
              <a:t>Year 2: </a:t>
            </a:r>
            <a:r>
              <a:rPr lang="en-GB" sz="1000">
                <a:solidFill>
                  <a:prstClr val="black"/>
                </a:solidFill>
                <a:latin typeface="Verdana" panose="020B0604030504040204" pitchFamily="34" charset="0"/>
                <a:ea typeface="Verdana" panose="020B0604030504040204" pitchFamily="34" charset="0"/>
                <a:cs typeface="Times New Roman" panose="02020603050405020304" pitchFamily="18" charset="0"/>
              </a:rPr>
              <a:t>improve research activity and involvement of EPUT workforce </a:t>
            </a:r>
          </a:p>
          <a:p>
            <a:pPr marL="171450" marR="0" lvl="0" indent="-171450" algn="l" defTabSz="914400" rtl="0" eaLnBrk="1" fontAlgn="auto" latinLnBrk="0" hangingPunct="1">
              <a:lnSpc>
                <a:spcPct val="100000"/>
              </a:lnSpc>
              <a:spcAft>
                <a:spcPts val="300"/>
              </a:spcAft>
              <a:buClrTx/>
              <a:buSzTx/>
              <a:buFont typeface="Arial" panose="020B0604020202020204" pitchFamily="34" charset="0"/>
              <a:buChar char="•"/>
              <a:tabLst/>
              <a:defRPr/>
            </a:pPr>
            <a:r>
              <a:rPr lang="en-GB" sz="1000" b="1">
                <a:solidFill>
                  <a:prstClr val="black"/>
                </a:solidFill>
                <a:latin typeface="Verdana" panose="020B0604030504040204" pitchFamily="34" charset="0"/>
                <a:ea typeface="Verdana" panose="020B0604030504040204" pitchFamily="34" charset="0"/>
                <a:cs typeface="Times New Roman" panose="02020603050405020304" pitchFamily="18" charset="0"/>
              </a:rPr>
              <a:t>Year 3: </a:t>
            </a:r>
            <a:r>
              <a:rPr lang="en-GB" sz="1000">
                <a:solidFill>
                  <a:prstClr val="black"/>
                </a:solidFill>
                <a:latin typeface="Verdana" panose="020B0604030504040204" pitchFamily="34" charset="0"/>
                <a:ea typeface="Verdana" panose="020B0604030504040204" pitchFamily="34" charset="0"/>
                <a:cs typeface="Times New Roman" panose="02020603050405020304" pitchFamily="18" charset="0"/>
              </a:rPr>
              <a:t>increase NIHR research and grant fund portfolio, including an increase in commercial clinical trials</a:t>
            </a:r>
          </a:p>
        </p:txBody>
      </p:sp>
      <p:sp>
        <p:nvSpPr>
          <p:cNvPr id="9" name="TextBox 8">
            <a:extLst>
              <a:ext uri="{FF2B5EF4-FFF2-40B4-BE49-F238E27FC236}">
                <a16:creationId xmlns:a16="http://schemas.microsoft.com/office/drawing/2014/main" id="{0AF3C56B-635D-5CB8-8BEA-DFAD739ACBAC}"/>
              </a:ext>
            </a:extLst>
          </p:cNvPr>
          <p:cNvSpPr txBox="1"/>
          <p:nvPr/>
        </p:nvSpPr>
        <p:spPr>
          <a:xfrm>
            <a:off x="610386" y="1630649"/>
            <a:ext cx="701030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kern="0">
                <a:solidFill>
                  <a:schemeClr val="accent5"/>
                </a:solidFill>
                <a:latin typeface="Verdana" panose="020B0604030504040204" pitchFamily="34" charset="0"/>
                <a:ea typeface="Verdana" panose="020B0604030504040204" pitchFamily="34" charset="0"/>
              </a:rPr>
              <a:t>Our Research Strategy</a:t>
            </a:r>
            <a:endParaRPr kumimoji="0" lang="en-GB" sz="10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p:txBody>
      </p:sp>
      <p:sp>
        <p:nvSpPr>
          <p:cNvPr id="10" name="Speech Bubble: Rectangle 9">
            <a:extLst>
              <a:ext uri="{FF2B5EF4-FFF2-40B4-BE49-F238E27FC236}">
                <a16:creationId xmlns:a16="http://schemas.microsoft.com/office/drawing/2014/main" id="{47760214-532D-A647-8B8A-D03BA400F69C}"/>
              </a:ext>
            </a:extLst>
          </p:cNvPr>
          <p:cNvSpPr/>
          <p:nvPr/>
        </p:nvSpPr>
        <p:spPr>
          <a:xfrm>
            <a:off x="794719" y="4982388"/>
            <a:ext cx="5748968" cy="964102"/>
          </a:xfrm>
          <a:prstGeom prst="wedgeRectCallout">
            <a:avLst>
              <a:gd name="adj1" fmla="val 24340"/>
              <a:gd name="adj2" fmla="val -43213"/>
            </a:avLst>
          </a:prstGeom>
          <a:solidFill>
            <a:srgbClr val="5B9BD5"/>
          </a:solidFill>
          <a:ln w="12700" cap="flat" cmpd="sng" algn="ctr">
            <a:solidFill>
              <a:sysClr val="windowText" lastClr="000000"/>
            </a:solid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rPr>
              <a:t>Key Messages – Link to Estates and Facilities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endParaRP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050" kern="0">
                <a:solidFill>
                  <a:schemeClr val="bg1"/>
                </a:solidFill>
                <a:latin typeface="Verdana" panose="020B0604030504040204" pitchFamily="34" charset="0"/>
                <a:ea typeface="Verdana" panose="020B0604030504040204" pitchFamily="34" charset="0"/>
              </a:rPr>
              <a:t>Ensuring access to sufficient and appropriate estate capacity to support the research vision</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050" kern="0">
                <a:solidFill>
                  <a:schemeClr val="bg1"/>
                </a:solidFill>
                <a:latin typeface="Verdana" panose="020B0604030504040204" pitchFamily="34" charset="0"/>
                <a:ea typeface="Verdana" panose="020B0604030504040204" pitchFamily="34" charset="0"/>
              </a:rPr>
              <a:t>Align research activities with care units and with other provider partners</a:t>
            </a:r>
          </a:p>
        </p:txBody>
      </p:sp>
      <p:pic>
        <p:nvPicPr>
          <p:cNvPr id="34" name="Graphic 33">
            <a:extLst>
              <a:ext uri="{FF2B5EF4-FFF2-40B4-BE49-F238E27FC236}">
                <a16:creationId xmlns:a16="http://schemas.microsoft.com/office/drawing/2014/main" id="{E2050B28-F1D6-D591-94C8-B7E60B087A5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932612" y="1630649"/>
            <a:ext cx="4743450" cy="4429125"/>
          </a:xfrm>
          <a:prstGeom prst="rect">
            <a:avLst/>
          </a:prstGeom>
        </p:spPr>
      </p:pic>
    </p:spTree>
    <p:extLst>
      <p:ext uri="{BB962C8B-B14F-4D97-AF65-F5344CB8AC3E}">
        <p14:creationId xmlns:p14="http://schemas.microsoft.com/office/powerpoint/2010/main" val="3811534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39</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n-ea"/>
                <a:cs typeface="Calibri" panose="020F0502020204030204" pitchFamily="34" charset="0"/>
              </a:rPr>
              <a:t>On-going Collaborative Working Across Our ICS</a:t>
            </a:r>
          </a:p>
        </p:txBody>
      </p:sp>
      <p:sp>
        <p:nvSpPr>
          <p:cNvPr id="2" name="TextBox 1">
            <a:extLst>
              <a:ext uri="{FF2B5EF4-FFF2-40B4-BE49-F238E27FC236}">
                <a16:creationId xmlns:a16="http://schemas.microsoft.com/office/drawing/2014/main" id="{64FD6DC9-C78F-47F0-20E7-6EA21798A5CF}"/>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3" name="Content Placeholder 1">
            <a:extLst>
              <a:ext uri="{FF2B5EF4-FFF2-40B4-BE49-F238E27FC236}">
                <a16:creationId xmlns:a16="http://schemas.microsoft.com/office/drawing/2014/main" id="{023D735D-204E-288F-EB36-2F0BB654ADE8}"/>
              </a:ext>
            </a:extLst>
          </p:cNvPr>
          <p:cNvSpPr txBox="1">
            <a:spLocks/>
          </p:cNvSpPr>
          <p:nvPr/>
        </p:nvSpPr>
        <p:spPr>
          <a:xfrm>
            <a:off x="687349" y="1630649"/>
            <a:ext cx="5193504" cy="4386103"/>
          </a:xfrm>
          <a:prstGeom prst="rect">
            <a:avLst/>
          </a:prstGeom>
        </p:spPr>
        <p:txBody>
          <a:bodyPr numCol="1" spcCol="288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GB" sz="1000">
                <a:latin typeface="Verdana" panose="020B0604030504040204" pitchFamily="34" charset="0"/>
                <a:ea typeface="Verdana" panose="020B0604030504040204" pitchFamily="34" charset="0"/>
              </a:rPr>
              <a:t>Our collaborative, partnership working between health and care providers and local government is key to promoting effective investment decision making. </a:t>
            </a:r>
          </a:p>
          <a:p>
            <a:pPr marL="0" indent="0">
              <a:lnSpc>
                <a:spcPct val="100000"/>
              </a:lnSpc>
              <a:spcBef>
                <a:spcPts val="0"/>
              </a:spcBef>
              <a:spcAft>
                <a:spcPts val="600"/>
              </a:spcAft>
              <a:buFont typeface="Arial" panose="020B0604020202020204" pitchFamily="34" charset="0"/>
              <a:buNone/>
            </a:pPr>
            <a:r>
              <a:rPr lang="en-GB" sz="1000">
                <a:latin typeface="Verdana" panose="020B0604030504040204" pitchFamily="34" charset="0"/>
                <a:ea typeface="Verdana" panose="020B0604030504040204" pitchFamily="34" charset="0"/>
              </a:rPr>
              <a:t>We have established specific collaborative arrangements with other providers of the NHS services in:</a:t>
            </a:r>
          </a:p>
          <a:p>
            <a:pPr>
              <a:lnSpc>
                <a:spcPct val="100000"/>
              </a:lnSpc>
              <a:spcBef>
                <a:spcPts val="0"/>
              </a:spcBef>
              <a:spcAft>
                <a:spcPts val="600"/>
              </a:spcAft>
              <a:buClr>
                <a:srgbClr val="005EB8"/>
              </a:buClr>
            </a:pPr>
            <a:r>
              <a:rPr lang="en-GB" sz="1000">
                <a:latin typeface="Verdana" panose="020B0604030504040204" pitchFamily="34" charset="0"/>
                <a:ea typeface="Verdana" panose="020B0604030504040204" pitchFamily="34" charset="0"/>
              </a:rPr>
              <a:t>Mid and South Essex Community Collaborative </a:t>
            </a:r>
          </a:p>
          <a:p>
            <a:pPr>
              <a:lnSpc>
                <a:spcPct val="100000"/>
              </a:lnSpc>
              <a:spcBef>
                <a:spcPts val="0"/>
              </a:spcBef>
              <a:spcAft>
                <a:spcPts val="600"/>
              </a:spcAft>
              <a:buClr>
                <a:srgbClr val="005EB8"/>
              </a:buClr>
            </a:pPr>
            <a:r>
              <a:rPr lang="en-GB" sz="1000">
                <a:latin typeface="Verdana" panose="020B0604030504040204" pitchFamily="34" charset="0"/>
                <a:ea typeface="Verdana" panose="020B0604030504040204" pitchFamily="34" charset="0"/>
              </a:rPr>
              <a:t>North East Essex Community Collaborative</a:t>
            </a:r>
          </a:p>
          <a:p>
            <a:pPr>
              <a:lnSpc>
                <a:spcPct val="100000"/>
              </a:lnSpc>
              <a:spcBef>
                <a:spcPts val="0"/>
              </a:spcBef>
              <a:spcAft>
                <a:spcPts val="600"/>
              </a:spcAft>
              <a:buClr>
                <a:srgbClr val="005EB8"/>
              </a:buClr>
            </a:pPr>
            <a:r>
              <a:rPr lang="en-GB" sz="1000">
                <a:latin typeface="Verdana" panose="020B0604030504040204" pitchFamily="34" charset="0"/>
                <a:ea typeface="Verdana" panose="020B0604030504040204" pitchFamily="34" charset="0"/>
              </a:rPr>
              <a:t>East of England Regional Specialist Mental Health</a:t>
            </a:r>
          </a:p>
          <a:p>
            <a:pPr marL="0" indent="0">
              <a:lnSpc>
                <a:spcPct val="100000"/>
              </a:lnSpc>
              <a:spcBef>
                <a:spcPts val="0"/>
              </a:spcBef>
              <a:spcAft>
                <a:spcPts val="600"/>
              </a:spcAft>
              <a:buClr>
                <a:srgbClr val="005EB8"/>
              </a:buClr>
              <a:buNone/>
            </a:pPr>
            <a:r>
              <a:rPr lang="en-GB" sz="1000">
                <a:latin typeface="Verdana" panose="020B0604030504040204" pitchFamily="34" charset="0"/>
                <a:ea typeface="Verdana" panose="020B0604030504040204" pitchFamily="34" charset="0"/>
              </a:rPr>
              <a:t>By continuing to build on this successful collaborative working and delivering more integrated and coordinated health and wellbeing services we will speed up care and reduce inequalities across Essex.</a:t>
            </a:r>
          </a:p>
          <a:p>
            <a:pPr marL="0" indent="0">
              <a:lnSpc>
                <a:spcPct val="100000"/>
              </a:lnSpc>
              <a:spcBef>
                <a:spcPts val="0"/>
              </a:spcBef>
              <a:spcAft>
                <a:spcPts val="600"/>
              </a:spcAft>
              <a:buClr>
                <a:srgbClr val="005EB8"/>
              </a:buClr>
              <a:buNone/>
            </a:pPr>
            <a:endParaRPr lang="en-GB" sz="100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0E2A52DF-0B9E-44D7-FBF0-9543E1BCA92D}"/>
              </a:ext>
            </a:extLst>
          </p:cNvPr>
          <p:cNvSpPr txBox="1"/>
          <p:nvPr/>
        </p:nvSpPr>
        <p:spPr>
          <a:xfrm>
            <a:off x="6169154" y="1653978"/>
            <a:ext cx="3500995" cy="245901"/>
          </a:xfrm>
          <a:prstGeom prst="rect">
            <a:avLst/>
          </a:prstGeom>
          <a:noFill/>
        </p:spPr>
        <p:txBody>
          <a:bodyPr wrap="square" lIns="0" rIns="0" rtlCol="0" anchor="b">
            <a:spAutoFit/>
          </a:bodyPr>
          <a:lstStyle/>
          <a:p>
            <a:pPr marL="0" marR="0" lvl="0" indent="0" algn="l" defTabSz="914400" rtl="0" eaLnBrk="1" fontAlgn="auto" latinLnBrk="0" hangingPunct="1">
              <a:lnSpc>
                <a:spcPct val="110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005EB8"/>
                </a:solidFill>
                <a:effectLst/>
                <a:uLnTx/>
                <a:uFillTx/>
                <a:latin typeface="Verdana" panose="020B0604030504040204" pitchFamily="34" charset="0"/>
                <a:ea typeface="Verdana" panose="020B0604030504040204" pitchFamily="34" charset="0"/>
                <a:cs typeface="+mn-cs"/>
              </a:rPr>
              <a:t>Mid and South Essex Community Collaborative</a:t>
            </a:r>
            <a:endParaRPr kumimoji="0" lang="en-GB" sz="1000" b="0" i="0" u="none" strike="noStrike" kern="1200" cap="none" spc="0" normalizeH="0" baseline="0" noProof="0">
              <a:ln>
                <a:noFill/>
              </a:ln>
              <a:solidFill>
                <a:srgbClr val="005EB8"/>
              </a:solidFill>
              <a:effectLst/>
              <a:uLnTx/>
              <a:uFillTx/>
              <a:latin typeface="Verdana" panose="020B0604030504040204" pitchFamily="34" charset="0"/>
              <a:ea typeface="Verdana" panose="020B0604030504040204" pitchFamily="34" charset="0"/>
              <a:cs typeface="+mn-cs"/>
            </a:endParaRPr>
          </a:p>
        </p:txBody>
      </p:sp>
      <p:sp>
        <p:nvSpPr>
          <p:cNvPr id="7" name="TextBox 6">
            <a:extLst>
              <a:ext uri="{FF2B5EF4-FFF2-40B4-BE49-F238E27FC236}">
                <a16:creationId xmlns:a16="http://schemas.microsoft.com/office/drawing/2014/main" id="{9045E675-E325-95A4-AF60-D4654FCEFAED}"/>
              </a:ext>
            </a:extLst>
          </p:cNvPr>
          <p:cNvSpPr txBox="1"/>
          <p:nvPr/>
        </p:nvSpPr>
        <p:spPr>
          <a:xfrm>
            <a:off x="6169154" y="1912015"/>
            <a:ext cx="5747680" cy="2179764"/>
          </a:xfrm>
          <a:prstGeom prst="rect">
            <a:avLst/>
          </a:prstGeom>
          <a:noFill/>
        </p:spPr>
        <p:txBody>
          <a:bodyPr wrap="square" lIns="0" rIns="0" rtlCol="0" anchor="b">
            <a:spAutoFit/>
          </a:bodyPr>
          <a:lstStyle/>
          <a:p>
            <a:pPr marL="0" marR="0" lvl="0" indent="0" algn="l" defTabSz="914400" rtl="0" eaLnBrk="1" fontAlgn="auto" latinLnBrk="0" hangingPunct="1">
              <a:lnSpc>
                <a:spcPct val="110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 partnership between three </a:t>
            </a:r>
            <a:r>
              <a:rPr kumimoji="0" lang="en-US" sz="10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organisations</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EPUT, NELFT and Provide, who’s role is to work with health and care providers to review how community services can best address the needs of the local communities. The intention of the MSE Community Collaborative is to:</a:t>
            </a:r>
          </a:p>
          <a:p>
            <a:pPr marL="171450" marR="0" lvl="0" indent="-171450" algn="l" defTabSz="914400" rtl="0" eaLnBrk="1" fontAlgn="auto" latinLnBrk="0" hangingPunct="1">
              <a:lnSpc>
                <a:spcPct val="110000"/>
              </a:lnSpc>
              <a:spcBef>
                <a:spcPts val="0"/>
              </a:spcBef>
              <a:spcAft>
                <a:spcPts val="800"/>
              </a:spcAft>
              <a:buClrTx/>
              <a:buSzTx/>
              <a:buFont typeface="Wingdings" panose="05000000000000000000" pitchFamily="2" charset="2"/>
              <a:buChar char="ü"/>
              <a:tabLst/>
              <a:defRPr/>
            </a:pPr>
            <a:r>
              <a:rPr kumimoji="0" lang="en-US" sz="1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Improve access and health outcomes</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across the population, irrespective of where the service user resides, or which </a:t>
            </a:r>
            <a:r>
              <a:rPr kumimoji="0" lang="en-US" sz="10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organisation</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delivers their care</a:t>
            </a:r>
          </a:p>
          <a:p>
            <a:pPr marL="171450" marR="0" lvl="0" indent="-171450" algn="l" defTabSz="914400" rtl="0" eaLnBrk="1" fontAlgn="auto" latinLnBrk="0" hangingPunct="1">
              <a:lnSpc>
                <a:spcPct val="110000"/>
              </a:lnSpc>
              <a:spcBef>
                <a:spcPts val="0"/>
              </a:spcBef>
              <a:spcAft>
                <a:spcPts val="800"/>
              </a:spcAft>
              <a:buClrTx/>
              <a:buSzTx/>
              <a:buFont typeface="Wingdings" panose="05000000000000000000" pitchFamily="2" charset="2"/>
              <a:buChar char="ü"/>
              <a:tabLst/>
              <a:defRPr/>
            </a:pPr>
            <a:r>
              <a:rPr kumimoji="0" lang="en-US" sz="1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Better collaboration and partnership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between the </a:t>
            </a:r>
            <a:r>
              <a:rPr kumimoji="0" lang="en-US" sz="10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organisations</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to deliver best clinical practices and high-quality care</a:t>
            </a:r>
          </a:p>
          <a:p>
            <a:pPr marL="171450" marR="0" lvl="0" indent="-171450" algn="l" defTabSz="914400" rtl="0" eaLnBrk="1" fontAlgn="auto" latinLnBrk="0" hangingPunct="1">
              <a:lnSpc>
                <a:spcPct val="110000"/>
              </a:lnSpc>
              <a:spcBef>
                <a:spcPts val="0"/>
              </a:spcBef>
              <a:spcAft>
                <a:spcPts val="800"/>
              </a:spcAft>
              <a:buClrTx/>
              <a:buSzTx/>
              <a:buFont typeface="Wingdings" panose="05000000000000000000" pitchFamily="2" charset="2"/>
              <a:buChar char="ü"/>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Futureproof community services by </a:t>
            </a:r>
            <a:r>
              <a:rPr kumimoji="0" lang="en-US" sz="1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delivering services closer to the patients</a:t>
            </a:r>
          </a:p>
          <a:p>
            <a:pPr marL="0" marR="0" lvl="0" indent="0" algn="l" defTabSz="914400" rtl="0" eaLnBrk="1" fontAlgn="auto" latinLnBrk="0" hangingPunct="1">
              <a:lnSpc>
                <a:spcPct val="110000"/>
              </a:lnSpc>
              <a:spcBef>
                <a:spcPts val="0"/>
              </a:spcBef>
              <a:spcAft>
                <a:spcPts val="80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9" name="Picture 8" descr="About Provide Community Interest Company (Provide Community) | Driven by  Health">
            <a:extLst>
              <a:ext uri="{FF2B5EF4-FFF2-40B4-BE49-F238E27FC236}">
                <a16:creationId xmlns:a16="http://schemas.microsoft.com/office/drawing/2014/main" id="{9235B377-7C68-A462-D484-8932CCB4C37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7349" y="6046197"/>
            <a:ext cx="958571" cy="4067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NELFT (North East London NHS Foundation Trust) - Working Families">
            <a:extLst>
              <a:ext uri="{FF2B5EF4-FFF2-40B4-BE49-F238E27FC236}">
                <a16:creationId xmlns:a16="http://schemas.microsoft.com/office/drawing/2014/main" id="{B55AB509-E69A-101A-9290-5E2506B36CA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04060" y="6061330"/>
            <a:ext cx="937004" cy="3586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37C3EA2-278C-31AA-A0D7-CC916BD636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2732" y="6098899"/>
            <a:ext cx="1127836" cy="372029"/>
          </a:xfrm>
          <a:prstGeom prst="rect">
            <a:avLst/>
          </a:prstGeom>
        </p:spPr>
      </p:pic>
      <p:pic>
        <p:nvPicPr>
          <p:cNvPr id="12" name="Picture 11">
            <a:extLst>
              <a:ext uri="{FF2B5EF4-FFF2-40B4-BE49-F238E27FC236}">
                <a16:creationId xmlns:a16="http://schemas.microsoft.com/office/drawing/2014/main" id="{EB5169C9-8BC2-595B-763B-F13BA57E93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58812" y="5980030"/>
            <a:ext cx="1900509" cy="576218"/>
          </a:xfrm>
          <a:prstGeom prst="rect">
            <a:avLst/>
          </a:prstGeom>
        </p:spPr>
      </p:pic>
      <p:sp>
        <p:nvSpPr>
          <p:cNvPr id="16" name="TextBox 15">
            <a:extLst>
              <a:ext uri="{FF2B5EF4-FFF2-40B4-BE49-F238E27FC236}">
                <a16:creationId xmlns:a16="http://schemas.microsoft.com/office/drawing/2014/main" id="{2928D382-2D70-3604-B270-77583145B440}"/>
              </a:ext>
            </a:extLst>
          </p:cNvPr>
          <p:cNvSpPr txBox="1"/>
          <p:nvPr/>
        </p:nvSpPr>
        <p:spPr>
          <a:xfrm>
            <a:off x="6169154" y="3998748"/>
            <a:ext cx="5747680" cy="687048"/>
          </a:xfrm>
          <a:prstGeom prst="rect">
            <a:avLst/>
          </a:prstGeom>
          <a:noFill/>
        </p:spPr>
        <p:txBody>
          <a:bodyPr wrap="square" lIns="0" rIns="0" rtlCol="0" anchor="b">
            <a:spAutoFit/>
          </a:bodyPr>
          <a:lstStyle/>
          <a:p>
            <a:pPr marL="0" marR="0" lvl="0" indent="0" algn="l" defTabSz="914400" rtl="0" eaLnBrk="1" fontAlgn="auto" latinLnBrk="0" hangingPunct="1">
              <a:lnSpc>
                <a:spcPct val="110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005EB8"/>
                </a:solidFill>
                <a:effectLst/>
                <a:uLnTx/>
                <a:uFillTx/>
                <a:latin typeface="Verdana" panose="020B0604030504040204" pitchFamily="34" charset="0"/>
                <a:ea typeface="Verdana" panose="020B0604030504040204" pitchFamily="34" charset="0"/>
                <a:cs typeface="+mn-cs"/>
              </a:rPr>
              <a:t>East of England, NHS Specialist Mental Health, Learning Disability and Autism provider collaborative</a:t>
            </a:r>
            <a:endParaRPr kumimoji="0" lang="en-US" sz="1000" b="1" i="0" u="none" strike="noStrike" kern="1200" cap="none" spc="0" normalizeH="0" baseline="0" noProof="0">
              <a:ln>
                <a:noFill/>
              </a:ln>
              <a:solidFill>
                <a:srgbClr val="005EB8"/>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10000"/>
              </a:lnSpc>
              <a:spcBef>
                <a:spcPts val="0"/>
              </a:spcBef>
              <a:spcAft>
                <a:spcPts val="800"/>
              </a:spcAft>
              <a:buClrTx/>
              <a:buSzTx/>
              <a:buFontTx/>
              <a:buNone/>
              <a:tabLst/>
              <a:defRPr/>
            </a:pPr>
            <a:endParaRPr kumimoji="0" lang="en-GB" sz="1000" b="0" i="0" u="none" strike="noStrike" kern="1200" cap="none" spc="0" normalizeH="0" baseline="0" noProof="0">
              <a:ln>
                <a:noFill/>
              </a:ln>
              <a:solidFill>
                <a:srgbClr val="005EB8"/>
              </a:solidFill>
              <a:effectLst/>
              <a:uLnTx/>
              <a:uFillTx/>
              <a:latin typeface="Verdana" panose="020B0604030504040204" pitchFamily="34" charset="0"/>
              <a:ea typeface="Verdana" panose="020B0604030504040204" pitchFamily="34" charset="0"/>
              <a:cs typeface="+mn-cs"/>
            </a:endParaRPr>
          </a:p>
        </p:txBody>
      </p:sp>
      <p:sp>
        <p:nvSpPr>
          <p:cNvPr id="17" name="TextBox 16">
            <a:extLst>
              <a:ext uri="{FF2B5EF4-FFF2-40B4-BE49-F238E27FC236}">
                <a16:creationId xmlns:a16="http://schemas.microsoft.com/office/drawing/2014/main" id="{1EB9CF11-1FC2-F871-1A5F-B5D303B94649}"/>
              </a:ext>
            </a:extLst>
          </p:cNvPr>
          <p:cNvSpPr txBox="1"/>
          <p:nvPr/>
        </p:nvSpPr>
        <p:spPr>
          <a:xfrm>
            <a:off x="6181827" y="4405523"/>
            <a:ext cx="5722333" cy="1533433"/>
          </a:xfrm>
          <a:prstGeom prst="rect">
            <a:avLst/>
          </a:prstGeom>
          <a:noFill/>
        </p:spPr>
        <p:txBody>
          <a:bodyPr wrap="square" lIns="0" rIns="0" rtlCol="0" anchor="b">
            <a:spAutoFit/>
          </a:bodyPr>
          <a:lstStyle/>
          <a:p>
            <a:pPr marL="0" marR="0" lvl="0" indent="0" algn="l" defTabSz="914400" rtl="0" eaLnBrk="1" fontAlgn="auto" latinLnBrk="0" hangingPunct="1">
              <a:lnSpc>
                <a:spcPct val="110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The collaborative have established new ways of working together to create services and support our patients in a better way that brings together all </a:t>
            </a:r>
            <a:r>
              <a:rPr kumimoji="0" lang="en-US" sz="10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organisation</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with the patient voice at the heart of all we do. </a:t>
            </a:r>
            <a:r>
              <a:rPr lang="en-US" sz="1000" dirty="0">
                <a:solidFill>
                  <a:prstClr val="black"/>
                </a:solidFill>
                <a:latin typeface="Verdana" panose="020B0604030504040204" pitchFamily="34" charset="0"/>
                <a:ea typeface="Verdana" panose="020B0604030504040204" pitchFamily="34" charset="0"/>
              </a:rPr>
              <a:t>The aim is to start to tackle inequalities in care and create more </a:t>
            </a:r>
            <a:r>
              <a:rPr lang="en-US" sz="1000" dirty="0" err="1">
                <a:solidFill>
                  <a:prstClr val="black"/>
                </a:solidFill>
                <a:latin typeface="Verdana" panose="020B0604030504040204" pitchFamily="34" charset="0"/>
                <a:ea typeface="Verdana" panose="020B0604030504040204" pitchFamily="34" charset="0"/>
              </a:rPr>
              <a:t>specialised</a:t>
            </a:r>
            <a:r>
              <a:rPr lang="en-US" sz="1000" dirty="0">
                <a:solidFill>
                  <a:prstClr val="black"/>
                </a:solidFill>
                <a:latin typeface="Verdana" panose="020B0604030504040204" pitchFamily="34" charset="0"/>
                <a:ea typeface="Verdana" panose="020B0604030504040204" pitchFamily="34" charset="0"/>
              </a:rPr>
              <a:t> care, closer to home by developing what we call ‘hospital at home’ type care.</a:t>
            </a:r>
          </a:p>
          <a:p>
            <a:pPr marL="0" marR="0" lvl="0" indent="0" algn="l" defTabSz="914400" rtl="0" eaLnBrk="1" fontAlgn="auto" latinLnBrk="0" hangingPunct="1">
              <a:lnSpc>
                <a:spcPct val="110000"/>
              </a:lnSpc>
              <a:spcBef>
                <a:spcPts val="0"/>
              </a:spcBef>
              <a:spcAft>
                <a:spcPts val="800"/>
              </a:spcAft>
              <a:buClrTx/>
              <a:buSzTx/>
              <a:buFontTx/>
              <a:buNone/>
              <a:tabLst/>
              <a:defRPr/>
            </a:pPr>
            <a:r>
              <a:rPr lang="en-US" sz="1000" dirty="0">
                <a:solidFill>
                  <a:prstClr val="black"/>
                </a:solidFill>
                <a:latin typeface="Verdana" panose="020B0604030504040204" pitchFamily="34" charset="0"/>
                <a:ea typeface="Verdana" panose="020B0604030504040204" pitchFamily="34" charset="0"/>
              </a:rPr>
              <a:t>Here are EPUT, we are one of the three lead providers that host the commissioning contract with NHS England for our Provider Collaborative covering adult medium and low secure services including learning disabilities and autism across the region.</a:t>
            </a:r>
            <a:endPar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1026" name="Picture 2" descr="East of England, NHS Specialist Mental Health, Learning Disability and Autism  Provider Collaborative">
            <a:extLst>
              <a:ext uri="{FF2B5EF4-FFF2-40B4-BE49-F238E27FC236}">
                <a16:creationId xmlns:a16="http://schemas.microsoft.com/office/drawing/2014/main" id="{1B7A3DF6-CC03-C0D5-EDD1-191956BD539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912793" y="6046036"/>
            <a:ext cx="946975" cy="400483"/>
          </a:xfrm>
          <a:prstGeom prst="rect">
            <a:avLst/>
          </a:prstGeom>
          <a:noFill/>
          <a:extLst>
            <a:ext uri="{909E8E84-426E-40DD-AFC4-6F175D3DCCD1}">
              <a14:hiddenFill xmlns:a14="http://schemas.microsoft.com/office/drawing/2010/main">
                <a:solidFill>
                  <a:srgbClr val="FFFFFF"/>
                </a:solidFill>
              </a14:hiddenFill>
            </a:ext>
          </a:extLst>
        </p:spPr>
      </p:pic>
      <p:sp>
        <p:nvSpPr>
          <p:cNvPr id="18" name="Speech Bubble: Rectangle 17">
            <a:extLst>
              <a:ext uri="{FF2B5EF4-FFF2-40B4-BE49-F238E27FC236}">
                <a16:creationId xmlns:a16="http://schemas.microsoft.com/office/drawing/2014/main" id="{8FA758C1-DF1F-9318-3FC4-AF001BE0C360}"/>
              </a:ext>
            </a:extLst>
          </p:cNvPr>
          <p:cNvSpPr/>
          <p:nvPr/>
        </p:nvSpPr>
        <p:spPr>
          <a:xfrm>
            <a:off x="687350" y="3998748"/>
            <a:ext cx="5193504" cy="1888251"/>
          </a:xfrm>
          <a:prstGeom prst="wedgeRectCallout">
            <a:avLst>
              <a:gd name="adj1" fmla="val -47827"/>
              <a:gd name="adj2" fmla="val -14795"/>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Key Messages – Link to Estates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050">
                <a:solidFill>
                  <a:prstClr val="white"/>
                </a:solidFill>
                <a:latin typeface="Verdana" panose="020B0604030504040204" pitchFamily="34" charset="0"/>
                <a:ea typeface="Verdana" panose="020B0604030504040204" pitchFamily="34" charset="0"/>
              </a:rPr>
              <a:t>The 2024/2025 focus is to rationalise MSE community estates and deliver cost improvements related to estate utilisation</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5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More </a:t>
            </a:r>
            <a:r>
              <a:rPr lang="en-GB" sz="1050">
                <a:solidFill>
                  <a:prstClr val="white"/>
                </a:solidFill>
                <a:latin typeface="Verdana" panose="020B0604030504040204" pitchFamily="34" charset="0"/>
                <a:ea typeface="Verdana" panose="020B0604030504040204" pitchFamily="34" charset="0"/>
              </a:rPr>
              <a:t>focus should be put on partnership working to provide safe, high quality spaces and a flexible estate that responds to net zero targets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050">
                <a:solidFill>
                  <a:prstClr val="white"/>
                </a:solidFill>
                <a:latin typeface="Verdana" panose="020B0604030504040204" pitchFamily="34" charset="0"/>
                <a:ea typeface="Verdana" panose="020B0604030504040204" pitchFamily="34" charset="0"/>
              </a:rPr>
              <a:t>Ensure we are working with Local Authorities to keep up to date and become more involved in any discussions about new health care developments or available S106 funding.</a:t>
            </a:r>
            <a:endParaRPr kumimoji="0" lang="en-GB" sz="105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369487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4</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dirty="0">
                <a:ln>
                  <a:noFill/>
                </a:ln>
                <a:solidFill>
                  <a:srgbClr val="005EB8"/>
                </a:solidFill>
                <a:effectLst/>
                <a:uLnTx/>
                <a:uFillTx/>
                <a:latin typeface="Impact" panose="020B0806030902050204" pitchFamily="34" charset="0"/>
                <a:ea typeface="+mn-ea"/>
                <a:cs typeface="+mn-cs"/>
              </a:rPr>
              <a:t>Introduction</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5EB8"/>
                </a:solidFill>
                <a:effectLst/>
                <a:uLnTx/>
                <a:uFillTx/>
                <a:latin typeface="Impact" panose="020B0806030902050204" pitchFamily="34" charset="0"/>
                <a:ea typeface="+mj-ea"/>
                <a:cs typeface="Calibri" panose="020F0502020204030204" pitchFamily="34" charset="0"/>
              </a:rPr>
              <a:t>Contents Roadmap</a:t>
            </a:r>
          </a:p>
        </p:txBody>
      </p:sp>
      <p:sp>
        <p:nvSpPr>
          <p:cNvPr id="5" name="TextBox 4">
            <a:extLst>
              <a:ext uri="{FF2B5EF4-FFF2-40B4-BE49-F238E27FC236}">
                <a16:creationId xmlns:a16="http://schemas.microsoft.com/office/drawing/2014/main" id="{96D234CD-3BDB-1EB8-C41C-A728D5E5C416}"/>
              </a:ext>
            </a:extLst>
          </p:cNvPr>
          <p:cNvSpPr txBox="1"/>
          <p:nvPr/>
        </p:nvSpPr>
        <p:spPr>
          <a:xfrm>
            <a:off x="630936" y="1630649"/>
            <a:ext cx="110451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black"/>
                </a:solidFill>
                <a:latin typeface="Verdana" panose="020B0604030504040204" pitchFamily="34" charset="0"/>
                <a:ea typeface="Verdana" panose="020B0604030504040204" pitchFamily="34" charset="0"/>
              </a:rPr>
              <a:t>We have summarised the key sections of our Estate Strategy below, including covering the three main strands within the strategy of where are we now, where do we want to be and how do we get there. Key s</a:t>
            </a:r>
            <a:r>
              <a:rPr kumimoji="0" lang="en-GB" sz="10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upporting</a:t>
            </a:r>
            <a:r>
              <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information to build, develop and evidence our strategy is provided within the referenced appendices.</a:t>
            </a:r>
          </a:p>
        </p:txBody>
      </p:sp>
      <p:pic>
        <p:nvPicPr>
          <p:cNvPr id="2" name="Picture 1">
            <a:extLst>
              <a:ext uri="{FF2B5EF4-FFF2-40B4-BE49-F238E27FC236}">
                <a16:creationId xmlns:a16="http://schemas.microsoft.com/office/drawing/2014/main" id="{B78D3705-EA8D-0B9A-52C1-03917906BC02}"/>
              </a:ext>
            </a:extLst>
          </p:cNvPr>
          <p:cNvPicPr>
            <a:picLocks noChangeAspect="1"/>
          </p:cNvPicPr>
          <p:nvPr/>
        </p:nvPicPr>
        <p:blipFill>
          <a:blip r:embed="rId2"/>
          <a:stretch>
            <a:fillRect/>
          </a:stretch>
        </p:blipFill>
        <p:spPr>
          <a:xfrm>
            <a:off x="729703" y="2320772"/>
            <a:ext cx="11187130" cy="3859102"/>
          </a:xfrm>
          <a:prstGeom prst="rect">
            <a:avLst/>
          </a:prstGeom>
        </p:spPr>
      </p:pic>
    </p:spTree>
    <p:extLst>
      <p:ext uri="{BB962C8B-B14F-4D97-AF65-F5344CB8AC3E}">
        <p14:creationId xmlns:p14="http://schemas.microsoft.com/office/powerpoint/2010/main" val="4188037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40</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Our Key Estate Strategy Objectives</a:t>
            </a:r>
          </a:p>
        </p:txBody>
      </p:sp>
      <p:sp>
        <p:nvSpPr>
          <p:cNvPr id="2" name="TextBox 1">
            <a:extLst>
              <a:ext uri="{FF2B5EF4-FFF2-40B4-BE49-F238E27FC236}">
                <a16:creationId xmlns:a16="http://schemas.microsoft.com/office/drawing/2014/main" id="{EEE765F3-DF42-F570-B13D-019EC278B146}"/>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6" name="TextBox 5">
            <a:extLst>
              <a:ext uri="{FF2B5EF4-FFF2-40B4-BE49-F238E27FC236}">
                <a16:creationId xmlns:a16="http://schemas.microsoft.com/office/drawing/2014/main" id="{066F7DB0-B832-B118-BE74-D6EE4B00DB96}"/>
              </a:ext>
            </a:extLst>
          </p:cNvPr>
          <p:cNvSpPr txBox="1"/>
          <p:nvPr/>
        </p:nvSpPr>
        <p:spPr>
          <a:xfrm>
            <a:off x="580559" y="1589153"/>
            <a:ext cx="11336274" cy="400110"/>
          </a:xfrm>
          <a:prstGeom prst="rect">
            <a:avLst/>
          </a:prstGeom>
          <a:noFill/>
        </p:spPr>
        <p:txBody>
          <a:bodyPr wrap="square">
            <a:spAutoFit/>
          </a:bodyPr>
          <a:lstStyle/>
          <a:p>
            <a:pPr marL="0" indent="0">
              <a:buNone/>
            </a:pPr>
            <a:r>
              <a:rPr lang="en-GB" sz="1000">
                <a:latin typeface="Verdana" panose="020B0604030504040204" pitchFamily="34" charset="0"/>
                <a:ea typeface="Verdana" panose="020B0604030504040204" pitchFamily="34" charset="0"/>
              </a:rPr>
              <a:t>The key objectives to inform the estate strategy (summarised below) were identified through relevant strategic policy review and targeted engagement with ICS stakeholders (listed in Appendix 2). Further detail on the principles underpinning these estate strategy objectives is provided in the pages overleaf.</a:t>
            </a:r>
          </a:p>
        </p:txBody>
      </p:sp>
      <p:pic>
        <p:nvPicPr>
          <p:cNvPr id="7" name="Picture 6">
            <a:extLst>
              <a:ext uri="{FF2B5EF4-FFF2-40B4-BE49-F238E27FC236}">
                <a16:creationId xmlns:a16="http://schemas.microsoft.com/office/drawing/2014/main" id="{681DFBB5-EC6D-C12A-C103-43BCCC2AC8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729" y="2524206"/>
            <a:ext cx="10793185" cy="3336825"/>
          </a:xfrm>
          <a:prstGeom prst="rect">
            <a:avLst/>
          </a:prstGeom>
        </p:spPr>
      </p:pic>
    </p:spTree>
    <p:extLst>
      <p:ext uri="{BB962C8B-B14F-4D97-AF65-F5344CB8AC3E}">
        <p14:creationId xmlns:p14="http://schemas.microsoft.com/office/powerpoint/2010/main" val="404665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a:spLocks noGrp="1" noRot="1" noMove="1" noResize="1" noEditPoints="1" noAdjustHandles="1" noChangeArrowheads="1" noChangeShapeType="1"/>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a:spLocks noGrp="1" noRot="1" noMove="1" noResize="1" noEditPoints="1" noAdjustHandles="1" noChangeArrowheads="1" noChangeShapeType="1"/>
          </p:cNvSpPr>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41</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2" name="TextBox 1">
            <a:extLst>
              <a:ext uri="{FF2B5EF4-FFF2-40B4-BE49-F238E27FC236}">
                <a16:creationId xmlns:a16="http://schemas.microsoft.com/office/drawing/2014/main" id="{64FD6DC9-C78F-47F0-20E7-6EA21798A5CF}"/>
              </a:ext>
            </a:extLst>
          </p:cNvPr>
          <p:cNvSpPr txBox="1">
            <a:spLocks noGrp="1" noRot="1" noMove="1" noResize="1" noEditPoints="1" noAdjustHandles="1" noChangeArrowheads="1" noChangeShapeType="1"/>
          </p:cNvSpPr>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24" name="Title 1">
            <a:extLst>
              <a:ext uri="{FF2B5EF4-FFF2-40B4-BE49-F238E27FC236}">
                <a16:creationId xmlns:a16="http://schemas.microsoft.com/office/drawing/2014/main" id="{F15E3479-AE7F-4A21-BE82-80B4EF41147C}"/>
              </a:ext>
            </a:extLst>
          </p:cNvPr>
          <p:cNvSpPr txBox="1">
            <a:spLocks noGrp="1" noRot="1" noMove="1" noResize="1" noEditPoints="1" noAdjustHandles="1" noChangeArrowheads="1" noChangeShapeType="1"/>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Our Key Estate Strategy Objectives and Principles</a:t>
            </a:r>
          </a:p>
        </p:txBody>
      </p:sp>
      <p:sp>
        <p:nvSpPr>
          <p:cNvPr id="13" name="Rectangle 12">
            <a:extLst>
              <a:ext uri="{FF2B5EF4-FFF2-40B4-BE49-F238E27FC236}">
                <a16:creationId xmlns:a16="http://schemas.microsoft.com/office/drawing/2014/main" id="{01E1105A-84C8-8789-53D6-5F73AD5BD260}"/>
              </a:ext>
            </a:extLst>
          </p:cNvPr>
          <p:cNvSpPr>
            <a:spLocks noGrp="1" noRot="1" noMove="1" noResize="1" noEditPoints="1" noAdjustHandles="1" noChangeArrowheads="1" noChangeShapeType="1"/>
          </p:cNvSpPr>
          <p:nvPr/>
        </p:nvSpPr>
        <p:spPr>
          <a:xfrm>
            <a:off x="510139" y="6551012"/>
            <a:ext cx="7996041" cy="2345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i="1">
                <a:solidFill>
                  <a:schemeClr val="tx1"/>
                </a:solidFill>
                <a:latin typeface="Verdana" panose="020B0604030504040204" pitchFamily="34" charset="0"/>
                <a:ea typeface="Verdana" panose="020B0604030504040204" pitchFamily="34" charset="0"/>
              </a:rPr>
              <a:t>*May include use of basic technology to support agile working, such as noise cancelling headphones in agile working environments.</a:t>
            </a:r>
          </a:p>
        </p:txBody>
      </p:sp>
      <p:pic>
        <p:nvPicPr>
          <p:cNvPr id="7" name="Graphic 6">
            <a:extLst>
              <a:ext uri="{FF2B5EF4-FFF2-40B4-BE49-F238E27FC236}">
                <a16:creationId xmlns:a16="http://schemas.microsoft.com/office/drawing/2014/main" id="{717CF9F4-0EA2-7ACF-738B-451786F8963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53533" y="1630649"/>
            <a:ext cx="11163300" cy="4352925"/>
          </a:xfrm>
          <a:prstGeom prst="rect">
            <a:avLst/>
          </a:prstGeom>
        </p:spPr>
      </p:pic>
    </p:spTree>
    <p:extLst>
      <p:ext uri="{BB962C8B-B14F-4D97-AF65-F5344CB8AC3E}">
        <p14:creationId xmlns:p14="http://schemas.microsoft.com/office/powerpoint/2010/main" val="1817836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42</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2" name="TextBox 1">
            <a:extLst>
              <a:ext uri="{FF2B5EF4-FFF2-40B4-BE49-F238E27FC236}">
                <a16:creationId xmlns:a16="http://schemas.microsoft.com/office/drawing/2014/main" id="{64FD6DC9-C78F-47F0-20E7-6EA21798A5CF}"/>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24" name="Title 1">
            <a:extLst>
              <a:ext uri="{FF2B5EF4-FFF2-40B4-BE49-F238E27FC236}">
                <a16:creationId xmlns:a16="http://schemas.microsoft.com/office/drawing/2014/main" id="{F15E3479-AE7F-4A21-BE82-80B4EF41147C}"/>
              </a:ext>
            </a:extLst>
          </p:cNvPr>
          <p:cNvSpPr txBox="1">
            <a:spLocks/>
          </p:cNvSpPr>
          <p:nvPr/>
        </p:nvSpPr>
        <p:spPr>
          <a:xfrm>
            <a:off x="515938" y="911510"/>
            <a:ext cx="1129414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Our Key Estate Strategy Objectives and Principles </a:t>
            </a:r>
            <a:r>
              <a:rPr kumimoji="0" lang="en-GB" sz="3600" b="0" i="1"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cont.</a:t>
            </a:r>
          </a:p>
        </p:txBody>
      </p:sp>
      <p:sp>
        <p:nvSpPr>
          <p:cNvPr id="7" name="Content Placeholder 2">
            <a:extLst>
              <a:ext uri="{FF2B5EF4-FFF2-40B4-BE49-F238E27FC236}">
                <a16:creationId xmlns:a16="http://schemas.microsoft.com/office/drawing/2014/main" id="{CFEE30B1-D8D8-5BE0-7384-C77B53F5769F}"/>
              </a:ext>
            </a:extLst>
          </p:cNvPr>
          <p:cNvSpPr txBox="1">
            <a:spLocks/>
          </p:cNvSpPr>
          <p:nvPr/>
        </p:nvSpPr>
        <p:spPr>
          <a:xfrm>
            <a:off x="616448" y="1596203"/>
            <a:ext cx="3235132" cy="3307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4086CA"/>
                </a:solidFill>
                <a:effectLst/>
                <a:uLnTx/>
                <a:uFillTx/>
                <a:latin typeface="Verdana" panose="020B0604030504040204" pitchFamily="34" charset="0"/>
                <a:ea typeface="Verdana" panose="020B0604030504040204" pitchFamily="34" charset="0"/>
              </a:rPr>
              <a:t>Estate Strategy Objectives</a:t>
            </a:r>
          </a:p>
        </p:txBody>
      </p:sp>
      <p:sp>
        <p:nvSpPr>
          <p:cNvPr id="8" name="Content Placeholder 2">
            <a:extLst>
              <a:ext uri="{FF2B5EF4-FFF2-40B4-BE49-F238E27FC236}">
                <a16:creationId xmlns:a16="http://schemas.microsoft.com/office/drawing/2014/main" id="{50FDD5F2-9017-B9EA-224A-EE7775725991}"/>
              </a:ext>
            </a:extLst>
          </p:cNvPr>
          <p:cNvSpPr txBox="1">
            <a:spLocks/>
          </p:cNvSpPr>
          <p:nvPr/>
        </p:nvSpPr>
        <p:spPr>
          <a:xfrm>
            <a:off x="3955637" y="1666631"/>
            <a:ext cx="7854446" cy="3307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4086CA"/>
                </a:solidFill>
                <a:effectLst/>
                <a:uLnTx/>
                <a:uFillTx/>
                <a:latin typeface="Verdana" panose="020B0604030504040204" pitchFamily="34" charset="0"/>
                <a:ea typeface="Verdana" panose="020B0604030504040204" pitchFamily="34" charset="0"/>
              </a:rPr>
              <a:t>Principles</a:t>
            </a:r>
          </a:p>
        </p:txBody>
      </p:sp>
      <p:sp>
        <p:nvSpPr>
          <p:cNvPr id="39" name="Rectangle 38">
            <a:extLst>
              <a:ext uri="{FF2B5EF4-FFF2-40B4-BE49-F238E27FC236}">
                <a16:creationId xmlns:a16="http://schemas.microsoft.com/office/drawing/2014/main" id="{FEDE021B-DAC3-E012-8B9C-77C64469218A}"/>
              </a:ext>
            </a:extLst>
          </p:cNvPr>
          <p:cNvSpPr/>
          <p:nvPr/>
        </p:nvSpPr>
        <p:spPr>
          <a:xfrm>
            <a:off x="510139" y="6561923"/>
            <a:ext cx="9357177" cy="1752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i="1">
                <a:solidFill>
                  <a:schemeClr val="tx1"/>
                </a:solidFill>
                <a:latin typeface="Verdana" panose="020B0604030504040204" pitchFamily="34" charset="0"/>
                <a:ea typeface="Verdana" panose="020B0604030504040204" pitchFamily="34" charset="0"/>
              </a:rPr>
              <a:t>*Provide some guidance on operational issues that may result from colocation of system partners e.g. contractual issues of space payment etc</a:t>
            </a:r>
          </a:p>
        </p:txBody>
      </p:sp>
      <p:pic>
        <p:nvPicPr>
          <p:cNvPr id="22" name="Graphic 21">
            <a:extLst>
              <a:ext uri="{FF2B5EF4-FFF2-40B4-BE49-F238E27FC236}">
                <a16:creationId xmlns:a16="http://schemas.microsoft.com/office/drawing/2014/main" id="{8ED992D7-C9A0-B9B5-E104-94B0E573E4F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15433" y="1921277"/>
            <a:ext cx="11201400" cy="4324350"/>
          </a:xfrm>
          <a:prstGeom prst="rect">
            <a:avLst/>
          </a:prstGeom>
        </p:spPr>
      </p:pic>
    </p:spTree>
    <p:extLst>
      <p:ext uri="{BB962C8B-B14F-4D97-AF65-F5344CB8AC3E}">
        <p14:creationId xmlns:p14="http://schemas.microsoft.com/office/powerpoint/2010/main" val="4117371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43</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Do We Want To Be?</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384470"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Summary Vision: Estates </a:t>
            </a:r>
            <a:r>
              <a:rPr lang="en-GB" sz="3200">
                <a:solidFill>
                  <a:srgbClr val="005EB8"/>
                </a:solidFill>
                <a:latin typeface="Impact" panose="020B0806030902050204" pitchFamily="34" charset="0"/>
                <a:cs typeface="Calibri" panose="020F0502020204030204" pitchFamily="34" charset="0"/>
              </a:rPr>
              <a:t>Supporting Delivery of </a:t>
            </a:r>
            <a:r>
              <a:rPr kumimoji="0" lang="en-GB" sz="32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Our Strategic </a:t>
            </a:r>
            <a:r>
              <a:rPr lang="en-GB" sz="3200">
                <a:solidFill>
                  <a:srgbClr val="005EB8"/>
                </a:solidFill>
                <a:latin typeface="Impact" panose="020B0806030902050204" pitchFamily="34" charset="0"/>
                <a:cs typeface="Calibri" panose="020F0502020204030204" pitchFamily="34" charset="0"/>
              </a:rPr>
              <a:t>Plan</a:t>
            </a:r>
            <a:endParaRPr kumimoji="0" lang="en-GB" sz="32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endParaRPr>
          </a:p>
        </p:txBody>
      </p:sp>
      <p:pic>
        <p:nvPicPr>
          <p:cNvPr id="62" name="Graphic 61">
            <a:extLst>
              <a:ext uri="{FF2B5EF4-FFF2-40B4-BE49-F238E27FC236}">
                <a16:creationId xmlns:a16="http://schemas.microsoft.com/office/drawing/2014/main" id="{974F66A8-479E-69C5-4C3A-302643AC9D5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31260" y="1502809"/>
            <a:ext cx="11553825" cy="4838700"/>
          </a:xfrm>
          <a:prstGeom prst="rect">
            <a:avLst/>
          </a:prstGeom>
        </p:spPr>
      </p:pic>
    </p:spTree>
    <p:extLst>
      <p:ext uri="{BB962C8B-B14F-4D97-AF65-F5344CB8AC3E}">
        <p14:creationId xmlns:p14="http://schemas.microsoft.com/office/powerpoint/2010/main" val="4227560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E70E4-F7EE-5E3F-6675-EA328465C5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627524"/>
            <a:ext cx="12192000" cy="4230476"/>
          </a:xfrm>
          <a:prstGeom prst="rect">
            <a:avLst/>
          </a:prstGeom>
        </p:spPr>
      </p:pic>
      <p:cxnSp>
        <p:nvCxnSpPr>
          <p:cNvPr id="5" name="Straight Connector 4">
            <a:extLst>
              <a:ext uri="{FF2B5EF4-FFF2-40B4-BE49-F238E27FC236}">
                <a16:creationId xmlns:a16="http://schemas.microsoft.com/office/drawing/2014/main" id="{5C7237CF-4831-4545-9AB3-2209CF5ECF32}"/>
              </a:ext>
            </a:extLst>
          </p:cNvPr>
          <p:cNvCxnSpPr>
            <a:cxnSpLocks/>
          </p:cNvCxnSpPr>
          <p:nvPr/>
        </p:nvCxnSpPr>
        <p:spPr>
          <a:xfrm>
            <a:off x="275167" y="6484305"/>
            <a:ext cx="11641667" cy="0"/>
          </a:xfrm>
          <a:prstGeom prst="line">
            <a:avLst/>
          </a:prstGeom>
          <a:ln w="12700">
            <a:solidFill>
              <a:srgbClr val="005EB8"/>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6E9BBAC-F0C5-42FF-9314-EC4DA5BE0789}"/>
              </a:ext>
            </a:extLst>
          </p:cNvPr>
          <p:cNvSpPr txBox="1"/>
          <p:nvPr/>
        </p:nvSpPr>
        <p:spPr>
          <a:xfrm>
            <a:off x="275166" y="1152349"/>
            <a:ext cx="8272391" cy="784830"/>
          </a:xfrm>
          <a:prstGeom prst="rect">
            <a:avLst/>
          </a:prstGeom>
          <a:noFill/>
        </p:spPr>
        <p:txBody>
          <a:bodyPr wrap="square" lIns="0" rIns="0" rtlCol="0" anchor="t">
            <a:spAutoFit/>
          </a:bodyPr>
          <a:lstStyle/>
          <a:p>
            <a:pPr marL="0" marR="0" lvl="0" indent="0" algn="l" defTabSz="914400" rtl="0" eaLnBrk="1" fontAlgn="auto" latinLnBrk="0" hangingPunct="1">
              <a:lnSpc>
                <a:spcPct val="75000"/>
              </a:lnSpc>
              <a:spcBef>
                <a:spcPts val="0"/>
              </a:spcBef>
              <a:spcAft>
                <a:spcPts val="0"/>
              </a:spcAft>
              <a:buClrTx/>
              <a:buSzTx/>
              <a:buFontTx/>
              <a:buNone/>
              <a:tabLst/>
              <a:defRPr/>
            </a:pPr>
            <a:r>
              <a:rPr lang="en-US" sz="6000" spc="-150">
                <a:solidFill>
                  <a:prstClr val="white"/>
                </a:solidFill>
                <a:latin typeface="Impact" panose="020B0806030902050204" pitchFamily="34" charset="0"/>
              </a:rPr>
              <a:t>4.</a:t>
            </a:r>
            <a:r>
              <a:rPr kumimoji="0" lang="en-US" sz="6000" b="0" i="0" u="none" strike="noStrike" kern="1200" cap="none" spc="-150" normalizeH="0" baseline="0" noProof="0">
                <a:ln>
                  <a:noFill/>
                </a:ln>
                <a:solidFill>
                  <a:prstClr val="white"/>
                </a:solidFill>
                <a:effectLst/>
                <a:uLnTx/>
                <a:uFillTx/>
                <a:latin typeface="Impact" panose="020B0806030902050204" pitchFamily="34" charset="0"/>
                <a:ea typeface="+mn-ea"/>
                <a:cs typeface="+mn-cs"/>
              </a:rPr>
              <a:t> HOW DO WE GET THERE?</a:t>
            </a:r>
          </a:p>
        </p:txBody>
      </p:sp>
      <p:sp>
        <p:nvSpPr>
          <p:cNvPr id="2" name="TextBox 1">
            <a:extLst>
              <a:ext uri="{FF2B5EF4-FFF2-40B4-BE49-F238E27FC236}">
                <a16:creationId xmlns:a16="http://schemas.microsoft.com/office/drawing/2014/main" id="{2C5D8E2B-6D02-FE61-E3C6-1EF9A699329C}"/>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chemeClr val="bg1"/>
                </a:solidFill>
                <a:effectLst/>
                <a:uLnTx/>
                <a:uFillTx/>
                <a:latin typeface="Impact" panose="020B0806030902050204" pitchFamily="34" charset="0"/>
                <a:ea typeface="+mn-ea"/>
                <a:cs typeface="+mn-cs"/>
              </a:rPr>
              <a:t>Estate Strategy 2024</a:t>
            </a:r>
          </a:p>
        </p:txBody>
      </p:sp>
    </p:spTree>
    <p:extLst>
      <p:ext uri="{BB962C8B-B14F-4D97-AF65-F5344CB8AC3E}">
        <p14:creationId xmlns:p14="http://schemas.microsoft.com/office/powerpoint/2010/main" val="1468890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45</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2" name="TextBox 1">
            <a:extLst>
              <a:ext uri="{FF2B5EF4-FFF2-40B4-BE49-F238E27FC236}">
                <a16:creationId xmlns:a16="http://schemas.microsoft.com/office/drawing/2014/main" id="{64FD6DC9-C78F-47F0-20E7-6EA21798A5CF}"/>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How Do We Get There?</a:t>
            </a:r>
          </a:p>
        </p:txBody>
      </p:sp>
      <p:sp>
        <p:nvSpPr>
          <p:cNvPr id="29" name="Title 1">
            <a:extLst>
              <a:ext uri="{FF2B5EF4-FFF2-40B4-BE49-F238E27FC236}">
                <a16:creationId xmlns:a16="http://schemas.microsoft.com/office/drawing/2014/main" id="{421F9B7E-728C-360F-A682-597EF539A2C7}"/>
              </a:ext>
            </a:extLst>
          </p:cNvPr>
          <p:cNvSpPr txBox="1">
            <a:spLocks/>
          </p:cNvSpPr>
          <p:nvPr/>
        </p:nvSpPr>
        <p:spPr>
          <a:xfrm>
            <a:off x="515938" y="911511"/>
            <a:ext cx="11160124" cy="4791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Introduction</a:t>
            </a:r>
            <a:endParaRPr lang="en-GB" sz="3600">
              <a:solidFill>
                <a:srgbClr val="005EB8"/>
              </a:solidFill>
              <a:latin typeface="+mn-lt"/>
              <a:cs typeface="Calibri" panose="020F0502020204030204" pitchFamily="34" charset="0"/>
            </a:endParaRPr>
          </a:p>
        </p:txBody>
      </p:sp>
      <p:sp>
        <p:nvSpPr>
          <p:cNvPr id="30" name="TextBox 29">
            <a:extLst>
              <a:ext uri="{FF2B5EF4-FFF2-40B4-BE49-F238E27FC236}">
                <a16:creationId xmlns:a16="http://schemas.microsoft.com/office/drawing/2014/main" id="{04E5A098-5F72-004E-F8DC-3A72996C433D}"/>
              </a:ext>
            </a:extLst>
          </p:cNvPr>
          <p:cNvSpPr txBox="1"/>
          <p:nvPr/>
        </p:nvSpPr>
        <p:spPr>
          <a:xfrm>
            <a:off x="733425" y="1562100"/>
            <a:ext cx="11183408" cy="400110"/>
          </a:xfrm>
          <a:prstGeom prst="rect">
            <a:avLst/>
          </a:prstGeom>
          <a:noFill/>
        </p:spPr>
        <p:txBody>
          <a:bodyPr wrap="square" rtlCol="0">
            <a:spAutoFit/>
          </a:bodyPr>
          <a:lstStyle/>
          <a:p>
            <a:r>
              <a:rPr lang="en-GB" sz="1000">
                <a:latin typeface="Verdana" panose="020B0604030504040204" pitchFamily="34" charset="0"/>
                <a:ea typeface="Verdana" panose="020B0604030504040204" pitchFamily="34" charset="0"/>
              </a:rPr>
              <a:t>To ensure we have an estate that is good quality, fit-for-purpose and aligns with our strategic vision, it is necessary evaluate the EPUT estate and identify opportunities to generate capital for future investment and relocate services to better locations. The below summarises the process of identifying the key areas of opportunity.</a:t>
            </a:r>
          </a:p>
        </p:txBody>
      </p:sp>
      <p:grpSp>
        <p:nvGrpSpPr>
          <p:cNvPr id="5" name="Group 4">
            <a:extLst>
              <a:ext uri="{FF2B5EF4-FFF2-40B4-BE49-F238E27FC236}">
                <a16:creationId xmlns:a16="http://schemas.microsoft.com/office/drawing/2014/main" id="{8CF21ABA-BB93-373C-4A50-59E3D17C949D}"/>
              </a:ext>
            </a:extLst>
          </p:cNvPr>
          <p:cNvGrpSpPr/>
          <p:nvPr/>
        </p:nvGrpSpPr>
        <p:grpSpPr>
          <a:xfrm>
            <a:off x="733425" y="2186434"/>
            <a:ext cx="2294168" cy="3861941"/>
            <a:chOff x="733425" y="2186434"/>
            <a:chExt cx="2294168" cy="3861941"/>
          </a:xfrm>
        </p:grpSpPr>
        <p:sp>
          <p:nvSpPr>
            <p:cNvPr id="6" name="Rectangle 5">
              <a:extLst>
                <a:ext uri="{FF2B5EF4-FFF2-40B4-BE49-F238E27FC236}">
                  <a16:creationId xmlns:a16="http://schemas.microsoft.com/office/drawing/2014/main" id="{9D710528-9709-6DBC-BFF1-9C1C187AA027}"/>
                </a:ext>
              </a:extLst>
            </p:cNvPr>
            <p:cNvSpPr/>
            <p:nvPr/>
          </p:nvSpPr>
          <p:spPr>
            <a:xfrm>
              <a:off x="733425" y="3089776"/>
              <a:ext cx="1881562" cy="2958599"/>
            </a:xfrm>
            <a:prstGeom prst="rect">
              <a:avLst/>
            </a:prstGeom>
            <a:solidFill>
              <a:srgbClr val="BEE2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Chevron 6">
              <a:extLst>
                <a:ext uri="{FF2B5EF4-FFF2-40B4-BE49-F238E27FC236}">
                  <a16:creationId xmlns:a16="http://schemas.microsoft.com/office/drawing/2014/main" id="{272E77C1-150D-302B-0A23-C24E47D7437B}"/>
                </a:ext>
              </a:extLst>
            </p:cNvPr>
            <p:cNvSpPr/>
            <p:nvPr/>
          </p:nvSpPr>
          <p:spPr>
            <a:xfrm>
              <a:off x="733425" y="2186434"/>
              <a:ext cx="2294168" cy="819150"/>
            </a:xfrm>
            <a:prstGeom prst="chevron">
              <a:avLst/>
            </a:prstGeom>
            <a:solidFill>
              <a:srgbClr val="28A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latin typeface="Verdana" panose="020B0604030504040204" pitchFamily="34" charset="0"/>
                  <a:ea typeface="Verdana" panose="020B0604030504040204" pitchFamily="34" charset="0"/>
                </a:rPr>
                <a:t>Long List</a:t>
              </a:r>
            </a:p>
          </p:txBody>
        </p:sp>
        <p:sp>
          <p:nvSpPr>
            <p:cNvPr id="10" name="TextBox 9">
              <a:extLst>
                <a:ext uri="{FF2B5EF4-FFF2-40B4-BE49-F238E27FC236}">
                  <a16:creationId xmlns:a16="http://schemas.microsoft.com/office/drawing/2014/main" id="{7D197279-079B-B793-4B87-480BFE3168E3}"/>
                </a:ext>
              </a:extLst>
            </p:cNvPr>
            <p:cNvSpPr txBox="1"/>
            <p:nvPr/>
          </p:nvSpPr>
          <p:spPr>
            <a:xfrm>
              <a:off x="733425" y="3185026"/>
              <a:ext cx="1882155" cy="1785104"/>
            </a:xfrm>
            <a:prstGeom prst="rect">
              <a:avLst/>
            </a:prstGeom>
            <a:noFill/>
          </p:spPr>
          <p:txBody>
            <a:bodyPr wrap="square" rtlCol="0">
              <a:spAutoFit/>
            </a:bodyPr>
            <a:lstStyle/>
            <a:p>
              <a:pPr marL="171450" indent="-171450">
                <a:spcAft>
                  <a:spcPts val="1200"/>
                </a:spcAft>
                <a:buFont typeface="Arial" panose="020B0604020202020204" pitchFamily="34" charset="0"/>
                <a:buChar char="•"/>
              </a:pPr>
              <a:r>
                <a:rPr lang="en-GB" sz="1000">
                  <a:latin typeface="Verdana" panose="020B0604030504040204" pitchFamily="34" charset="0"/>
                  <a:ea typeface="Verdana" panose="020B0604030504040204" pitchFamily="34" charset="0"/>
                </a:rPr>
                <a:t>Stakeholder engagement workshops with key EPUT Care Unit, Operational, and Corporate stakeholders identified a long list of potential estate options to meet the key estate strategy objectives.</a:t>
              </a:r>
            </a:p>
            <a:p>
              <a:pPr marL="285750" indent="-285750">
                <a:spcAft>
                  <a:spcPts val="1200"/>
                </a:spcAft>
                <a:buFont typeface="Arial" panose="020B0604020202020204" pitchFamily="34" charset="0"/>
                <a:buChar char="•"/>
              </a:pPr>
              <a:endParaRPr lang="en-GB" sz="1000">
                <a:latin typeface="Verdana" panose="020B0604030504040204" pitchFamily="34" charset="0"/>
                <a:ea typeface="Verdana" panose="020B0604030504040204" pitchFamily="34" charset="0"/>
              </a:endParaRPr>
            </a:p>
          </p:txBody>
        </p:sp>
      </p:grpSp>
      <p:grpSp>
        <p:nvGrpSpPr>
          <p:cNvPr id="16" name="Group 15">
            <a:extLst>
              <a:ext uri="{FF2B5EF4-FFF2-40B4-BE49-F238E27FC236}">
                <a16:creationId xmlns:a16="http://schemas.microsoft.com/office/drawing/2014/main" id="{1103E6FF-506B-CB83-E3A9-4822233F47E9}"/>
              </a:ext>
            </a:extLst>
          </p:cNvPr>
          <p:cNvGrpSpPr/>
          <p:nvPr/>
        </p:nvGrpSpPr>
        <p:grpSpPr>
          <a:xfrm>
            <a:off x="2984043" y="2186434"/>
            <a:ext cx="2294169" cy="3861941"/>
            <a:chOff x="2532547" y="2186434"/>
            <a:chExt cx="2294169" cy="3861941"/>
          </a:xfrm>
        </p:grpSpPr>
        <p:sp>
          <p:nvSpPr>
            <p:cNvPr id="20" name="Rectangle 19">
              <a:extLst>
                <a:ext uri="{FF2B5EF4-FFF2-40B4-BE49-F238E27FC236}">
                  <a16:creationId xmlns:a16="http://schemas.microsoft.com/office/drawing/2014/main" id="{ED7F2B93-3353-B403-E5FB-02B435F0849E}"/>
                </a:ext>
              </a:extLst>
            </p:cNvPr>
            <p:cNvSpPr/>
            <p:nvPr/>
          </p:nvSpPr>
          <p:spPr>
            <a:xfrm>
              <a:off x="2532547" y="3089776"/>
              <a:ext cx="1882155" cy="2958599"/>
            </a:xfrm>
            <a:prstGeom prst="rect">
              <a:avLst/>
            </a:prstGeom>
            <a:solidFill>
              <a:srgbClr val="C5DA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Chevron 24">
              <a:extLst>
                <a:ext uri="{FF2B5EF4-FFF2-40B4-BE49-F238E27FC236}">
                  <a16:creationId xmlns:a16="http://schemas.microsoft.com/office/drawing/2014/main" id="{10115E43-DE4C-0992-7799-7C7E1A7E6987}"/>
                </a:ext>
              </a:extLst>
            </p:cNvPr>
            <p:cNvSpPr/>
            <p:nvPr/>
          </p:nvSpPr>
          <p:spPr>
            <a:xfrm>
              <a:off x="2532548" y="2186434"/>
              <a:ext cx="2294168" cy="819150"/>
            </a:xfrm>
            <a:prstGeom prst="chevron">
              <a:avLst/>
            </a:prstGeom>
            <a:solidFill>
              <a:srgbClr val="4086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latin typeface="Verdana" panose="020B0604030504040204" pitchFamily="34" charset="0"/>
                  <a:ea typeface="Verdana" panose="020B0604030504040204" pitchFamily="34" charset="0"/>
                </a:rPr>
                <a:t>Key Areas and Short List</a:t>
              </a:r>
            </a:p>
          </p:txBody>
        </p:sp>
        <p:sp>
          <p:nvSpPr>
            <p:cNvPr id="36" name="TextBox 35">
              <a:extLst>
                <a:ext uri="{FF2B5EF4-FFF2-40B4-BE49-F238E27FC236}">
                  <a16:creationId xmlns:a16="http://schemas.microsoft.com/office/drawing/2014/main" id="{27DEAB10-4FB3-56A0-B770-57F9C8576A59}"/>
                </a:ext>
              </a:extLst>
            </p:cNvPr>
            <p:cNvSpPr txBox="1"/>
            <p:nvPr/>
          </p:nvSpPr>
          <p:spPr>
            <a:xfrm>
              <a:off x="2532547" y="3185026"/>
              <a:ext cx="1882155" cy="178510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1000">
                  <a:latin typeface="Verdana" panose="020B0604030504040204" pitchFamily="34" charset="0"/>
                  <a:ea typeface="Verdana" panose="020B0604030504040204" pitchFamily="34" charset="0"/>
                </a:rPr>
                <a:t>Further evaluation of the long list of estate options with key EPUT stakeholders identified a set of priority options/ areas.</a:t>
              </a:r>
            </a:p>
            <a:p>
              <a:pPr marL="285750" indent="-285750">
                <a:spcAft>
                  <a:spcPts val="1200"/>
                </a:spcAft>
                <a:buFont typeface="Arial" panose="020B0604020202020204" pitchFamily="34" charset="0"/>
                <a:buChar char="•"/>
              </a:pPr>
              <a:endParaRPr lang="en-GB" sz="1000">
                <a:latin typeface="Verdana" panose="020B0604030504040204" pitchFamily="34" charset="0"/>
                <a:ea typeface="Verdana" panose="020B0604030504040204" pitchFamily="34" charset="0"/>
              </a:endParaRPr>
            </a:p>
            <a:p>
              <a:pPr marL="285750" indent="-285750">
                <a:spcAft>
                  <a:spcPts val="1200"/>
                </a:spcAft>
                <a:buFont typeface="Arial" panose="020B0604020202020204" pitchFamily="34" charset="0"/>
                <a:buChar char="•"/>
              </a:pPr>
              <a:endParaRPr lang="en-GB" sz="1000">
                <a:latin typeface="Verdana" panose="020B0604030504040204" pitchFamily="34" charset="0"/>
                <a:ea typeface="Verdana" panose="020B0604030504040204" pitchFamily="34" charset="0"/>
              </a:endParaRPr>
            </a:p>
          </p:txBody>
        </p:sp>
      </p:grpSp>
      <p:grpSp>
        <p:nvGrpSpPr>
          <p:cNvPr id="37" name="Group 36">
            <a:extLst>
              <a:ext uri="{FF2B5EF4-FFF2-40B4-BE49-F238E27FC236}">
                <a16:creationId xmlns:a16="http://schemas.microsoft.com/office/drawing/2014/main" id="{03C3B0CD-88CD-CCD0-8EAB-EC0447FD3676}"/>
              </a:ext>
            </a:extLst>
          </p:cNvPr>
          <p:cNvGrpSpPr/>
          <p:nvPr/>
        </p:nvGrpSpPr>
        <p:grpSpPr>
          <a:xfrm>
            <a:off x="5234662" y="2201942"/>
            <a:ext cx="2294170" cy="3862997"/>
            <a:chOff x="6130788" y="2201942"/>
            <a:chExt cx="2294170" cy="3862997"/>
          </a:xfrm>
        </p:grpSpPr>
        <p:sp>
          <p:nvSpPr>
            <p:cNvPr id="38" name="Rectangle 37">
              <a:extLst>
                <a:ext uri="{FF2B5EF4-FFF2-40B4-BE49-F238E27FC236}">
                  <a16:creationId xmlns:a16="http://schemas.microsoft.com/office/drawing/2014/main" id="{D55DDD1A-109A-8C96-59AA-86DF742E4B7A}"/>
                </a:ext>
              </a:extLst>
            </p:cNvPr>
            <p:cNvSpPr/>
            <p:nvPr/>
          </p:nvSpPr>
          <p:spPr>
            <a:xfrm>
              <a:off x="6137666" y="3106340"/>
              <a:ext cx="1882155" cy="2958599"/>
            </a:xfrm>
            <a:prstGeom prst="rect">
              <a:avLst/>
            </a:prstGeom>
            <a:solidFill>
              <a:srgbClr val="B597FF">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Arrow: Chevron 38">
              <a:extLst>
                <a:ext uri="{FF2B5EF4-FFF2-40B4-BE49-F238E27FC236}">
                  <a16:creationId xmlns:a16="http://schemas.microsoft.com/office/drawing/2014/main" id="{9686B204-85F8-B9D8-D750-84E6FDD9B35A}"/>
                </a:ext>
              </a:extLst>
            </p:cNvPr>
            <p:cNvSpPr/>
            <p:nvPr/>
          </p:nvSpPr>
          <p:spPr>
            <a:xfrm>
              <a:off x="6130790" y="2201942"/>
              <a:ext cx="2294168" cy="819150"/>
            </a:xfrm>
            <a:prstGeom prst="chevron">
              <a:avLst/>
            </a:prstGeom>
            <a:solidFill>
              <a:srgbClr val="B59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latin typeface="Verdana" panose="020B0604030504040204" pitchFamily="34" charset="0"/>
                  <a:ea typeface="Verdana" panose="020B0604030504040204" pitchFamily="34" charset="0"/>
                </a:rPr>
                <a:t>Evaluation and Preferred Options</a:t>
              </a:r>
            </a:p>
          </p:txBody>
        </p:sp>
        <p:sp>
          <p:nvSpPr>
            <p:cNvPr id="40" name="TextBox 39">
              <a:extLst>
                <a:ext uri="{FF2B5EF4-FFF2-40B4-BE49-F238E27FC236}">
                  <a16:creationId xmlns:a16="http://schemas.microsoft.com/office/drawing/2014/main" id="{C5061100-46D0-0C65-549E-A09FAD78F31C}"/>
                </a:ext>
              </a:extLst>
            </p:cNvPr>
            <p:cNvSpPr txBox="1"/>
            <p:nvPr/>
          </p:nvSpPr>
          <p:spPr>
            <a:xfrm>
              <a:off x="6130788" y="3200534"/>
              <a:ext cx="1882155" cy="2708434"/>
            </a:xfrm>
            <a:prstGeom prst="rect">
              <a:avLst/>
            </a:prstGeom>
            <a:noFill/>
          </p:spPr>
          <p:txBody>
            <a:bodyPr wrap="square" rtlCol="0">
              <a:spAutoFit/>
            </a:bodyPr>
            <a:lstStyle/>
            <a:p>
              <a:pPr marL="171450" indent="-171450">
                <a:spcAft>
                  <a:spcPts val="1200"/>
                </a:spcAft>
                <a:buFont typeface="Arial" panose="020B0604020202020204" pitchFamily="34" charset="0"/>
                <a:buChar char="•"/>
              </a:pPr>
              <a:r>
                <a:rPr lang="en-GB" sz="1000">
                  <a:latin typeface="Verdana" panose="020B0604030504040204" pitchFamily="34" charset="0"/>
                  <a:ea typeface="Verdana" panose="020B0604030504040204" pitchFamily="34" charset="0"/>
                </a:rPr>
                <a:t>Workshop sessions with key EPUT stakeholders identified the following criteria to evaluate clinical and non-clinical (administration space) estate options to provide an early indication of preferred options and the required direction of travel.</a:t>
              </a:r>
            </a:p>
            <a:p>
              <a:pPr marL="171450" indent="-171450">
                <a:spcAft>
                  <a:spcPts val="1200"/>
                </a:spcAft>
                <a:buFont typeface="Arial" panose="020B0604020202020204" pitchFamily="34" charset="0"/>
                <a:buChar char="•"/>
              </a:pPr>
              <a:endParaRPr lang="en-GB" sz="1000">
                <a:latin typeface="Verdana" panose="020B0604030504040204" pitchFamily="34" charset="0"/>
                <a:ea typeface="Verdana" panose="020B0604030504040204" pitchFamily="34" charset="0"/>
              </a:endParaRPr>
            </a:p>
            <a:p>
              <a:pPr>
                <a:spcAft>
                  <a:spcPts val="1200"/>
                </a:spcAft>
              </a:pPr>
              <a:endParaRPr lang="en-GB" sz="1000">
                <a:latin typeface="Verdana" panose="020B0604030504040204" pitchFamily="34" charset="0"/>
                <a:ea typeface="Verdana" panose="020B0604030504040204" pitchFamily="34" charset="0"/>
              </a:endParaRPr>
            </a:p>
          </p:txBody>
        </p:sp>
      </p:grpSp>
      <p:grpSp>
        <p:nvGrpSpPr>
          <p:cNvPr id="41" name="Group 40">
            <a:extLst>
              <a:ext uri="{FF2B5EF4-FFF2-40B4-BE49-F238E27FC236}">
                <a16:creationId xmlns:a16="http://schemas.microsoft.com/office/drawing/2014/main" id="{3D39BE89-8777-7AAA-ABBA-B36CC56ED423}"/>
              </a:ext>
            </a:extLst>
          </p:cNvPr>
          <p:cNvGrpSpPr/>
          <p:nvPr/>
        </p:nvGrpSpPr>
        <p:grpSpPr>
          <a:xfrm>
            <a:off x="7485282" y="2201942"/>
            <a:ext cx="2294171" cy="3861941"/>
            <a:chOff x="7936785" y="2201942"/>
            <a:chExt cx="2294171" cy="3861941"/>
          </a:xfrm>
        </p:grpSpPr>
        <p:sp>
          <p:nvSpPr>
            <p:cNvPr id="42" name="Rectangle 41">
              <a:extLst>
                <a:ext uri="{FF2B5EF4-FFF2-40B4-BE49-F238E27FC236}">
                  <a16:creationId xmlns:a16="http://schemas.microsoft.com/office/drawing/2014/main" id="{6DF9DE0D-C63D-A686-8146-7B18D6ECBEEE}"/>
                </a:ext>
              </a:extLst>
            </p:cNvPr>
            <p:cNvSpPr/>
            <p:nvPr/>
          </p:nvSpPr>
          <p:spPr>
            <a:xfrm>
              <a:off x="7943663" y="3105284"/>
              <a:ext cx="1882155" cy="2958599"/>
            </a:xfrm>
            <a:prstGeom prst="rect">
              <a:avLst/>
            </a:prstGeom>
            <a:solidFill>
              <a:srgbClr val="B2CE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3461C52F-121A-43D7-FC6E-318D0A43C469}"/>
                </a:ext>
              </a:extLst>
            </p:cNvPr>
            <p:cNvSpPr txBox="1"/>
            <p:nvPr/>
          </p:nvSpPr>
          <p:spPr>
            <a:xfrm>
              <a:off x="7936785" y="3200534"/>
              <a:ext cx="1882155" cy="224676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1000">
                  <a:latin typeface="Verdana" panose="020B0604030504040204" pitchFamily="34" charset="0"/>
                  <a:ea typeface="Verdana" panose="020B0604030504040204" pitchFamily="34" charset="0"/>
                </a:rPr>
                <a:t>The Trust has identified properties for potential disposals based on those that are not fit-for-purpose or vacant.</a:t>
              </a:r>
            </a:p>
            <a:p>
              <a:pPr marL="285750" indent="-285750">
                <a:spcAft>
                  <a:spcPts val="1200"/>
                </a:spcAft>
                <a:buFont typeface="Arial" panose="020B0604020202020204" pitchFamily="34" charset="0"/>
                <a:buChar char="•"/>
              </a:pPr>
              <a:endParaRPr lang="en-GB" sz="1000">
                <a:latin typeface="Verdana" panose="020B0604030504040204" pitchFamily="34" charset="0"/>
                <a:ea typeface="Verdana" panose="020B0604030504040204" pitchFamily="34" charset="0"/>
              </a:endParaRPr>
            </a:p>
            <a:p>
              <a:pPr marL="285750" indent="-285750">
                <a:spcAft>
                  <a:spcPts val="1200"/>
                </a:spcAft>
                <a:buFont typeface="Arial" panose="020B0604020202020204" pitchFamily="34" charset="0"/>
                <a:buChar char="•"/>
              </a:pPr>
              <a:endParaRPr lang="en-GB" sz="1000">
                <a:latin typeface="Verdana" panose="020B0604030504040204" pitchFamily="34" charset="0"/>
                <a:ea typeface="Verdana" panose="020B0604030504040204" pitchFamily="34" charset="0"/>
              </a:endParaRPr>
            </a:p>
            <a:p>
              <a:pPr marL="285750" indent="-285750">
                <a:spcAft>
                  <a:spcPts val="1200"/>
                </a:spcAft>
                <a:buFont typeface="Arial" panose="020B0604020202020204" pitchFamily="34" charset="0"/>
                <a:buChar char="•"/>
              </a:pPr>
              <a:endParaRPr lang="en-GB" sz="1000">
                <a:latin typeface="Verdana" panose="020B0604030504040204" pitchFamily="34" charset="0"/>
                <a:ea typeface="Verdana" panose="020B0604030504040204" pitchFamily="34" charset="0"/>
              </a:endParaRPr>
            </a:p>
            <a:p>
              <a:pPr>
                <a:spcAft>
                  <a:spcPts val="1200"/>
                </a:spcAft>
              </a:pPr>
              <a:endParaRPr lang="en-GB" sz="1000">
                <a:latin typeface="Verdana" panose="020B0604030504040204" pitchFamily="34" charset="0"/>
                <a:ea typeface="Verdana" panose="020B0604030504040204" pitchFamily="34" charset="0"/>
              </a:endParaRPr>
            </a:p>
          </p:txBody>
        </p:sp>
        <p:sp>
          <p:nvSpPr>
            <p:cNvPr id="44" name="Arrow: Chevron 43">
              <a:extLst>
                <a:ext uri="{FF2B5EF4-FFF2-40B4-BE49-F238E27FC236}">
                  <a16:creationId xmlns:a16="http://schemas.microsoft.com/office/drawing/2014/main" id="{D56C1EAF-DFC7-150D-FE6B-ED9608BD8E57}"/>
                </a:ext>
              </a:extLst>
            </p:cNvPr>
            <p:cNvSpPr/>
            <p:nvPr/>
          </p:nvSpPr>
          <p:spPr>
            <a:xfrm>
              <a:off x="7936788" y="2201942"/>
              <a:ext cx="2294168" cy="819150"/>
            </a:xfrm>
            <a:prstGeom prst="chevron">
              <a:avLst/>
            </a:pr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latin typeface="Verdana" panose="020B0604030504040204" pitchFamily="34" charset="0"/>
                  <a:ea typeface="Verdana" panose="020B0604030504040204" pitchFamily="34" charset="0"/>
                </a:rPr>
                <a:t>Potential Disposals</a:t>
              </a:r>
            </a:p>
          </p:txBody>
        </p:sp>
      </p:grpSp>
      <p:grpSp>
        <p:nvGrpSpPr>
          <p:cNvPr id="45" name="Group 44">
            <a:extLst>
              <a:ext uri="{FF2B5EF4-FFF2-40B4-BE49-F238E27FC236}">
                <a16:creationId xmlns:a16="http://schemas.microsoft.com/office/drawing/2014/main" id="{7E0DA6CF-A34F-2D98-6FD4-E4608126E303}"/>
              </a:ext>
            </a:extLst>
          </p:cNvPr>
          <p:cNvGrpSpPr/>
          <p:nvPr/>
        </p:nvGrpSpPr>
        <p:grpSpPr>
          <a:xfrm>
            <a:off x="9735904" y="2201942"/>
            <a:ext cx="2294171" cy="3861941"/>
            <a:chOff x="9735904" y="2201942"/>
            <a:chExt cx="2294171" cy="3861941"/>
          </a:xfrm>
        </p:grpSpPr>
        <p:sp>
          <p:nvSpPr>
            <p:cNvPr id="46" name="Rectangle 45">
              <a:extLst>
                <a:ext uri="{FF2B5EF4-FFF2-40B4-BE49-F238E27FC236}">
                  <a16:creationId xmlns:a16="http://schemas.microsoft.com/office/drawing/2014/main" id="{29A191D8-B22F-1D20-9F02-9C4DBFF58C21}"/>
                </a:ext>
              </a:extLst>
            </p:cNvPr>
            <p:cNvSpPr/>
            <p:nvPr/>
          </p:nvSpPr>
          <p:spPr>
            <a:xfrm>
              <a:off x="9742782" y="3105284"/>
              <a:ext cx="1882155" cy="2958599"/>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3D67737B-1234-BB4F-862A-6186E4BE588F}"/>
                </a:ext>
              </a:extLst>
            </p:cNvPr>
            <p:cNvSpPr txBox="1"/>
            <p:nvPr/>
          </p:nvSpPr>
          <p:spPr>
            <a:xfrm>
              <a:off x="9735904" y="3200534"/>
              <a:ext cx="1882155" cy="209288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1000">
                  <a:latin typeface="Verdana" panose="020B0604030504040204" pitchFamily="34" charset="0"/>
                  <a:ea typeface="Verdana" panose="020B0604030504040204" pitchFamily="34" charset="0"/>
                </a:rPr>
                <a:t>An assessment was done on all EPUT properties (leasehold and freehold) to categorise the estate into core, flex and tail, based on 6 criteria. This exercise will inform future decisions on the estate.</a:t>
              </a:r>
            </a:p>
            <a:p>
              <a:pPr>
                <a:spcAft>
                  <a:spcPts val="1200"/>
                </a:spcAft>
              </a:pPr>
              <a:endParaRPr lang="en-GB" sz="1000">
                <a:latin typeface="Verdana" panose="020B0604030504040204" pitchFamily="34" charset="0"/>
                <a:ea typeface="Verdana" panose="020B0604030504040204" pitchFamily="34" charset="0"/>
              </a:endParaRPr>
            </a:p>
          </p:txBody>
        </p:sp>
        <p:sp>
          <p:nvSpPr>
            <p:cNvPr id="48" name="Arrow: Chevron 47">
              <a:extLst>
                <a:ext uri="{FF2B5EF4-FFF2-40B4-BE49-F238E27FC236}">
                  <a16:creationId xmlns:a16="http://schemas.microsoft.com/office/drawing/2014/main" id="{1C35E0C0-CBE3-4C08-C30D-D0D926B32526}"/>
                </a:ext>
              </a:extLst>
            </p:cNvPr>
            <p:cNvSpPr/>
            <p:nvPr/>
          </p:nvSpPr>
          <p:spPr>
            <a:xfrm>
              <a:off x="9735907" y="2201942"/>
              <a:ext cx="2294168" cy="819150"/>
            </a:xfrm>
            <a:prstGeom prst="chevron">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latin typeface="Verdana" panose="020B0604030504040204" pitchFamily="34" charset="0"/>
                  <a:ea typeface="Verdana" panose="020B0604030504040204" pitchFamily="34" charset="0"/>
                </a:rPr>
                <a:t>Core, flex and tail</a:t>
              </a:r>
            </a:p>
          </p:txBody>
        </p:sp>
      </p:grpSp>
    </p:spTree>
    <p:extLst>
      <p:ext uri="{BB962C8B-B14F-4D97-AF65-F5344CB8AC3E}">
        <p14:creationId xmlns:p14="http://schemas.microsoft.com/office/powerpoint/2010/main" val="20212762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a:spLocks noGrp="1" noRot="1" noMove="1" noResize="1" noEditPoints="1" noAdjustHandles="1" noChangeArrowheads="1" noChangeShapeType="1"/>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a:spLocks/>
          </p:cNvSpPr>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46</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29" name="Title 1">
            <a:extLst>
              <a:ext uri="{FF2B5EF4-FFF2-40B4-BE49-F238E27FC236}">
                <a16:creationId xmlns:a16="http://schemas.microsoft.com/office/drawing/2014/main" id="{421F9B7E-728C-360F-A682-597EF539A2C7}"/>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Estate Options Development: Long List Summary</a:t>
            </a:r>
            <a:endParaRPr lang="en-GB" sz="3600">
              <a:solidFill>
                <a:srgbClr val="005EB8"/>
              </a:solidFill>
              <a:latin typeface="+mn-lt"/>
              <a:cs typeface="Calibri" panose="020F0502020204030204" pitchFamily="34" charset="0"/>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3600" u="none" strike="noStrike" kern="1200" cap="none" spc="0" normalizeH="0" baseline="0" noProof="0">
              <a:ln>
                <a:noFill/>
              </a:ln>
              <a:solidFill>
                <a:srgbClr val="005EB8"/>
              </a:solidFill>
              <a:effectLst/>
              <a:uLnTx/>
              <a:uFillTx/>
              <a:latin typeface="+mn-lt"/>
              <a:ea typeface="+mj-ea"/>
              <a:cs typeface="Calibri" panose="020F0502020204030204" pitchFamily="34" charset="0"/>
            </a:endParaRPr>
          </a:p>
        </p:txBody>
      </p:sp>
      <p:sp>
        <p:nvSpPr>
          <p:cNvPr id="4" name="TextBox 3">
            <a:extLst>
              <a:ext uri="{FF2B5EF4-FFF2-40B4-BE49-F238E27FC236}">
                <a16:creationId xmlns:a16="http://schemas.microsoft.com/office/drawing/2014/main" id="{7CBE43F4-7D91-0FE8-7C3C-3DA1759A23C1}"/>
              </a:ext>
            </a:extLst>
          </p:cNvPr>
          <p:cNvSpPr txBox="1">
            <a:spLocks noGrp="1" noRot="1" noMove="1" noResize="1" noEditPoints="1" noAdjustHandles="1" noChangeArrowheads="1" noChangeShapeType="1"/>
          </p:cNvSpPr>
          <p:nvPr/>
        </p:nvSpPr>
        <p:spPr>
          <a:xfrm>
            <a:off x="537817" y="2531627"/>
            <a:ext cx="3218816" cy="307777"/>
          </a:xfrm>
          <a:prstGeom prst="rect">
            <a:avLst/>
          </a:prstGeom>
          <a:noFill/>
        </p:spPr>
        <p:txBody>
          <a:bodyPr wrap="square" rtlCol="0">
            <a:spAutoFit/>
          </a:bodyPr>
          <a:lstStyle/>
          <a:p>
            <a:r>
              <a:rPr lang="en-GB" sz="1400" b="1">
                <a:latin typeface="Verdana" panose="020B0604030504040204" pitchFamily="34" charset="0"/>
                <a:ea typeface="Verdana" panose="020B0604030504040204" pitchFamily="34" charset="0"/>
                <a:cs typeface="Calibri" panose="020F0502020204030204" pitchFamily="34" charset="0"/>
              </a:rPr>
              <a:t>Care Units Across EPUT Estate</a:t>
            </a:r>
          </a:p>
        </p:txBody>
      </p:sp>
      <p:grpSp>
        <p:nvGrpSpPr>
          <p:cNvPr id="3" name="Group 2"/>
          <p:cNvGrpSpPr>
            <a:grpSpLocks/>
          </p:cNvGrpSpPr>
          <p:nvPr/>
        </p:nvGrpSpPr>
        <p:grpSpPr>
          <a:xfrm>
            <a:off x="3756634" y="1910861"/>
            <a:ext cx="6749443" cy="4127987"/>
            <a:chOff x="3786683" y="1580745"/>
            <a:chExt cx="6877393" cy="4273380"/>
          </a:xfrm>
        </p:grpSpPr>
        <p:pic>
          <p:nvPicPr>
            <p:cNvPr id="26" name="Picture 25">
              <a:extLst>
                <a:ext uri="{FF2B5EF4-FFF2-40B4-BE49-F238E27FC236}">
                  <a16:creationId xmlns:a16="http://schemas.microsoft.com/office/drawing/2014/main" id="{9571AC54-22E8-601A-B54B-67104DAFBD1A}"/>
                </a:ext>
              </a:extLst>
            </p:cNvPr>
            <p:cNvPicPr>
              <a:picLocks noChangeAspect="1"/>
            </p:cNvPicPr>
            <p:nvPr/>
          </p:nvPicPr>
          <p:blipFill>
            <a:blip r:embed="rId3"/>
            <a:stretch>
              <a:fillRect/>
            </a:stretch>
          </p:blipFill>
          <p:spPr>
            <a:xfrm>
              <a:off x="5777941" y="2145557"/>
              <a:ext cx="4886135" cy="3708568"/>
            </a:xfrm>
            <a:prstGeom prst="rect">
              <a:avLst/>
            </a:prstGeom>
          </p:spPr>
        </p:pic>
        <p:pic>
          <p:nvPicPr>
            <p:cNvPr id="28" name="Picture 27">
              <a:extLst>
                <a:ext uri="{FF2B5EF4-FFF2-40B4-BE49-F238E27FC236}">
                  <a16:creationId xmlns:a16="http://schemas.microsoft.com/office/drawing/2014/main" id="{8BB18D40-0F9C-5913-F1A6-AFC5525DAE73}"/>
                </a:ext>
              </a:extLst>
            </p:cNvPr>
            <p:cNvPicPr>
              <a:picLocks noChangeAspect="1"/>
            </p:cNvPicPr>
            <p:nvPr/>
          </p:nvPicPr>
          <p:blipFill>
            <a:blip r:embed="rId4"/>
            <a:stretch>
              <a:fillRect/>
            </a:stretch>
          </p:blipFill>
          <p:spPr>
            <a:xfrm>
              <a:off x="3786683" y="1580745"/>
              <a:ext cx="2354319" cy="2962819"/>
            </a:xfrm>
            <a:prstGeom prst="rect">
              <a:avLst/>
            </a:prstGeom>
          </p:spPr>
        </p:pic>
      </p:grpSp>
      <p:sp>
        <p:nvSpPr>
          <p:cNvPr id="5" name="TextBox 4">
            <a:extLst>
              <a:ext uri="{FF2B5EF4-FFF2-40B4-BE49-F238E27FC236}">
                <a16:creationId xmlns:a16="http://schemas.microsoft.com/office/drawing/2014/main" id="{4E65C401-024A-715F-B528-E49843682A37}"/>
              </a:ext>
            </a:extLst>
          </p:cNvPr>
          <p:cNvSpPr txBox="1">
            <a:spLocks/>
          </p:cNvSpPr>
          <p:nvPr/>
        </p:nvSpPr>
        <p:spPr>
          <a:xfrm>
            <a:off x="537817" y="1478148"/>
            <a:ext cx="11379015" cy="400110"/>
          </a:xfrm>
          <a:prstGeom prst="rect">
            <a:avLst/>
          </a:prstGeom>
          <a:noFill/>
        </p:spPr>
        <p:txBody>
          <a:bodyPr wrap="square" rtlCol="0">
            <a:spAutoFit/>
          </a:bodyPr>
          <a:lstStyle/>
          <a:p>
            <a:r>
              <a:rPr lang="en-GB" sz="1000">
                <a:latin typeface="Verdana" panose="020B0604030504040204" pitchFamily="34" charset="0"/>
                <a:ea typeface="Verdana" panose="020B0604030504040204" pitchFamily="34" charset="0"/>
              </a:rPr>
              <a:t>Stakeholder engagement workshops with key EPUT Care Unit, Operational, and Corporate stakeholders identified a long list of potential estate options to meet the key estate strategy objectives. A summary of the 54 options identified is provided below. Further detail on long list options is provided in Appendix 3.</a:t>
            </a:r>
          </a:p>
        </p:txBody>
      </p:sp>
      <p:sp>
        <p:nvSpPr>
          <p:cNvPr id="6" name="TextBox 5">
            <a:extLst>
              <a:ext uri="{FF2B5EF4-FFF2-40B4-BE49-F238E27FC236}">
                <a16:creationId xmlns:a16="http://schemas.microsoft.com/office/drawing/2014/main" id="{E050B73F-8438-372A-30A9-8632FF3E9128}"/>
              </a:ext>
            </a:extLst>
          </p:cNvPr>
          <p:cNvSpPr txBox="1">
            <a:spLocks/>
          </p:cNvSpPr>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How Do We Get There?</a:t>
            </a:r>
          </a:p>
        </p:txBody>
      </p:sp>
      <p:pic>
        <p:nvPicPr>
          <p:cNvPr id="2" name="Graphic 1">
            <a:extLst>
              <a:ext uri="{FF2B5EF4-FFF2-40B4-BE49-F238E27FC236}">
                <a16:creationId xmlns:a16="http://schemas.microsoft.com/office/drawing/2014/main" id="{79FAA4E1-4CFD-6B4C-D90C-45766FBA084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38175" y="2071189"/>
            <a:ext cx="11410950" cy="4352925"/>
          </a:xfrm>
          <a:prstGeom prst="rect">
            <a:avLst/>
          </a:prstGeom>
        </p:spPr>
      </p:pic>
    </p:spTree>
    <p:extLst>
      <p:ext uri="{BB962C8B-B14F-4D97-AF65-F5344CB8AC3E}">
        <p14:creationId xmlns:p14="http://schemas.microsoft.com/office/powerpoint/2010/main" val="3660043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324EF4-1299-6DB8-8F99-804FCF4F0AD2}"/>
              </a:ext>
            </a:extLst>
          </p:cNvPr>
          <p:cNvSpPr txBox="1">
            <a:spLocks/>
          </p:cNvSpPr>
          <p:nvPr/>
        </p:nvSpPr>
        <p:spPr>
          <a:xfrm>
            <a:off x="613536" y="2118833"/>
            <a:ext cx="5311818" cy="261610"/>
          </a:xfrm>
          <a:prstGeom prst="rect">
            <a:avLst/>
          </a:prstGeom>
          <a:noFill/>
        </p:spPr>
        <p:txBody>
          <a:bodyPr wrap="square" rtlCol="0">
            <a:spAutoFit/>
          </a:bodyPr>
          <a:lstStyle/>
          <a:p>
            <a:r>
              <a:rPr lang="en-GB" sz="1100" b="1">
                <a:latin typeface="Verdana" panose="020B0604030504040204" pitchFamily="34" charset="0"/>
                <a:ea typeface="Verdana" panose="020B0604030504040204" pitchFamily="34" charset="0"/>
                <a:cs typeface="Calibri" panose="020F0502020204030204" pitchFamily="34" charset="0"/>
              </a:rPr>
              <a:t>Clinical options - Agreed evaluation criteria and weighting</a:t>
            </a:r>
          </a:p>
        </p:txBody>
      </p:sp>
      <p:sp>
        <p:nvSpPr>
          <p:cNvPr id="7" name="TextBox 6">
            <a:extLst>
              <a:ext uri="{FF2B5EF4-FFF2-40B4-BE49-F238E27FC236}">
                <a16:creationId xmlns:a16="http://schemas.microsoft.com/office/drawing/2014/main" id="{73D32764-4F66-19CC-8A2C-A0688402A573}"/>
              </a:ext>
            </a:extLst>
          </p:cNvPr>
          <p:cNvSpPr txBox="1">
            <a:spLocks/>
          </p:cNvSpPr>
          <p:nvPr/>
        </p:nvSpPr>
        <p:spPr>
          <a:xfrm>
            <a:off x="6331178" y="2118833"/>
            <a:ext cx="5581155" cy="261610"/>
          </a:xfrm>
          <a:prstGeom prst="rect">
            <a:avLst/>
          </a:prstGeom>
          <a:noFill/>
        </p:spPr>
        <p:txBody>
          <a:bodyPr wrap="square" rtlCol="0">
            <a:spAutoFit/>
          </a:bodyPr>
          <a:lstStyle/>
          <a:p>
            <a:r>
              <a:rPr lang="en-GB" sz="1100" b="1">
                <a:latin typeface="Verdana" panose="020B0604030504040204" pitchFamily="34" charset="0"/>
                <a:ea typeface="Verdana" panose="020B0604030504040204" pitchFamily="34" charset="0"/>
                <a:cs typeface="Calibri" panose="020F0502020204030204" pitchFamily="34" charset="0"/>
              </a:rPr>
              <a:t>Administration options - Agreed evaluation criteria and weighting</a:t>
            </a:r>
          </a:p>
        </p:txBody>
      </p:sp>
      <p:sp>
        <p:nvSpPr>
          <p:cNvPr id="13" name="TextBox 12">
            <a:extLst>
              <a:ext uri="{FF2B5EF4-FFF2-40B4-BE49-F238E27FC236}">
                <a16:creationId xmlns:a16="http://schemas.microsoft.com/office/drawing/2014/main" id="{3CE1AAA5-F819-62AD-0B7B-345337667824}"/>
              </a:ext>
            </a:extLst>
          </p:cNvPr>
          <p:cNvSpPr txBox="1">
            <a:spLocks/>
          </p:cNvSpPr>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How Do We Get There?</a:t>
            </a:r>
          </a:p>
        </p:txBody>
      </p:sp>
      <p:sp>
        <p:nvSpPr>
          <p:cNvPr id="5" name="Rectangle 4">
            <a:extLst>
              <a:ext uri="{FF2B5EF4-FFF2-40B4-BE49-F238E27FC236}">
                <a16:creationId xmlns:a16="http://schemas.microsoft.com/office/drawing/2014/main" id="{743844A8-4B97-1783-97A0-BD9D4F2F2115}"/>
              </a:ext>
            </a:extLst>
          </p:cNvPr>
          <p:cNvSpPr>
            <a:spLocks/>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EBFCB064-0AB6-F34B-220E-320E41FF7798}"/>
              </a:ext>
            </a:extLst>
          </p:cNvPr>
          <p:cNvSpPr txBox="1">
            <a:spLocks/>
          </p:cNvSpPr>
          <p:nvPr/>
        </p:nvSpPr>
        <p:spPr>
          <a:xfrm>
            <a:off x="515937" y="911510"/>
            <a:ext cx="11547157"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n-ea"/>
                <a:cs typeface="+mn-cs"/>
              </a:rPr>
              <a:t>Estate </a:t>
            </a:r>
            <a:r>
              <a:rPr lang="en-GB" sz="3600">
                <a:solidFill>
                  <a:srgbClr val="005EB8"/>
                </a:solidFill>
                <a:latin typeface="Impact" panose="020B0806030902050204" pitchFamily="34" charset="0"/>
              </a:rPr>
              <a:t>Option </a:t>
            </a: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n-ea"/>
                <a:cs typeface="+mn-cs"/>
              </a:rPr>
              <a:t>Evaluation Criteria and Weightings</a:t>
            </a:r>
            <a:endParaRPr lang="en-GB" sz="3600">
              <a:solidFill>
                <a:srgbClr val="005EB8"/>
              </a:solidFill>
              <a:latin typeface="+mn-lt"/>
              <a:cs typeface="Calibri" panose="020F0502020204030204" pitchFamily="34" charset="0"/>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3600" u="none" strike="noStrike" kern="1200" cap="none" spc="0" normalizeH="0" baseline="0" noProof="0">
              <a:ln>
                <a:noFill/>
              </a:ln>
              <a:solidFill>
                <a:srgbClr val="005EB8"/>
              </a:solidFill>
              <a:effectLst/>
              <a:uLnTx/>
              <a:uFillTx/>
              <a:latin typeface="+mn-lt"/>
              <a:ea typeface="+mj-ea"/>
              <a:cs typeface="Calibri" panose="020F0502020204030204" pitchFamily="34" charset="0"/>
            </a:endParaRPr>
          </a:p>
        </p:txBody>
      </p:sp>
      <p:sp>
        <p:nvSpPr>
          <p:cNvPr id="9" name="TextBox 8">
            <a:extLst>
              <a:ext uri="{FF2B5EF4-FFF2-40B4-BE49-F238E27FC236}">
                <a16:creationId xmlns:a16="http://schemas.microsoft.com/office/drawing/2014/main" id="{F9CB88CB-C6F1-129F-2406-7BFDBB6A0704}"/>
              </a:ext>
            </a:extLst>
          </p:cNvPr>
          <p:cNvSpPr txBox="1">
            <a:spLocks/>
          </p:cNvSpPr>
          <p:nvPr/>
        </p:nvSpPr>
        <p:spPr>
          <a:xfrm>
            <a:off x="613536" y="1592850"/>
            <a:ext cx="11547157" cy="400110"/>
          </a:xfrm>
          <a:prstGeom prst="rect">
            <a:avLst/>
          </a:prstGeom>
          <a:noFill/>
        </p:spPr>
        <p:txBody>
          <a:bodyPr wrap="square" rtlCol="0">
            <a:spAutoFit/>
          </a:bodyPr>
          <a:lstStyle/>
          <a:p>
            <a:r>
              <a:rPr lang="en-GB" sz="1000">
                <a:latin typeface="Verdana" panose="020B0604030504040204" pitchFamily="34" charset="0"/>
                <a:ea typeface="Verdana" panose="020B0604030504040204" pitchFamily="34" charset="0"/>
              </a:rPr>
              <a:t>Workshop sessions with key EPUT stakeholders identified the following criteria to evaluate clinical and non-clinical (administration space) estate options to provide an early indication of preferred options and the required direction of travel. </a:t>
            </a:r>
          </a:p>
        </p:txBody>
      </p:sp>
      <p:pic>
        <p:nvPicPr>
          <p:cNvPr id="2" name="Graphic 1">
            <a:extLst>
              <a:ext uri="{FF2B5EF4-FFF2-40B4-BE49-F238E27FC236}">
                <a16:creationId xmlns:a16="http://schemas.microsoft.com/office/drawing/2014/main" id="{734AAC23-511C-6C18-358F-13EC92F71C6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13536" y="2506316"/>
            <a:ext cx="11229975" cy="3867150"/>
          </a:xfrm>
          <a:prstGeom prst="rect">
            <a:avLst/>
          </a:prstGeom>
        </p:spPr>
      </p:pic>
    </p:spTree>
    <p:extLst>
      <p:ext uri="{BB962C8B-B14F-4D97-AF65-F5344CB8AC3E}">
        <p14:creationId xmlns:p14="http://schemas.microsoft.com/office/powerpoint/2010/main" val="1305424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a:spLocks/>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a:spLocks/>
          </p:cNvSpPr>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48</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2" name="TextBox 1">
            <a:extLst>
              <a:ext uri="{FF2B5EF4-FFF2-40B4-BE49-F238E27FC236}">
                <a16:creationId xmlns:a16="http://schemas.microsoft.com/office/drawing/2014/main" id="{64FD6DC9-C78F-47F0-20E7-6EA21798A5CF}"/>
              </a:ext>
            </a:extLst>
          </p:cNvPr>
          <p:cNvSpPr txBox="1">
            <a:spLocks/>
          </p:cNvSpPr>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How Do We Get There?</a:t>
            </a:r>
          </a:p>
        </p:txBody>
      </p:sp>
      <p:sp>
        <p:nvSpPr>
          <p:cNvPr id="29" name="Title 1">
            <a:extLst>
              <a:ext uri="{FF2B5EF4-FFF2-40B4-BE49-F238E27FC236}">
                <a16:creationId xmlns:a16="http://schemas.microsoft.com/office/drawing/2014/main" id="{421F9B7E-728C-360F-A682-597EF539A2C7}"/>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a:solidFill>
                  <a:srgbClr val="005EB8"/>
                </a:solidFill>
                <a:latin typeface="Impact" panose="020B0806030902050204" pitchFamily="34" charset="0"/>
                <a:cs typeface="Calibri" panose="020F0502020204030204" pitchFamily="34" charset="0"/>
              </a:rPr>
              <a:t>Core, Flex and Tail</a:t>
            </a:r>
            <a:endParaRPr lang="en-GB" sz="3600">
              <a:solidFill>
                <a:srgbClr val="005EB8"/>
              </a:solidFill>
              <a:latin typeface="+mn-lt"/>
              <a:cs typeface="Calibri" panose="020F0502020204030204" pitchFamily="34" charset="0"/>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3600" u="none" strike="noStrike" kern="1200" cap="none" spc="0" normalizeH="0" baseline="0" noProof="0">
              <a:ln>
                <a:noFill/>
              </a:ln>
              <a:solidFill>
                <a:srgbClr val="005EB8"/>
              </a:solidFill>
              <a:effectLst/>
              <a:uLnTx/>
              <a:uFillTx/>
              <a:latin typeface="+mn-lt"/>
              <a:ea typeface="+mj-ea"/>
              <a:cs typeface="Calibri" panose="020F0502020204030204" pitchFamily="34" charset="0"/>
            </a:endParaRPr>
          </a:p>
        </p:txBody>
      </p:sp>
      <p:sp>
        <p:nvSpPr>
          <p:cNvPr id="6" name="TextBox 5">
            <a:extLst>
              <a:ext uri="{FF2B5EF4-FFF2-40B4-BE49-F238E27FC236}">
                <a16:creationId xmlns:a16="http://schemas.microsoft.com/office/drawing/2014/main" id="{04C08D5D-C112-7952-E8CA-5E4EA47718D1}"/>
              </a:ext>
            </a:extLst>
          </p:cNvPr>
          <p:cNvSpPr txBox="1">
            <a:spLocks/>
          </p:cNvSpPr>
          <p:nvPr/>
        </p:nvSpPr>
        <p:spPr>
          <a:xfrm>
            <a:off x="610386" y="2165312"/>
            <a:ext cx="4339940" cy="4247317"/>
          </a:xfrm>
          <a:prstGeom prst="rect">
            <a:avLst/>
          </a:prstGeom>
          <a:noFill/>
        </p:spPr>
        <p:txBody>
          <a:bodyPr wrap="square" lIns="91440" tIns="45720" rIns="91440" bIns="45720" rtlCol="0" anchor="t">
            <a:spAutoFit/>
          </a:bodyPr>
          <a:lstStyle/>
          <a:p>
            <a:r>
              <a:rPr lang="en-GB" sz="1000" dirty="0">
                <a:latin typeface="Verdana"/>
                <a:ea typeface="Verdana"/>
              </a:rPr>
              <a:t>A safe, modern, well-planned and patient-centred estate enables delivery of high quality services and adds value for money.</a:t>
            </a:r>
          </a:p>
          <a:p>
            <a:endParaRPr lang="en-GB" sz="1000" dirty="0">
              <a:latin typeface="Verdana" panose="020B0604030504040204" pitchFamily="34" charset="0"/>
              <a:ea typeface="Verdana" panose="020B0604030504040204" pitchFamily="34" charset="0"/>
            </a:endParaRPr>
          </a:p>
          <a:p>
            <a:r>
              <a:rPr lang="en-GB" sz="1000" dirty="0">
                <a:latin typeface="Verdana" panose="020B0604030504040204" pitchFamily="34" charset="0"/>
                <a:ea typeface="Verdana" panose="020B0604030504040204" pitchFamily="34" charset="0"/>
              </a:rPr>
              <a:t>To ensure we have an estate that is good quality, fit-for-purpose and aligns with our strategic vision, it is necessary to categorise our sites into core, flex and tail. </a:t>
            </a:r>
          </a:p>
          <a:p>
            <a:endParaRPr lang="en-GB" sz="100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4086CA"/>
                </a:solidFill>
                <a:effectLst/>
                <a:uLnTx/>
                <a:uFillTx/>
                <a:latin typeface="Verdana" panose="020B0604030504040204" pitchFamily="34" charset="0"/>
                <a:ea typeface="Verdana" panose="020B0604030504040204" pitchFamily="34" charset="0"/>
                <a:cs typeface="+mn-cs"/>
              </a:rPr>
              <a:t>Core</a:t>
            </a:r>
            <a:r>
              <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 Good quality, fit-for-purpose and future-proof estate that aligns with national, regional and local strategies.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4086CA"/>
                </a:solidFill>
                <a:effectLst/>
                <a:uLnTx/>
                <a:uFillTx/>
                <a:latin typeface="Verdana" panose="020B0604030504040204" pitchFamily="34" charset="0"/>
                <a:ea typeface="Verdana" panose="020B0604030504040204" pitchFamily="34" charset="0"/>
                <a:cs typeface="+mn-cs"/>
              </a:rPr>
              <a:t>Flex</a:t>
            </a:r>
            <a:r>
              <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 Estate that is of an acceptable quality, or provides unique access to services, but does not fully enable the strategic ambitions.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4086CA"/>
                </a:solidFill>
                <a:effectLst/>
                <a:uLnTx/>
                <a:uFillTx/>
                <a:latin typeface="Verdana" panose="020B0604030504040204" pitchFamily="34" charset="0"/>
                <a:ea typeface="Verdana" panose="020B0604030504040204" pitchFamily="34" charset="0"/>
                <a:cs typeface="+mn-cs"/>
              </a:rPr>
              <a:t>Tail</a:t>
            </a:r>
            <a:r>
              <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 Poor quality estate that is not fit-for purpose for patient-facing services and should be phased out when alternative estate is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solidFill>
                <a:prstClr val="black"/>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black"/>
                </a:solidFill>
                <a:latin typeface="Verdana"/>
                <a:ea typeface="Verdana"/>
              </a:rPr>
              <a:t>We have evaluated our estate using the following criteria:</a:t>
            </a:r>
          </a:p>
          <a:p>
            <a:pPr marL="171450" marR="0" lvl="0" indent="-171450" algn="l" defTabSz="914400" rtl="0" eaLnBrk="1" fontAlgn="auto" latinLnBrk="0" hangingPunct="1">
              <a:lnSpc>
                <a:spcPct val="100000"/>
              </a:lnSpc>
              <a:spcBef>
                <a:spcPts val="0"/>
              </a:spcBef>
              <a:spcAft>
                <a:spcPts val="0"/>
              </a:spcAft>
              <a:buClr>
                <a:srgbClr val="005EB8"/>
              </a:buClr>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Age</a:t>
            </a:r>
            <a:endParaRPr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
                <a:srgbClr val="005EB8"/>
              </a:buClr>
              <a:buSzTx/>
              <a:buFont typeface="Arial" panose="020B0604020202020204" pitchFamily="34" charset="0"/>
              <a:buChar char="•"/>
              <a:tabLst/>
              <a:defRPr/>
            </a:pPr>
            <a:r>
              <a:rPr lang="en-GB" sz="1000" dirty="0">
                <a:solidFill>
                  <a:prstClr val="black"/>
                </a:solidFill>
                <a:latin typeface="Verdana" panose="020B0604030504040204" pitchFamily="34" charset="0"/>
                <a:ea typeface="Verdana" panose="020B0604030504040204" pitchFamily="34" charset="0"/>
              </a:rPr>
              <a:t>Size</a:t>
            </a:r>
          </a:p>
          <a:p>
            <a:pPr marL="171450" marR="0" lvl="0" indent="-171450" algn="l" defTabSz="914400" rtl="0" eaLnBrk="1" fontAlgn="auto" latinLnBrk="0" hangingPunct="1">
              <a:lnSpc>
                <a:spcPct val="100000"/>
              </a:lnSpc>
              <a:spcBef>
                <a:spcPts val="0"/>
              </a:spcBef>
              <a:spcAft>
                <a:spcPts val="0"/>
              </a:spcAft>
              <a:buClr>
                <a:srgbClr val="005EB8"/>
              </a:buClr>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Condition</a:t>
            </a:r>
            <a:endParaRPr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
                <a:srgbClr val="005EB8"/>
              </a:buClr>
              <a:buSzTx/>
              <a:buFont typeface="Arial" panose="020B0604020202020204" pitchFamily="34" charset="0"/>
              <a:buChar char="•"/>
              <a:tabLst/>
              <a:defRPr/>
            </a:pPr>
            <a:r>
              <a:rPr lang="en-GB" sz="1000" dirty="0">
                <a:solidFill>
                  <a:prstClr val="black"/>
                </a:solidFill>
                <a:latin typeface="Verdana" panose="020B0604030504040204" pitchFamily="34" charset="0"/>
                <a:ea typeface="Verdana" panose="020B0604030504040204" pitchFamily="34" charset="0"/>
              </a:rPr>
              <a:t>Functional suitability</a:t>
            </a:r>
          </a:p>
          <a:p>
            <a:pPr marL="171450" marR="0" lvl="0" indent="-171450" algn="l" defTabSz="914400" rtl="0" eaLnBrk="1" fontAlgn="auto" latinLnBrk="0" hangingPunct="1">
              <a:lnSpc>
                <a:spcPct val="100000"/>
              </a:lnSpc>
              <a:spcBef>
                <a:spcPts val="0"/>
              </a:spcBef>
              <a:spcAft>
                <a:spcPts val="0"/>
              </a:spcAft>
              <a:buClr>
                <a:srgbClr val="005EB8"/>
              </a:buClr>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EPC</a:t>
            </a:r>
            <a:endParaRPr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
                <a:srgbClr val="005EB8"/>
              </a:buClr>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Strategic Location</a:t>
            </a:r>
            <a:endParaRPr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endParaRPr lang="en-GB" sz="1000" dirty="0">
              <a:latin typeface="Verdana" panose="020B0604030504040204" pitchFamily="34" charset="0"/>
              <a:ea typeface="Verdana" panose="020B0604030504040204" pitchFamily="34" charset="0"/>
            </a:endParaRPr>
          </a:p>
          <a:p>
            <a:endParaRPr lang="en-GB" sz="1000"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C6AF4081-3F49-4F0B-F033-8C0622F10083}"/>
              </a:ext>
            </a:extLst>
          </p:cNvPr>
          <p:cNvSpPr txBox="1">
            <a:spLocks/>
          </p:cNvSpPr>
          <p:nvPr/>
        </p:nvSpPr>
        <p:spPr>
          <a:xfrm>
            <a:off x="5156391" y="965790"/>
            <a:ext cx="4339940" cy="276999"/>
          </a:xfrm>
          <a:prstGeom prst="rect">
            <a:avLst/>
          </a:prstGeom>
          <a:noFill/>
        </p:spPr>
        <p:txBody>
          <a:bodyPr wrap="square" rtlCol="0">
            <a:spAutoFit/>
          </a:bodyPr>
          <a:lstStyle/>
          <a:p>
            <a:r>
              <a:rPr lang="en-GB" sz="1200" b="1">
                <a:solidFill>
                  <a:srgbClr val="005EB8"/>
                </a:solidFill>
                <a:latin typeface="Verdana" panose="020B0604030504040204" pitchFamily="34" charset="0"/>
                <a:ea typeface="Verdana" panose="020B0604030504040204" pitchFamily="34" charset="0"/>
              </a:rPr>
              <a:t>Core, Flex and Tail Evaluation Criteria</a:t>
            </a:r>
          </a:p>
        </p:txBody>
      </p:sp>
      <p:sp>
        <p:nvSpPr>
          <p:cNvPr id="4" name="TextBox 3">
            <a:extLst>
              <a:ext uri="{FF2B5EF4-FFF2-40B4-BE49-F238E27FC236}">
                <a16:creationId xmlns:a16="http://schemas.microsoft.com/office/drawing/2014/main" id="{09033EB8-68BF-0196-6264-3451EBF44AEA}"/>
              </a:ext>
            </a:extLst>
          </p:cNvPr>
          <p:cNvSpPr txBox="1">
            <a:spLocks/>
          </p:cNvSpPr>
          <p:nvPr/>
        </p:nvSpPr>
        <p:spPr>
          <a:xfrm>
            <a:off x="610386" y="1630649"/>
            <a:ext cx="454600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kern="0">
                <a:solidFill>
                  <a:schemeClr val="accent5"/>
                </a:solidFill>
                <a:latin typeface="Verdana" panose="020B0604030504040204" pitchFamily="34" charset="0"/>
                <a:ea typeface="Verdana" panose="020B0604030504040204" pitchFamily="34" charset="0"/>
              </a:rPr>
              <a:t>Categorisation of our estate and development requirements</a:t>
            </a:r>
            <a:endParaRPr kumimoji="0" lang="en-GB" sz="10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p:txBody>
      </p:sp>
      <p:pic>
        <p:nvPicPr>
          <p:cNvPr id="5" name="Graphic 4">
            <a:extLst>
              <a:ext uri="{FF2B5EF4-FFF2-40B4-BE49-F238E27FC236}">
                <a16:creationId xmlns:a16="http://schemas.microsoft.com/office/drawing/2014/main" id="{B9989E78-BBC6-3054-0562-1880912341F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250839" y="1269129"/>
            <a:ext cx="6772275" cy="5143500"/>
          </a:xfrm>
          <a:prstGeom prst="rect">
            <a:avLst/>
          </a:prstGeom>
        </p:spPr>
      </p:pic>
    </p:spTree>
    <p:extLst>
      <p:ext uri="{BB962C8B-B14F-4D97-AF65-F5344CB8AC3E}">
        <p14:creationId xmlns:p14="http://schemas.microsoft.com/office/powerpoint/2010/main" val="493947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a:spLocks/>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a:spLocks/>
          </p:cNvSpPr>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49</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2" name="TextBox 1">
            <a:extLst>
              <a:ext uri="{FF2B5EF4-FFF2-40B4-BE49-F238E27FC236}">
                <a16:creationId xmlns:a16="http://schemas.microsoft.com/office/drawing/2014/main" id="{64FD6DC9-C78F-47F0-20E7-6EA21798A5CF}"/>
              </a:ext>
            </a:extLst>
          </p:cNvPr>
          <p:cNvSpPr txBox="1">
            <a:spLocks/>
          </p:cNvSpPr>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How Do We Get There?</a:t>
            </a:r>
          </a:p>
        </p:txBody>
      </p:sp>
      <p:sp>
        <p:nvSpPr>
          <p:cNvPr id="29" name="Title 1">
            <a:extLst>
              <a:ext uri="{FF2B5EF4-FFF2-40B4-BE49-F238E27FC236}">
                <a16:creationId xmlns:a16="http://schemas.microsoft.com/office/drawing/2014/main" id="{421F9B7E-728C-360F-A682-597EF539A2C7}"/>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a:solidFill>
                  <a:srgbClr val="005EB8"/>
                </a:solidFill>
                <a:latin typeface="Impact" panose="020B0806030902050204" pitchFamily="34" charset="0"/>
                <a:cs typeface="Calibri" panose="020F0502020204030204" pitchFamily="34" charset="0"/>
              </a:rPr>
              <a:t>Core, Flex and Tail</a:t>
            </a:r>
            <a:endParaRPr lang="en-GB" sz="3600">
              <a:solidFill>
                <a:srgbClr val="005EB8"/>
              </a:solidFill>
              <a:latin typeface="+mn-lt"/>
              <a:cs typeface="Calibri" panose="020F0502020204030204" pitchFamily="34" charset="0"/>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3600" u="none" strike="noStrike" kern="1200" cap="none" spc="0" normalizeH="0" baseline="0" noProof="0">
              <a:ln>
                <a:noFill/>
              </a:ln>
              <a:solidFill>
                <a:srgbClr val="005EB8"/>
              </a:solidFill>
              <a:effectLst/>
              <a:uLnTx/>
              <a:uFillTx/>
              <a:latin typeface="+mn-lt"/>
              <a:ea typeface="+mj-ea"/>
              <a:cs typeface="Calibri" panose="020F0502020204030204" pitchFamily="34" charset="0"/>
            </a:endParaRPr>
          </a:p>
        </p:txBody>
      </p:sp>
      <p:sp>
        <p:nvSpPr>
          <p:cNvPr id="6" name="TextBox 5">
            <a:extLst>
              <a:ext uri="{FF2B5EF4-FFF2-40B4-BE49-F238E27FC236}">
                <a16:creationId xmlns:a16="http://schemas.microsoft.com/office/drawing/2014/main" id="{04C08D5D-C112-7952-E8CA-5E4EA47718D1}"/>
              </a:ext>
            </a:extLst>
          </p:cNvPr>
          <p:cNvSpPr txBox="1">
            <a:spLocks/>
          </p:cNvSpPr>
          <p:nvPr/>
        </p:nvSpPr>
        <p:spPr>
          <a:xfrm>
            <a:off x="610386" y="2165312"/>
            <a:ext cx="4802862" cy="1015663"/>
          </a:xfrm>
          <a:prstGeom prst="rect">
            <a:avLst/>
          </a:prstGeom>
          <a:noFill/>
        </p:spPr>
        <p:txBody>
          <a:bodyPr wrap="square" rtlCol="0">
            <a:spAutoFit/>
          </a:bodyPr>
          <a:lstStyle/>
          <a:p>
            <a:r>
              <a:rPr lang="en-GB" sz="1000">
                <a:latin typeface="Verdana" panose="020B0604030504040204" pitchFamily="34" charset="0"/>
                <a:ea typeface="Verdana" panose="020B0604030504040204" pitchFamily="34" charset="0"/>
              </a:rPr>
              <a:t>To categorise our estate into core, flex and tail, we have used the used the assessment criteria and weightings as per below and the scoring process as summarised opposite. </a:t>
            </a:r>
          </a:p>
          <a:p>
            <a:endParaRPr lang="en-GB" sz="1000">
              <a:latin typeface="Verdana" panose="020B0604030504040204" pitchFamily="34" charset="0"/>
              <a:ea typeface="Verdana" panose="020B0604030504040204" pitchFamily="34" charset="0"/>
            </a:endParaRPr>
          </a:p>
          <a:p>
            <a:endParaRPr lang="en-GB" sz="1000">
              <a:latin typeface="Verdana" panose="020B0604030504040204" pitchFamily="34" charset="0"/>
              <a:ea typeface="Verdana" panose="020B0604030504040204" pitchFamily="34" charset="0"/>
            </a:endParaRPr>
          </a:p>
          <a:p>
            <a:endParaRPr lang="en-GB" sz="100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09033EB8-68BF-0196-6264-3451EBF44AEA}"/>
              </a:ext>
            </a:extLst>
          </p:cNvPr>
          <p:cNvSpPr txBox="1">
            <a:spLocks/>
          </p:cNvSpPr>
          <p:nvPr/>
        </p:nvSpPr>
        <p:spPr>
          <a:xfrm>
            <a:off x="610386" y="1630649"/>
            <a:ext cx="487601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kern="0">
                <a:solidFill>
                  <a:schemeClr val="accent5"/>
                </a:solidFill>
                <a:latin typeface="Verdana" panose="020B0604030504040204" pitchFamily="34" charset="0"/>
                <a:ea typeface="Verdana" panose="020B0604030504040204" pitchFamily="34" charset="0"/>
              </a:rPr>
              <a:t>Categorisation of our estate and development requirements</a:t>
            </a:r>
            <a:endParaRPr kumimoji="0" lang="en-GB" sz="10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p:txBody>
      </p:sp>
      <p:sp>
        <p:nvSpPr>
          <p:cNvPr id="9" name="TextBox 8">
            <a:extLst>
              <a:ext uri="{FF2B5EF4-FFF2-40B4-BE49-F238E27FC236}">
                <a16:creationId xmlns:a16="http://schemas.microsoft.com/office/drawing/2014/main" id="{B612101A-4534-D748-CB65-5AEEC6AC35E0}"/>
              </a:ext>
            </a:extLst>
          </p:cNvPr>
          <p:cNvSpPr txBox="1">
            <a:spLocks/>
          </p:cNvSpPr>
          <p:nvPr/>
        </p:nvSpPr>
        <p:spPr>
          <a:xfrm>
            <a:off x="5413248" y="1652067"/>
            <a:ext cx="6330949"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kern="0">
                <a:solidFill>
                  <a:schemeClr val="accent5"/>
                </a:solidFill>
                <a:latin typeface="Verdana" panose="020B0604030504040204" pitchFamily="34" charset="0"/>
                <a:ea typeface="Verdana" panose="020B0604030504040204" pitchFamily="34" charset="0"/>
              </a:rPr>
              <a:t>Scoring and Validation Process</a:t>
            </a:r>
            <a:endParaRPr kumimoji="0" lang="en-GB" sz="10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p:txBody>
      </p:sp>
      <p:pic>
        <p:nvPicPr>
          <p:cNvPr id="3" name="Graphic 2">
            <a:extLst>
              <a:ext uri="{FF2B5EF4-FFF2-40B4-BE49-F238E27FC236}">
                <a16:creationId xmlns:a16="http://schemas.microsoft.com/office/drawing/2014/main" id="{05243F36-B153-6831-33F7-0A7697EF04B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10386" y="2092314"/>
            <a:ext cx="11220450" cy="3762375"/>
          </a:xfrm>
          <a:prstGeom prst="rect">
            <a:avLst/>
          </a:prstGeom>
        </p:spPr>
      </p:pic>
    </p:spTree>
    <p:extLst>
      <p:ext uri="{BB962C8B-B14F-4D97-AF65-F5344CB8AC3E}">
        <p14:creationId xmlns:p14="http://schemas.microsoft.com/office/powerpoint/2010/main" val="2975172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416629"/>
            <a:ext cx="12192000" cy="4441371"/>
          </a:xfrm>
          <a:prstGeom prst="rect">
            <a:avLst/>
          </a:prstGeom>
        </p:spPr>
      </p:pic>
      <p:cxnSp>
        <p:nvCxnSpPr>
          <p:cNvPr id="5" name="Straight Connector 4">
            <a:extLst>
              <a:ext uri="{FF2B5EF4-FFF2-40B4-BE49-F238E27FC236}">
                <a16:creationId xmlns:a16="http://schemas.microsoft.com/office/drawing/2014/main" id="{5C7237CF-4831-4545-9AB3-2209CF5ECF32}"/>
              </a:ext>
            </a:extLst>
          </p:cNvPr>
          <p:cNvCxnSpPr>
            <a:cxnSpLocks/>
          </p:cNvCxnSpPr>
          <p:nvPr/>
        </p:nvCxnSpPr>
        <p:spPr>
          <a:xfrm>
            <a:off x="275167" y="6484305"/>
            <a:ext cx="11641667" cy="0"/>
          </a:xfrm>
          <a:prstGeom prst="line">
            <a:avLst/>
          </a:prstGeom>
          <a:ln w="12700">
            <a:solidFill>
              <a:srgbClr val="005EB8"/>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6E9BBAC-F0C5-42FF-9314-EC4DA5BE0789}"/>
              </a:ext>
            </a:extLst>
          </p:cNvPr>
          <p:cNvSpPr txBox="1"/>
          <p:nvPr/>
        </p:nvSpPr>
        <p:spPr>
          <a:xfrm>
            <a:off x="275167" y="1152349"/>
            <a:ext cx="7001934" cy="784830"/>
          </a:xfrm>
          <a:prstGeom prst="rect">
            <a:avLst/>
          </a:prstGeom>
          <a:noFill/>
        </p:spPr>
        <p:txBody>
          <a:bodyPr wrap="square" lIns="0" rIns="0" rtlCol="0" anchor="t">
            <a:spAutoFit/>
          </a:bodyPr>
          <a:lstStyle/>
          <a:p>
            <a:pPr marL="0" marR="0" lvl="0" indent="0" algn="l" defTabSz="914400" rtl="0" eaLnBrk="1" fontAlgn="auto" latinLnBrk="0" hangingPunct="1">
              <a:lnSpc>
                <a:spcPct val="75000"/>
              </a:lnSpc>
              <a:spcBef>
                <a:spcPts val="0"/>
              </a:spcBef>
              <a:spcAft>
                <a:spcPts val="0"/>
              </a:spcAft>
              <a:buClrTx/>
              <a:buSzTx/>
              <a:buFontTx/>
              <a:buNone/>
              <a:tabLst/>
              <a:defRPr/>
            </a:pPr>
            <a:r>
              <a:rPr kumimoji="0" lang="en-US" sz="6000" b="0" i="0" u="none" strike="noStrike" kern="1200" cap="none" spc="-150" normalizeH="0" baseline="0" noProof="0">
                <a:ln>
                  <a:noFill/>
                </a:ln>
                <a:solidFill>
                  <a:prstClr val="white"/>
                </a:solidFill>
                <a:effectLst/>
                <a:uLnTx/>
                <a:uFillTx/>
                <a:latin typeface="Impact" panose="020B0806030902050204" pitchFamily="34" charset="0"/>
                <a:ea typeface="+mn-ea"/>
                <a:cs typeface="+mn-cs"/>
              </a:rPr>
              <a:t>1. INTRODUCTION</a:t>
            </a:r>
          </a:p>
        </p:txBody>
      </p:sp>
    </p:spTree>
    <p:extLst>
      <p:ext uri="{BB962C8B-B14F-4D97-AF65-F5344CB8AC3E}">
        <p14:creationId xmlns:p14="http://schemas.microsoft.com/office/powerpoint/2010/main" val="10787546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50</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2" name="TextBox 1">
            <a:extLst>
              <a:ext uri="{FF2B5EF4-FFF2-40B4-BE49-F238E27FC236}">
                <a16:creationId xmlns:a16="http://schemas.microsoft.com/office/drawing/2014/main" id="{64FD6DC9-C78F-47F0-20E7-6EA21798A5CF}"/>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How Do We Get There?</a:t>
            </a:r>
          </a:p>
        </p:txBody>
      </p:sp>
      <p:sp>
        <p:nvSpPr>
          <p:cNvPr id="29" name="Title 1">
            <a:extLst>
              <a:ext uri="{FF2B5EF4-FFF2-40B4-BE49-F238E27FC236}">
                <a16:creationId xmlns:a16="http://schemas.microsoft.com/office/drawing/2014/main" id="{421F9B7E-728C-360F-A682-597EF539A2C7}"/>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a:solidFill>
                  <a:srgbClr val="005EB8"/>
                </a:solidFill>
                <a:latin typeface="Impact" panose="020B0806030902050204" pitchFamily="34" charset="0"/>
                <a:cs typeface="Calibri" panose="020F0502020204030204" pitchFamily="34" charset="0"/>
              </a:rPr>
              <a:t>Core, Flex and Tail</a:t>
            </a:r>
            <a:endParaRPr lang="en-GB" sz="3600">
              <a:solidFill>
                <a:srgbClr val="005EB8"/>
              </a:solidFill>
              <a:latin typeface="+mn-lt"/>
              <a:cs typeface="Calibri" panose="020F0502020204030204" pitchFamily="34" charset="0"/>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3600" u="none" strike="noStrike" kern="1200" cap="none" spc="0" normalizeH="0" baseline="0" noProof="0">
              <a:ln>
                <a:noFill/>
              </a:ln>
              <a:solidFill>
                <a:srgbClr val="005EB8"/>
              </a:solidFill>
              <a:effectLst/>
              <a:uLnTx/>
              <a:uFillTx/>
              <a:latin typeface="+mn-lt"/>
              <a:ea typeface="+mj-ea"/>
              <a:cs typeface="Calibri" panose="020F0502020204030204" pitchFamily="34" charset="0"/>
            </a:endParaRPr>
          </a:p>
        </p:txBody>
      </p:sp>
      <p:grpSp>
        <p:nvGrpSpPr>
          <p:cNvPr id="21" name="Group 20">
            <a:extLst>
              <a:ext uri="{FF2B5EF4-FFF2-40B4-BE49-F238E27FC236}">
                <a16:creationId xmlns:a16="http://schemas.microsoft.com/office/drawing/2014/main" id="{64A4FE07-39D0-B0AD-16A3-53EC62D44198}"/>
              </a:ext>
            </a:extLst>
          </p:cNvPr>
          <p:cNvGrpSpPr/>
          <p:nvPr/>
        </p:nvGrpSpPr>
        <p:grpSpPr>
          <a:xfrm>
            <a:off x="5645829" y="1213022"/>
            <a:ext cx="6030233" cy="4965842"/>
            <a:chOff x="4284406" y="1207530"/>
            <a:chExt cx="6030233" cy="4965842"/>
          </a:xfrm>
        </p:grpSpPr>
        <p:sp>
          <p:nvSpPr>
            <p:cNvPr id="8" name="Rectangle: Rounded Corners 7">
              <a:extLst>
                <a:ext uri="{FF2B5EF4-FFF2-40B4-BE49-F238E27FC236}">
                  <a16:creationId xmlns:a16="http://schemas.microsoft.com/office/drawing/2014/main" id="{0B16217E-5AE0-0083-44F0-834B30821C19}"/>
                </a:ext>
              </a:extLst>
            </p:cNvPr>
            <p:cNvSpPr/>
            <p:nvPr/>
          </p:nvSpPr>
          <p:spPr>
            <a:xfrm>
              <a:off x="4937503" y="2911234"/>
              <a:ext cx="5331209" cy="1558434"/>
            </a:xfrm>
            <a:prstGeom prst="roundRect">
              <a:avLst/>
            </a:prstGeom>
            <a:solidFill>
              <a:srgbClr val="FFF2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grpSp>
          <p:nvGrpSpPr>
            <p:cNvPr id="20" name="Group 19">
              <a:extLst>
                <a:ext uri="{FF2B5EF4-FFF2-40B4-BE49-F238E27FC236}">
                  <a16:creationId xmlns:a16="http://schemas.microsoft.com/office/drawing/2014/main" id="{69120075-B34D-E90F-E7B5-B9995A99030B}"/>
                </a:ext>
              </a:extLst>
            </p:cNvPr>
            <p:cNvGrpSpPr/>
            <p:nvPr/>
          </p:nvGrpSpPr>
          <p:grpSpPr>
            <a:xfrm>
              <a:off x="4284406" y="1207530"/>
              <a:ext cx="6030233" cy="4965842"/>
              <a:chOff x="4089927" y="1237938"/>
              <a:chExt cx="6030233" cy="4965842"/>
            </a:xfrm>
          </p:grpSpPr>
          <p:sp>
            <p:nvSpPr>
              <p:cNvPr id="5" name="Rectangle: Rounded Corners 4">
                <a:extLst>
                  <a:ext uri="{FF2B5EF4-FFF2-40B4-BE49-F238E27FC236}">
                    <a16:creationId xmlns:a16="http://schemas.microsoft.com/office/drawing/2014/main" id="{69479B79-DD34-1191-00D3-D1B5A2999F59}"/>
                  </a:ext>
                </a:extLst>
              </p:cNvPr>
              <p:cNvSpPr/>
              <p:nvPr/>
            </p:nvSpPr>
            <p:spPr>
              <a:xfrm>
                <a:off x="4937504" y="1237938"/>
                <a:ext cx="5182656" cy="1558434"/>
              </a:xfrm>
              <a:prstGeom prst="roundRect">
                <a:avLst/>
              </a:prstGeom>
              <a:solidFill>
                <a:srgbClr val="D5F2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 name="Rectangle: Rounded Corners 8">
                <a:extLst>
                  <a:ext uri="{FF2B5EF4-FFF2-40B4-BE49-F238E27FC236}">
                    <a16:creationId xmlns:a16="http://schemas.microsoft.com/office/drawing/2014/main" id="{289C1150-568B-13A5-2A50-E066952C6326}"/>
                  </a:ext>
                </a:extLst>
              </p:cNvPr>
              <p:cNvSpPr/>
              <p:nvPr/>
            </p:nvSpPr>
            <p:spPr>
              <a:xfrm>
                <a:off x="4937502" y="4645346"/>
                <a:ext cx="5182656" cy="1558434"/>
              </a:xfrm>
              <a:prstGeom prst="roundRect">
                <a:avLst/>
              </a:prstGeom>
              <a:solidFill>
                <a:srgbClr val="FFC6B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 name="Oval 9">
                <a:extLst>
                  <a:ext uri="{FF2B5EF4-FFF2-40B4-BE49-F238E27FC236}">
                    <a16:creationId xmlns:a16="http://schemas.microsoft.com/office/drawing/2014/main" id="{AF73B6FF-03EC-A3BE-001C-1F3A18458754}"/>
                  </a:ext>
                </a:extLst>
              </p:cNvPr>
              <p:cNvSpPr/>
              <p:nvPr/>
            </p:nvSpPr>
            <p:spPr>
              <a:xfrm>
                <a:off x="4089927" y="2193424"/>
                <a:ext cx="3208609" cy="3207600"/>
              </a:xfrm>
              <a:prstGeom prst="ellipse">
                <a:avLst/>
              </a:prstGeom>
              <a:solidFill>
                <a:schemeClr val="bg2">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Indicative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Scenarios</a:t>
                </a:r>
              </a:p>
            </p:txBody>
          </p:sp>
          <p:sp>
            <p:nvSpPr>
              <p:cNvPr id="12" name="TextBox 11">
                <a:extLst>
                  <a:ext uri="{FF2B5EF4-FFF2-40B4-BE49-F238E27FC236}">
                    <a16:creationId xmlns:a16="http://schemas.microsoft.com/office/drawing/2014/main" id="{E270E0F9-1378-80B7-157F-884FDAE18412}"/>
                  </a:ext>
                </a:extLst>
              </p:cNvPr>
              <p:cNvSpPr txBox="1"/>
              <p:nvPr/>
            </p:nvSpPr>
            <p:spPr>
              <a:xfrm>
                <a:off x="6928956" y="1639816"/>
                <a:ext cx="17027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Low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Rationalisation</a:t>
                </a:r>
              </a:p>
            </p:txBody>
          </p:sp>
          <p:sp>
            <p:nvSpPr>
              <p:cNvPr id="13" name="TextBox 12">
                <a:extLst>
                  <a:ext uri="{FF2B5EF4-FFF2-40B4-BE49-F238E27FC236}">
                    <a16:creationId xmlns:a16="http://schemas.microsoft.com/office/drawing/2014/main" id="{3A22F14B-83DC-A6AE-F461-BF1F15122128}"/>
                  </a:ext>
                </a:extLst>
              </p:cNvPr>
              <p:cNvSpPr txBox="1"/>
              <p:nvPr/>
            </p:nvSpPr>
            <p:spPr>
              <a:xfrm>
                <a:off x="7486385" y="3319055"/>
                <a:ext cx="17027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Moderate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Rationalisation</a:t>
                </a:r>
              </a:p>
            </p:txBody>
          </p:sp>
          <p:sp>
            <p:nvSpPr>
              <p:cNvPr id="14" name="TextBox 13">
                <a:extLst>
                  <a:ext uri="{FF2B5EF4-FFF2-40B4-BE49-F238E27FC236}">
                    <a16:creationId xmlns:a16="http://schemas.microsoft.com/office/drawing/2014/main" id="{C6CE0EAE-F33D-E7B1-EDED-C6BF430A9DE4}"/>
                  </a:ext>
                </a:extLst>
              </p:cNvPr>
              <p:cNvSpPr txBox="1"/>
              <p:nvPr/>
            </p:nvSpPr>
            <p:spPr>
              <a:xfrm>
                <a:off x="6952921" y="5154587"/>
                <a:ext cx="17027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High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Rationalisation</a:t>
                </a:r>
              </a:p>
            </p:txBody>
          </p:sp>
        </p:grpSp>
      </p:grpSp>
      <p:sp>
        <p:nvSpPr>
          <p:cNvPr id="19" name="Rectangle 18">
            <a:extLst>
              <a:ext uri="{FF2B5EF4-FFF2-40B4-BE49-F238E27FC236}">
                <a16:creationId xmlns:a16="http://schemas.microsoft.com/office/drawing/2014/main" id="{F368843D-2EBA-6798-93AD-4B99F0E3638B}"/>
              </a:ext>
            </a:extLst>
          </p:cNvPr>
          <p:cNvSpPr/>
          <p:nvPr/>
        </p:nvSpPr>
        <p:spPr>
          <a:xfrm>
            <a:off x="684820" y="1518017"/>
            <a:ext cx="4728967" cy="4673707"/>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R="0" lvl="0" algn="l" defTabSz="914400" rtl="0" eaLnBrk="1" fontAlgn="auto" latinLnBrk="0" hangingPunct="1">
              <a:lnSpc>
                <a:spcPct val="100000"/>
              </a:lnSpc>
              <a:spcBef>
                <a:spcPts val="0"/>
              </a:spcBef>
              <a:spcAft>
                <a:spcPts val="0"/>
              </a:spcAft>
              <a:buClrTx/>
              <a:buSzTx/>
              <a:tabLst/>
              <a:defRPr/>
            </a:pPr>
            <a:r>
              <a:rPr lang="en-GB" sz="1200" b="1">
                <a:solidFill>
                  <a:srgbClr val="4472C4"/>
                </a:solidFill>
                <a:latin typeface="Verdana" panose="020B0604030504040204" pitchFamily="34" charset="0"/>
                <a:ea typeface="Verdana" panose="020B0604030504040204" pitchFamily="34" charset="0"/>
              </a:rPr>
              <a:t>Development of core, flex and tail </a:t>
            </a:r>
          </a:p>
          <a:p>
            <a:pPr marR="0" lvl="0" algn="l" defTabSz="914400" rtl="0" eaLnBrk="1" fontAlgn="auto" latinLnBrk="0" hangingPunct="1">
              <a:lnSpc>
                <a:spcPct val="100000"/>
              </a:lnSpc>
              <a:spcBef>
                <a:spcPts val="0"/>
              </a:spcBef>
              <a:spcAft>
                <a:spcPts val="0"/>
              </a:spcAft>
              <a:buClrTx/>
              <a:buSzTx/>
              <a:tabLst/>
              <a:defRPr/>
            </a:pPr>
            <a:endParaRPr kumimoji="0" lang="en-GB" sz="1000" b="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GB" sz="1000" b="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rPr>
              <a:t>To further analyse what our future EPUT estate could comprise, we have developed three indicative scenarios.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GB" sz="1000" b="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rPr>
              <a:t>All three scenarios look at rationalising our estate in order of the weakest scoring assets as a result of the Rag rated property analysis.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GB" sz="1000" b="1"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rPr>
              <a:t>Each scenario will generate a capital receipt which could be reinvested into upgrading our retained estate.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GB" sz="1000" b="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rPr>
              <a:t>The next slide summarises each indicative scenario, outlining details of what the future standard estate could comprise, but also details of the potential revenue savings by exiting both non core freehold and leasehold estate, in addition to the future capital savings made by disinvestment through removal of backlog maintenance</a:t>
            </a:r>
            <a:r>
              <a:rPr lang="en-GB" sz="1000">
                <a:solidFill>
                  <a:schemeClr val="tx1"/>
                </a:solidFill>
                <a:latin typeface="Verdana" panose="020B0604030504040204" pitchFamily="34" charset="0"/>
                <a:ea typeface="Verdana" panose="020B0604030504040204" pitchFamily="34" charset="0"/>
              </a:rPr>
              <a:t> in the freehold estate. </a:t>
            </a:r>
            <a:endParaRPr kumimoji="0" lang="en-GB" sz="1000" b="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1"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1"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598563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a:spLocks/>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a:spLocks/>
          </p:cNvSpPr>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51</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2" name="TextBox 1">
            <a:extLst>
              <a:ext uri="{FF2B5EF4-FFF2-40B4-BE49-F238E27FC236}">
                <a16:creationId xmlns:a16="http://schemas.microsoft.com/office/drawing/2014/main" id="{64FD6DC9-C78F-47F0-20E7-6EA21798A5CF}"/>
              </a:ext>
            </a:extLst>
          </p:cNvPr>
          <p:cNvSpPr txBox="1">
            <a:spLocks/>
          </p:cNvSpPr>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How Do We Get There?</a:t>
            </a:r>
          </a:p>
        </p:txBody>
      </p:sp>
      <p:sp>
        <p:nvSpPr>
          <p:cNvPr id="29" name="Title 1">
            <a:extLst>
              <a:ext uri="{FF2B5EF4-FFF2-40B4-BE49-F238E27FC236}">
                <a16:creationId xmlns:a16="http://schemas.microsoft.com/office/drawing/2014/main" id="{421F9B7E-728C-360F-A682-597EF539A2C7}"/>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a:solidFill>
                  <a:srgbClr val="005EB8"/>
                </a:solidFill>
                <a:latin typeface="Impact" panose="020B0806030902050204" pitchFamily="34" charset="0"/>
                <a:cs typeface="Calibri" panose="020F0502020204030204" pitchFamily="34" charset="0"/>
              </a:rPr>
              <a:t>Core, Flex and Tail – Scenario Summary</a:t>
            </a:r>
            <a:endParaRPr lang="en-GB" sz="3600">
              <a:solidFill>
                <a:srgbClr val="005EB8"/>
              </a:solidFill>
              <a:latin typeface="+mn-lt"/>
              <a:cs typeface="Calibri" panose="020F0502020204030204" pitchFamily="34" charset="0"/>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3600" u="none" strike="noStrike" kern="1200" cap="none" spc="0" normalizeH="0" baseline="0" noProof="0">
              <a:ln>
                <a:noFill/>
              </a:ln>
              <a:solidFill>
                <a:srgbClr val="005EB8"/>
              </a:solidFill>
              <a:effectLst/>
              <a:uLnTx/>
              <a:uFillTx/>
              <a:latin typeface="+mn-lt"/>
              <a:ea typeface="+mj-ea"/>
              <a:cs typeface="Calibri" panose="020F0502020204030204" pitchFamily="34" charset="0"/>
            </a:endParaRPr>
          </a:p>
        </p:txBody>
      </p:sp>
      <p:sp>
        <p:nvSpPr>
          <p:cNvPr id="95" name="TextBox 94">
            <a:extLst>
              <a:ext uri="{FF2B5EF4-FFF2-40B4-BE49-F238E27FC236}">
                <a16:creationId xmlns:a16="http://schemas.microsoft.com/office/drawing/2014/main" id="{C00D69A7-B3B4-0B17-9DC0-D231C0AC21BD}"/>
              </a:ext>
            </a:extLst>
          </p:cNvPr>
          <p:cNvSpPr txBox="1">
            <a:spLocks/>
          </p:cNvSpPr>
          <p:nvPr/>
        </p:nvSpPr>
        <p:spPr>
          <a:xfrm>
            <a:off x="392652" y="6501255"/>
            <a:ext cx="11274266" cy="369332"/>
          </a:xfrm>
          <a:prstGeom prst="rect">
            <a:avLst/>
          </a:prstGeom>
          <a:noFill/>
        </p:spPr>
        <p:txBody>
          <a:bodyPr wrap="square" rtlCol="0">
            <a:spAutoFit/>
          </a:bodyPr>
          <a:lstStyle/>
          <a:p>
            <a:r>
              <a:rPr lang="en-GB" sz="900" baseline="30000">
                <a:latin typeface="Verdana" panose="020B0604030504040204" pitchFamily="34" charset="0"/>
                <a:ea typeface="Verdana" panose="020B0604030504040204" pitchFamily="34" charset="0"/>
              </a:rPr>
              <a:t>1</a:t>
            </a:r>
            <a:r>
              <a:rPr lang="en-GB" sz="900">
                <a:latin typeface="Verdana" panose="020B0604030504040204" pitchFamily="34" charset="0"/>
                <a:ea typeface="Verdana" panose="020B0604030504040204" pitchFamily="34" charset="0"/>
              </a:rPr>
              <a:t>Based on a maximum score total of 100 points; </a:t>
            </a:r>
            <a:r>
              <a:rPr lang="en-GB" sz="900" baseline="30000">
                <a:latin typeface="Verdana" panose="020B0604030504040204" pitchFamily="34" charset="0"/>
                <a:ea typeface="Verdana" panose="020B0604030504040204" pitchFamily="34" charset="0"/>
              </a:rPr>
              <a:t>2</a:t>
            </a:r>
            <a:r>
              <a:rPr lang="en-GB" sz="900">
                <a:latin typeface="Verdana" panose="020B0604030504040204" pitchFamily="34" charset="0"/>
                <a:ea typeface="Verdana" panose="020B0604030504040204" pitchFamily="34" charset="0"/>
              </a:rPr>
              <a:t>Based on Net Book Values;</a:t>
            </a:r>
            <a:r>
              <a:rPr lang="en-GB" sz="900" baseline="30000">
                <a:latin typeface="Verdana" panose="020B0604030504040204" pitchFamily="34" charset="0"/>
                <a:ea typeface="Verdana" panose="020B0604030504040204" pitchFamily="34" charset="0"/>
              </a:rPr>
              <a:t> 3</a:t>
            </a:r>
            <a:r>
              <a:rPr lang="en-GB" sz="900">
                <a:latin typeface="Verdana" panose="020B0604030504040204" pitchFamily="34" charset="0"/>
                <a:ea typeface="Verdana" panose="020B0604030504040204" pitchFamily="34" charset="0"/>
              </a:rPr>
              <a:t>Based on the information available from a Nifes 6 Facet Survey;</a:t>
            </a:r>
            <a:r>
              <a:rPr lang="en-GB" sz="900" baseline="30000">
                <a:latin typeface="Verdana" panose="020B0604030504040204" pitchFamily="34" charset="0"/>
                <a:ea typeface="Verdana" panose="020B0604030504040204" pitchFamily="34" charset="0"/>
              </a:rPr>
              <a:t>4</a:t>
            </a:r>
            <a:r>
              <a:rPr lang="en-GB" sz="900">
                <a:latin typeface="Verdana" panose="020B0604030504040204" pitchFamily="34" charset="0"/>
                <a:ea typeface="Verdana" panose="020B0604030504040204" pitchFamily="34" charset="0"/>
              </a:rPr>
              <a:t>A full list of </a:t>
            </a:r>
            <a:r>
              <a:rPr lang="en-GB" sz="900">
                <a:solidFill>
                  <a:schemeClr val="tx1"/>
                </a:solidFill>
                <a:latin typeface="Verdana" panose="020B0604030504040204" pitchFamily="34" charset="0"/>
                <a:ea typeface="Verdana" panose="020B0604030504040204" pitchFamily="34" charset="0"/>
              </a:rPr>
              <a:t>sites</a:t>
            </a:r>
            <a:r>
              <a:rPr lang="en-GB" sz="900">
                <a:latin typeface="Verdana" panose="020B0604030504040204" pitchFamily="34" charset="0"/>
                <a:ea typeface="Verdana" panose="020B0604030504040204" pitchFamily="34" charset="0"/>
              </a:rPr>
              <a:t> included can be found in the Appendix 5. </a:t>
            </a:r>
            <a:endParaRPr lang="en-GB" sz="900" baseline="30000">
              <a:latin typeface="Verdana" panose="020B0604030504040204" pitchFamily="34" charset="0"/>
              <a:ea typeface="Verdana" panose="020B0604030504040204" pitchFamily="34" charset="0"/>
            </a:endParaRPr>
          </a:p>
        </p:txBody>
      </p:sp>
      <p:pic>
        <p:nvPicPr>
          <p:cNvPr id="7" name="Graphic 6">
            <a:extLst>
              <a:ext uri="{FF2B5EF4-FFF2-40B4-BE49-F238E27FC236}">
                <a16:creationId xmlns:a16="http://schemas.microsoft.com/office/drawing/2014/main" id="{AA5E77F8-0242-ED63-5448-A59892E24E0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93737" y="1745746"/>
            <a:ext cx="10982325" cy="4400550"/>
          </a:xfrm>
          <a:prstGeom prst="rect">
            <a:avLst/>
          </a:prstGeom>
        </p:spPr>
      </p:pic>
    </p:spTree>
    <p:extLst>
      <p:ext uri="{BB962C8B-B14F-4D97-AF65-F5344CB8AC3E}">
        <p14:creationId xmlns:p14="http://schemas.microsoft.com/office/powerpoint/2010/main" val="3808110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FC03A-C067-C749-B3AD-14F264BA2144}"/>
              </a:ext>
            </a:extLst>
          </p:cNvPr>
          <p:cNvSpPr txBox="1">
            <a:spLocks/>
          </p:cNvSpPr>
          <p:nvPr/>
        </p:nvSpPr>
        <p:spPr>
          <a:xfrm>
            <a:off x="515937" y="911510"/>
            <a:ext cx="11861119"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Core, Flex and Tail </a:t>
            </a:r>
            <a:r>
              <a:rPr lang="en-GB" sz="3600">
                <a:solidFill>
                  <a:srgbClr val="005EB8"/>
                </a:solidFill>
                <a:latin typeface="Impact" panose="020B0806030902050204" pitchFamily="34" charset="0"/>
                <a:cs typeface="Calibri" panose="020F0502020204030204" pitchFamily="34" charset="0"/>
              </a:rPr>
              <a:t>Sites</a:t>
            </a:r>
            <a:endParaRPr kumimoji="0" lang="en-GB" sz="3600" b="0" i="1"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endParaRPr>
          </a:p>
        </p:txBody>
      </p:sp>
      <p:sp>
        <p:nvSpPr>
          <p:cNvPr id="3" name="Rectangle 2">
            <a:extLst>
              <a:ext uri="{FF2B5EF4-FFF2-40B4-BE49-F238E27FC236}">
                <a16:creationId xmlns:a16="http://schemas.microsoft.com/office/drawing/2014/main" id="{BCC7CE01-3265-F767-6739-CCA636CB5473}"/>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E6F68C0-6890-3645-B1C8-7B866B41E8CF}"/>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How Do We Get There?</a:t>
            </a:r>
          </a:p>
        </p:txBody>
      </p:sp>
      <p:sp>
        <p:nvSpPr>
          <p:cNvPr id="15" name="TextBox 14">
            <a:extLst>
              <a:ext uri="{FF2B5EF4-FFF2-40B4-BE49-F238E27FC236}">
                <a16:creationId xmlns:a16="http://schemas.microsoft.com/office/drawing/2014/main" id="{CAD89EF6-F5CF-9377-A233-799E6240E1B8}"/>
              </a:ext>
            </a:extLst>
          </p:cNvPr>
          <p:cNvSpPr txBox="1"/>
          <p:nvPr/>
        </p:nvSpPr>
        <p:spPr>
          <a:xfrm>
            <a:off x="561417" y="1656777"/>
            <a:ext cx="11178159" cy="553998"/>
          </a:xfrm>
          <a:prstGeom prst="rect">
            <a:avLst/>
          </a:prstGeom>
          <a:noFill/>
        </p:spPr>
        <p:txBody>
          <a:bodyPr wrap="square" rtlCol="0">
            <a:spAutoFit/>
          </a:bodyPr>
          <a:lstStyle/>
          <a:p>
            <a:r>
              <a:rPr lang="en-GB" sz="1000">
                <a:latin typeface="Verdana" panose="020B0604030504040204" pitchFamily="34" charset="0"/>
                <a:ea typeface="Verdana" panose="020B0604030504040204" pitchFamily="34" charset="0"/>
              </a:rPr>
              <a:t>As mentioned above, and in accordance with NHSE guidance, categorisation of our existing acute and community estate into core, flex and tail indicates that 28% of the estate is core, 44% is flex and 28% is tail</a:t>
            </a:r>
            <a:r>
              <a:rPr lang="en-GB" sz="1000" baseline="30000">
                <a:latin typeface="Verdana" panose="020B0604030504040204" pitchFamily="34" charset="0"/>
                <a:ea typeface="Verdana" panose="020B0604030504040204" pitchFamily="34" charset="0"/>
              </a:rPr>
              <a:t>1</a:t>
            </a:r>
            <a:r>
              <a:rPr lang="en-GB" sz="1000">
                <a:latin typeface="Verdana" panose="020B0604030504040204" pitchFamily="34" charset="0"/>
                <a:ea typeface="Verdana" panose="020B0604030504040204" pitchFamily="34" charset="0"/>
              </a:rPr>
              <a:t>. This categorisation enables strategic decisions to be developed, investments to be focused and rationalisation to occur. The categorisation for each Care Unit is summarised in Appendix 6. Please note that the below is based on the moderate scenario mentioned above.</a:t>
            </a:r>
            <a:endParaRPr lang="en-GB" sz="1000" i="1">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1A216BA3-6B3E-CC38-EE08-39DF11C387FB}"/>
              </a:ext>
            </a:extLst>
          </p:cNvPr>
          <p:cNvSpPr txBox="1"/>
          <p:nvPr/>
        </p:nvSpPr>
        <p:spPr>
          <a:xfrm>
            <a:off x="561417" y="6169009"/>
            <a:ext cx="8971703" cy="230832"/>
          </a:xfrm>
          <a:prstGeom prst="rect">
            <a:avLst/>
          </a:prstGeom>
          <a:noFill/>
        </p:spPr>
        <p:txBody>
          <a:bodyPr wrap="square" rtlCol="0">
            <a:spAutoFit/>
          </a:bodyPr>
          <a:lstStyle/>
          <a:p>
            <a:r>
              <a:rPr lang="en-GB" sz="900" baseline="30000">
                <a:latin typeface="Verdana" panose="020B0604030504040204" pitchFamily="34" charset="0"/>
                <a:ea typeface="Verdana" panose="020B0604030504040204" pitchFamily="34" charset="0"/>
              </a:rPr>
              <a:t>1</a:t>
            </a:r>
            <a:r>
              <a:rPr lang="en-GB" sz="900">
                <a:latin typeface="Verdana" panose="020B0604030504040204" pitchFamily="34" charset="0"/>
                <a:ea typeface="Verdana" panose="020B0604030504040204" pitchFamily="34" charset="0"/>
              </a:rPr>
              <a:t>Based on 136 properties and on the moderate scenario</a:t>
            </a:r>
            <a:endParaRPr lang="en-GB" sz="900" baseline="30000">
              <a:latin typeface="Verdana" panose="020B0604030504040204" pitchFamily="34" charset="0"/>
              <a:ea typeface="Verdana" panose="020B0604030504040204" pitchFamily="34" charset="0"/>
            </a:endParaRPr>
          </a:p>
        </p:txBody>
      </p:sp>
      <p:pic>
        <p:nvPicPr>
          <p:cNvPr id="6" name="Graphic 5">
            <a:extLst>
              <a:ext uri="{FF2B5EF4-FFF2-40B4-BE49-F238E27FC236}">
                <a16:creationId xmlns:a16="http://schemas.microsoft.com/office/drawing/2014/main" id="{9CE1F740-439B-8CF2-CB6E-B9F1D8CA1A6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4775" y="2236903"/>
            <a:ext cx="12172950" cy="3438525"/>
          </a:xfrm>
          <a:prstGeom prst="rect">
            <a:avLst/>
          </a:prstGeom>
        </p:spPr>
      </p:pic>
    </p:spTree>
    <p:extLst>
      <p:ext uri="{BB962C8B-B14F-4D97-AF65-F5344CB8AC3E}">
        <p14:creationId xmlns:p14="http://schemas.microsoft.com/office/powerpoint/2010/main" val="6152344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FC03A-C067-C749-B3AD-14F264BA2144}"/>
              </a:ext>
            </a:extLst>
          </p:cNvPr>
          <p:cNvSpPr txBox="1">
            <a:spLocks/>
          </p:cNvSpPr>
          <p:nvPr/>
        </p:nvSpPr>
        <p:spPr>
          <a:xfrm>
            <a:off x="515937" y="911510"/>
            <a:ext cx="11861119"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Target Deep Dive Analysis </a:t>
            </a:r>
            <a:endParaRPr kumimoji="0" lang="en-GB" sz="3600" b="0" i="1"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endParaRPr>
          </a:p>
        </p:txBody>
      </p:sp>
      <p:sp>
        <p:nvSpPr>
          <p:cNvPr id="3" name="Rectangle 2">
            <a:extLst>
              <a:ext uri="{FF2B5EF4-FFF2-40B4-BE49-F238E27FC236}">
                <a16:creationId xmlns:a16="http://schemas.microsoft.com/office/drawing/2014/main" id="{BCC7CE01-3265-F767-6739-CCA636CB5473}"/>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E6F68C0-6890-3645-B1C8-7B866B41E8CF}"/>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How Do We Get There?</a:t>
            </a:r>
          </a:p>
        </p:txBody>
      </p:sp>
      <p:sp>
        <p:nvSpPr>
          <p:cNvPr id="7" name="TextBox 6">
            <a:extLst>
              <a:ext uri="{FF2B5EF4-FFF2-40B4-BE49-F238E27FC236}">
                <a16:creationId xmlns:a16="http://schemas.microsoft.com/office/drawing/2014/main" id="{DB87586E-B987-1420-A097-3D8772F981F4}"/>
              </a:ext>
            </a:extLst>
          </p:cNvPr>
          <p:cNvSpPr txBox="1"/>
          <p:nvPr/>
        </p:nvSpPr>
        <p:spPr>
          <a:xfrm>
            <a:off x="786384" y="1742792"/>
            <a:ext cx="5114685" cy="4401205"/>
          </a:xfrm>
          <a:prstGeom prst="rect">
            <a:avLst/>
          </a:prstGeom>
          <a:noFill/>
        </p:spPr>
        <p:txBody>
          <a:bodyPr wrap="square" rtlCol="0">
            <a:spAutoFit/>
          </a:bodyPr>
          <a:lstStyle/>
          <a:p>
            <a:r>
              <a:rPr lang="en-GB" sz="1000" dirty="0">
                <a:latin typeface="Verdana" panose="020B0604030504040204" pitchFamily="34" charset="0"/>
                <a:ea typeface="Verdana" panose="020B0604030504040204" pitchFamily="34" charset="0"/>
              </a:rPr>
              <a:t>Our estate strategy forms a key component of a suite of EPUT enabling strategies which are interdependent and complementary to successful delivery. The EPUT enabling strategies are interdependent and must be complementary to ensure successful delivery. EPUT strategies will require regular updating. </a:t>
            </a:r>
          </a:p>
          <a:p>
            <a:endParaRPr lang="en-GB" sz="1000" dirty="0">
              <a:latin typeface="Verdana" panose="020B0604030504040204" pitchFamily="34" charset="0"/>
              <a:ea typeface="Verdana" panose="020B0604030504040204" pitchFamily="34" charset="0"/>
            </a:endParaRPr>
          </a:p>
          <a:p>
            <a:r>
              <a:rPr lang="en-GB" sz="1000" dirty="0">
                <a:latin typeface="Verdana" panose="020B0604030504040204" pitchFamily="34" charset="0"/>
                <a:ea typeface="Verdana" panose="020B0604030504040204" pitchFamily="34" charset="0"/>
              </a:rPr>
              <a:t>Further detailed information and analysis may be required to inform projects and enable better evaluation and prioritisation of estate options. Further detailed information and analysis may be required to inform projects and enable better evaluation and prioritisation of estate options. </a:t>
            </a:r>
          </a:p>
          <a:p>
            <a:endParaRPr lang="en-GB" sz="1000" dirty="0">
              <a:latin typeface="Verdana" panose="020B0604030504040204" pitchFamily="34" charset="0"/>
              <a:ea typeface="Verdana" panose="020B0604030504040204" pitchFamily="34" charset="0"/>
            </a:endParaRPr>
          </a:p>
          <a:p>
            <a:r>
              <a:rPr lang="en-GB" sz="1000" dirty="0">
                <a:latin typeface="Verdana" panose="020B0604030504040204" pitchFamily="34" charset="0"/>
                <a:ea typeface="Verdana" panose="020B0604030504040204" pitchFamily="34" charset="0"/>
              </a:rPr>
              <a:t>Targeted deep dive analyses will be dependent on projects but may include: </a:t>
            </a:r>
          </a:p>
          <a:p>
            <a:endParaRPr lang="en-GB" sz="1000" dirty="0">
              <a:latin typeface="Verdana" panose="020B0604030504040204" pitchFamily="34" charset="0"/>
              <a:ea typeface="Verdana" panose="020B0604030504040204" pitchFamily="34" charset="0"/>
            </a:endParaRPr>
          </a:p>
          <a:p>
            <a:pPr marL="171450" indent="-171450">
              <a:spcAft>
                <a:spcPts val="600"/>
              </a:spcAft>
              <a:buClr>
                <a:srgbClr val="005EB8"/>
              </a:buClr>
              <a:buFont typeface="Wingdings" panose="05000000000000000000" pitchFamily="2" charset="2"/>
              <a:buChar char="ü"/>
            </a:pPr>
            <a:r>
              <a:rPr lang="en-GB" sz="1000" dirty="0">
                <a:latin typeface="Verdana" panose="020B0604030504040204" pitchFamily="34" charset="0"/>
                <a:ea typeface="Verdana" panose="020B0604030504040204" pitchFamily="34" charset="0"/>
              </a:rPr>
              <a:t>Demand and capacity modelling to determine future capacity requirements, - this analysis is particularly important for the inpatient services</a:t>
            </a:r>
          </a:p>
          <a:p>
            <a:pPr marL="171450" indent="-171450">
              <a:spcAft>
                <a:spcPts val="600"/>
              </a:spcAft>
              <a:buClr>
                <a:srgbClr val="005EB8"/>
              </a:buClr>
              <a:buFont typeface="Wingdings" panose="05000000000000000000" pitchFamily="2" charset="2"/>
              <a:buChar char="ü"/>
            </a:pPr>
            <a:r>
              <a:rPr lang="en-GB" sz="1000" dirty="0">
                <a:latin typeface="Verdana" panose="020B0604030504040204" pitchFamily="34" charset="0"/>
                <a:ea typeface="Verdana" panose="020B0604030504040204" pitchFamily="34" charset="0"/>
              </a:rPr>
              <a:t>Space utilisation studies to identify baseline capacity surplus/shortfall – this may be particularly relevant to the corporate estate options</a:t>
            </a:r>
          </a:p>
          <a:p>
            <a:pPr marL="171450" indent="-171450">
              <a:spcAft>
                <a:spcPts val="600"/>
              </a:spcAft>
              <a:buClr>
                <a:srgbClr val="005EB8"/>
              </a:buClr>
              <a:buFont typeface="Wingdings" panose="05000000000000000000" pitchFamily="2" charset="2"/>
              <a:buChar char="ü"/>
            </a:pPr>
            <a:r>
              <a:rPr lang="en-GB" sz="1000" dirty="0">
                <a:latin typeface="Verdana" panose="020B0604030504040204" pitchFamily="34" charset="0"/>
                <a:ea typeface="Verdana" panose="020B0604030504040204" pitchFamily="34" charset="0"/>
              </a:rPr>
              <a:t>Analysis to support access and travel times to specific properties and locations</a:t>
            </a:r>
          </a:p>
          <a:p>
            <a:pPr marL="171450" indent="-171450">
              <a:spcAft>
                <a:spcPts val="600"/>
              </a:spcAft>
              <a:buClr>
                <a:srgbClr val="005EB8"/>
              </a:buClr>
              <a:buFont typeface="Wingdings" panose="05000000000000000000" pitchFamily="2" charset="2"/>
              <a:buChar char="ü"/>
            </a:pPr>
            <a:r>
              <a:rPr lang="en-GB" sz="1000" dirty="0">
                <a:latin typeface="Verdana" panose="020B0604030504040204" pitchFamily="34" charset="0"/>
                <a:ea typeface="Verdana" panose="020B0604030504040204" pitchFamily="34" charset="0"/>
              </a:rPr>
              <a:t>Security requirements of different properties</a:t>
            </a:r>
          </a:p>
          <a:p>
            <a:pPr marL="171450" indent="-171450">
              <a:spcAft>
                <a:spcPts val="600"/>
              </a:spcAft>
              <a:buClr>
                <a:srgbClr val="005EB8"/>
              </a:buClr>
              <a:buFont typeface="Wingdings" panose="05000000000000000000" pitchFamily="2" charset="2"/>
              <a:buChar char="ü"/>
            </a:pPr>
            <a:r>
              <a:rPr lang="en-GB" sz="1000" dirty="0">
                <a:latin typeface="Verdana" panose="020B0604030504040204" pitchFamily="34" charset="0"/>
                <a:ea typeface="Verdana" panose="020B0604030504040204" pitchFamily="34" charset="0"/>
              </a:rPr>
              <a:t>Impact of new models of care and site locations for staffing models and requirements</a:t>
            </a:r>
          </a:p>
          <a:p>
            <a:pPr marL="171450" indent="-171450">
              <a:spcAft>
                <a:spcPts val="600"/>
              </a:spcAft>
              <a:buClr>
                <a:srgbClr val="005EB8"/>
              </a:buClr>
              <a:buFont typeface="Wingdings" panose="05000000000000000000" pitchFamily="2" charset="2"/>
              <a:buChar char="ü"/>
            </a:pPr>
            <a:r>
              <a:rPr lang="en-GB" sz="1000" dirty="0">
                <a:latin typeface="Verdana" panose="020B0604030504040204" pitchFamily="34" charset="0"/>
                <a:ea typeface="Verdana" panose="020B0604030504040204" pitchFamily="34" charset="0"/>
              </a:rPr>
              <a:t>Equality Impact Assessment for the estate options</a:t>
            </a:r>
          </a:p>
          <a:p>
            <a:pPr marL="171450" indent="-171450">
              <a:spcAft>
                <a:spcPts val="600"/>
              </a:spcAft>
              <a:buClr>
                <a:srgbClr val="005EB8"/>
              </a:buClr>
              <a:buFont typeface="Wingdings" panose="05000000000000000000" pitchFamily="2" charset="2"/>
              <a:buChar char="ü"/>
            </a:pPr>
            <a:r>
              <a:rPr lang="en-GB" sz="1000" dirty="0">
                <a:latin typeface="Verdana" panose="020B0604030504040204" pitchFamily="34" charset="0"/>
                <a:ea typeface="Verdana" panose="020B0604030504040204" pitchFamily="34" charset="0"/>
              </a:rPr>
              <a:t>Socio-Economic Impact Assessment for the estate options</a:t>
            </a:r>
          </a:p>
        </p:txBody>
      </p:sp>
      <p:pic>
        <p:nvPicPr>
          <p:cNvPr id="5" name="Graphic 4">
            <a:extLst>
              <a:ext uri="{FF2B5EF4-FFF2-40B4-BE49-F238E27FC236}">
                <a16:creationId xmlns:a16="http://schemas.microsoft.com/office/drawing/2014/main" id="{AB2D7A97-0C84-55B0-4521-6ECD3E56739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072062" y="1433512"/>
            <a:ext cx="7229475" cy="4791075"/>
          </a:xfrm>
          <a:prstGeom prst="rect">
            <a:avLst/>
          </a:prstGeom>
        </p:spPr>
      </p:pic>
    </p:spTree>
    <p:extLst>
      <p:ext uri="{BB962C8B-B14F-4D97-AF65-F5344CB8AC3E}">
        <p14:creationId xmlns:p14="http://schemas.microsoft.com/office/powerpoint/2010/main" val="20361599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FC03A-C067-C749-B3AD-14F264BA2144}"/>
              </a:ext>
            </a:extLst>
          </p:cNvPr>
          <p:cNvSpPr txBox="1">
            <a:spLocks/>
          </p:cNvSpPr>
          <p:nvPr/>
        </p:nvSpPr>
        <p:spPr>
          <a:xfrm>
            <a:off x="515937" y="911510"/>
            <a:ext cx="11861119"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Working Groups</a:t>
            </a:r>
            <a:r>
              <a:rPr lang="en-GB" sz="3600">
                <a:solidFill>
                  <a:srgbClr val="005EB8"/>
                </a:solidFill>
                <a:latin typeface="Impact" panose="020B0806030902050204" pitchFamily="34" charset="0"/>
                <a:cs typeface="Calibri" panose="020F0502020204030204" pitchFamily="34" charset="0"/>
              </a:rPr>
              <a:t> Example</a:t>
            </a:r>
            <a:endParaRPr kumimoji="0" lang="en-GB" sz="3600" b="0" i="1"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endParaRPr>
          </a:p>
        </p:txBody>
      </p:sp>
      <p:sp>
        <p:nvSpPr>
          <p:cNvPr id="3" name="Rectangle 2">
            <a:extLst>
              <a:ext uri="{FF2B5EF4-FFF2-40B4-BE49-F238E27FC236}">
                <a16:creationId xmlns:a16="http://schemas.microsoft.com/office/drawing/2014/main" id="{BCC7CE01-3265-F767-6739-CCA636CB5473}"/>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E6F68C0-6890-3645-B1C8-7B866B41E8CF}"/>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How Do We Get There?</a:t>
            </a:r>
          </a:p>
        </p:txBody>
      </p:sp>
      <p:sp>
        <p:nvSpPr>
          <p:cNvPr id="9" name="TextBox 8">
            <a:extLst>
              <a:ext uri="{FF2B5EF4-FFF2-40B4-BE49-F238E27FC236}">
                <a16:creationId xmlns:a16="http://schemas.microsoft.com/office/drawing/2014/main" id="{8B363FE1-AF54-5107-F50E-0CF82A086773}"/>
              </a:ext>
            </a:extLst>
          </p:cNvPr>
          <p:cNvSpPr txBox="1"/>
          <p:nvPr/>
        </p:nvSpPr>
        <p:spPr>
          <a:xfrm>
            <a:off x="807650" y="1630649"/>
            <a:ext cx="10768464" cy="3016210"/>
          </a:xfrm>
          <a:prstGeom prst="rect">
            <a:avLst/>
          </a:prstGeom>
          <a:noFill/>
        </p:spPr>
        <p:txBody>
          <a:bodyPr wrap="square" rtlCol="0">
            <a:spAutoFit/>
          </a:bodyPr>
          <a:lstStyle/>
          <a:p>
            <a:r>
              <a:rPr lang="en-GB" sz="1000" dirty="0">
                <a:latin typeface="Verdana" panose="020B0604030504040204" pitchFamily="34" charset="0"/>
                <a:ea typeface="Verdana" panose="020B0604030504040204" pitchFamily="34" charset="0"/>
              </a:rPr>
              <a:t>Following the evaluation and prioritisation of projects, an agreed prioritisation investment plan will be defined during our 10 year strategy. All projects will be subject to the development of appropriate business cases for formal approval. Business cases will establish the benefits to be realised and define the quality, costs and time parameters. Projects will be required to comply with EPUT’s policy and procedures for managing capital projects. Discrete project boards should be established to deliver the agreed projects. Each project board will be led by a Project Director, under the overall leadership of a Senior Responsible Owner, with a clear responsibility to ensure that the project is delivered within the agreed parameters and realises the expected benefits. </a:t>
            </a:r>
          </a:p>
          <a:p>
            <a:endParaRPr lang="en-GB" sz="1000" dirty="0">
              <a:latin typeface="Verdana" panose="020B0604030504040204" pitchFamily="34" charset="0"/>
              <a:ea typeface="Verdana" panose="020B0604030504040204" pitchFamily="34" charset="0"/>
            </a:endParaRPr>
          </a:p>
          <a:p>
            <a:r>
              <a:rPr lang="en-GB" sz="1000" dirty="0">
                <a:latin typeface="Verdana" panose="020B0604030504040204" pitchFamily="34" charset="0"/>
                <a:ea typeface="Verdana" panose="020B0604030504040204" pitchFamily="34" charset="0"/>
              </a:rPr>
              <a:t>The Trust is proposing to establish a series of working groups to drive projects forward and align project objectives with core Trust objectives. One such working group would explore opportunities around vacating tail estate to optimise service delivery, generate capital receipts and annual revenue savings, and reduce backlog maintenance costs. This will develop on from the work undertaken within the strategy to identify the core flex and tail estate. </a:t>
            </a:r>
          </a:p>
          <a:p>
            <a:endParaRPr lang="en-GB" sz="1000" dirty="0">
              <a:latin typeface="Verdana" panose="020B0604030504040204" pitchFamily="34" charset="0"/>
              <a:ea typeface="Verdana" panose="020B0604030504040204" pitchFamily="34" charset="0"/>
            </a:endParaRPr>
          </a:p>
          <a:p>
            <a:r>
              <a:rPr lang="en-GB" sz="1000" dirty="0">
                <a:latin typeface="Verdana" panose="020B0604030504040204" pitchFamily="34" charset="0"/>
                <a:ea typeface="Verdana" panose="020B0604030504040204" pitchFamily="34" charset="0"/>
              </a:rPr>
              <a:t>The initial priority is to dispose/sell the 5 identified properties, as seen on page 54, followed by an evaluation of currently empty properties owned by the Trust. The disposal of our estate is subject to our internal approval process, requires careful consideration and consultation with staff, patients, and the public, where necessary, prior to making any final decisions. We will also actively collaborate with our system partners to ensure we deliver the best health outcomes to our local population through estate reconfiguration and rationalisation. This process will be supported by robust business cases on a property-by-property basis. </a:t>
            </a:r>
          </a:p>
          <a:p>
            <a:endParaRPr lang="en-GB" sz="1000" dirty="0">
              <a:latin typeface="Verdana" panose="020B0604030504040204" pitchFamily="34" charset="0"/>
              <a:ea typeface="Verdana" panose="020B0604030504040204" pitchFamily="34" charset="0"/>
            </a:endParaRPr>
          </a:p>
          <a:p>
            <a:r>
              <a:rPr lang="en-GB" sz="1000" dirty="0">
                <a:latin typeface="Verdana" panose="020B0604030504040204" pitchFamily="34" charset="0"/>
                <a:ea typeface="Verdana" panose="020B0604030504040204" pitchFamily="34" charset="0"/>
              </a:rPr>
              <a:t>An assessment needs to be done on the properties that are currently leased out to determine the benefits of selling that estate. Following the evaluation and prioritisation of projects, an agreed investment plan will be defined. Projects will be required to comply with EPUT’s policy and procedures for managing capital projects. Discrete project boards should be established to deliver the agreed projects. Please refer to Appendix 7 for further details on the proposed working group objectives and governance structure.</a:t>
            </a:r>
          </a:p>
        </p:txBody>
      </p:sp>
      <p:pic>
        <p:nvPicPr>
          <p:cNvPr id="5" name="Graphic 4">
            <a:extLst>
              <a:ext uri="{FF2B5EF4-FFF2-40B4-BE49-F238E27FC236}">
                <a16:creationId xmlns:a16="http://schemas.microsoft.com/office/drawing/2014/main" id="{68822358-41C8-D97C-715A-0F5116FDD88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55664" y="4014787"/>
            <a:ext cx="11220450" cy="3019425"/>
          </a:xfrm>
          <a:prstGeom prst="rect">
            <a:avLst/>
          </a:prstGeom>
        </p:spPr>
      </p:pic>
    </p:spTree>
    <p:extLst>
      <p:ext uri="{BB962C8B-B14F-4D97-AF65-F5344CB8AC3E}">
        <p14:creationId xmlns:p14="http://schemas.microsoft.com/office/powerpoint/2010/main" val="42875229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9A8330-C579-69EA-02DC-13C64267AA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416630"/>
            <a:ext cx="12192000" cy="4441370"/>
          </a:xfrm>
          <a:prstGeom prst="rect">
            <a:avLst/>
          </a:prstGeom>
        </p:spPr>
      </p:pic>
      <p:cxnSp>
        <p:nvCxnSpPr>
          <p:cNvPr id="5" name="Straight Connector 4">
            <a:extLst>
              <a:ext uri="{FF2B5EF4-FFF2-40B4-BE49-F238E27FC236}">
                <a16:creationId xmlns:a16="http://schemas.microsoft.com/office/drawing/2014/main" id="{5C7237CF-4831-4545-9AB3-2209CF5ECF32}"/>
              </a:ext>
            </a:extLst>
          </p:cNvPr>
          <p:cNvCxnSpPr>
            <a:cxnSpLocks/>
          </p:cNvCxnSpPr>
          <p:nvPr/>
        </p:nvCxnSpPr>
        <p:spPr>
          <a:xfrm>
            <a:off x="275167" y="6484305"/>
            <a:ext cx="11641667" cy="0"/>
          </a:xfrm>
          <a:prstGeom prst="line">
            <a:avLst/>
          </a:prstGeom>
          <a:ln w="12700">
            <a:solidFill>
              <a:srgbClr val="005EB8"/>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6E9BBAC-F0C5-42FF-9314-EC4DA5BE0789}"/>
              </a:ext>
            </a:extLst>
          </p:cNvPr>
          <p:cNvSpPr txBox="1"/>
          <p:nvPr/>
        </p:nvSpPr>
        <p:spPr>
          <a:xfrm>
            <a:off x="275167" y="1035391"/>
            <a:ext cx="11851315" cy="1477328"/>
          </a:xfrm>
          <a:prstGeom prst="rect">
            <a:avLst/>
          </a:prstGeom>
          <a:noFill/>
        </p:spPr>
        <p:txBody>
          <a:bodyPr wrap="square" lIns="0" rIns="0" rtlCol="0" anchor="t">
            <a:spAutoFit/>
          </a:bodyPr>
          <a:lstStyle/>
          <a:p>
            <a:pPr marL="0" marR="0" lvl="0" indent="0" algn="l" defTabSz="914400" rtl="0" eaLnBrk="1" fontAlgn="auto" latinLnBrk="0" hangingPunct="1">
              <a:lnSpc>
                <a:spcPct val="75000"/>
              </a:lnSpc>
              <a:spcBef>
                <a:spcPts val="0"/>
              </a:spcBef>
              <a:spcAft>
                <a:spcPts val="0"/>
              </a:spcAft>
              <a:buClrTx/>
              <a:buSzTx/>
              <a:buFontTx/>
              <a:buNone/>
              <a:tabLst/>
              <a:defRPr/>
            </a:pPr>
            <a:r>
              <a:rPr lang="en-US" sz="6000" spc="-150">
                <a:solidFill>
                  <a:prstClr val="white"/>
                </a:solidFill>
                <a:latin typeface="Impact" panose="020B0806030902050204" pitchFamily="34" charset="0"/>
              </a:rPr>
              <a:t>5</a:t>
            </a:r>
            <a:r>
              <a:rPr kumimoji="0" lang="en-US" sz="6000" b="0" i="0" u="none" strike="noStrike" kern="1200" cap="none" spc="-150" normalizeH="0" baseline="0" noProof="0">
                <a:ln>
                  <a:noFill/>
                </a:ln>
                <a:solidFill>
                  <a:prstClr val="white"/>
                </a:solidFill>
                <a:effectLst/>
                <a:uLnTx/>
                <a:uFillTx/>
                <a:latin typeface="Impact" panose="020B0806030902050204" pitchFamily="34" charset="0"/>
                <a:ea typeface="+mn-ea"/>
                <a:cs typeface="+mn-cs"/>
              </a:rPr>
              <a:t>. FUNDING, DELIVERY AND </a:t>
            </a:r>
            <a:r>
              <a:rPr lang="en-US" sz="6000" spc="-150">
                <a:solidFill>
                  <a:prstClr val="white"/>
                </a:solidFill>
                <a:latin typeface="Impact" panose="020B0806030902050204" pitchFamily="34" charset="0"/>
              </a:rPr>
              <a:t>MEASURING SUCCESS</a:t>
            </a:r>
            <a:endParaRPr kumimoji="0" lang="en-US" sz="6000" b="0" i="0" u="none" strike="noStrike" kern="1200" cap="none" spc="-150" normalizeH="0" baseline="0" noProof="0">
              <a:ln>
                <a:noFill/>
              </a:ln>
              <a:solidFill>
                <a:prstClr val="white"/>
              </a:solidFill>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20107377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56</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2" name="TextBox 1">
            <a:extLst>
              <a:ext uri="{FF2B5EF4-FFF2-40B4-BE49-F238E27FC236}">
                <a16:creationId xmlns:a16="http://schemas.microsoft.com/office/drawing/2014/main" id="{64FD6DC9-C78F-47F0-20E7-6EA21798A5CF}"/>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How Do We Get There?</a:t>
            </a:r>
          </a:p>
        </p:txBody>
      </p:sp>
      <p:sp>
        <p:nvSpPr>
          <p:cNvPr id="29" name="Title 1">
            <a:extLst>
              <a:ext uri="{FF2B5EF4-FFF2-40B4-BE49-F238E27FC236}">
                <a16:creationId xmlns:a16="http://schemas.microsoft.com/office/drawing/2014/main" id="{421F9B7E-728C-360F-A682-597EF539A2C7}"/>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Funding Options</a:t>
            </a:r>
            <a:endParaRPr kumimoji="0" lang="en-GB" sz="3600" b="0" i="0" u="none" strike="noStrike" kern="1200" cap="none" spc="0" normalizeH="0" baseline="0" noProof="0">
              <a:ln>
                <a:noFill/>
              </a:ln>
              <a:solidFill>
                <a:srgbClr val="005EB8"/>
              </a:solidFill>
              <a:effectLst/>
              <a:uLnTx/>
              <a:uFillTx/>
              <a:latin typeface="Calibri" panose="020F0502020204030204"/>
              <a:ea typeface="+mj-ea"/>
              <a:cs typeface="Calibri" panose="020F0502020204030204" pitchFamily="34" charset="0"/>
            </a:endParaRPr>
          </a:p>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3600" b="0" i="0" u="none" strike="noStrike" kern="1200" cap="none" spc="0" normalizeH="0" baseline="0" noProof="0">
              <a:ln>
                <a:noFill/>
              </a:ln>
              <a:solidFill>
                <a:srgbClr val="005EB8"/>
              </a:solidFill>
              <a:effectLst/>
              <a:uLnTx/>
              <a:uFillTx/>
              <a:latin typeface="Calibri" panose="020F0502020204030204"/>
              <a:ea typeface="+mj-ea"/>
              <a:cs typeface="Calibri" panose="020F0502020204030204" pitchFamily="34" charset="0"/>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3600" b="0" i="0" u="none" strike="noStrike" kern="1200" cap="none" spc="0" normalizeH="0" baseline="0" noProof="0">
              <a:ln>
                <a:noFill/>
              </a:ln>
              <a:solidFill>
                <a:srgbClr val="005EB8"/>
              </a:solidFill>
              <a:effectLst/>
              <a:uLnTx/>
              <a:uFillTx/>
              <a:latin typeface="Calibri" panose="020F0502020204030204"/>
              <a:ea typeface="+mj-ea"/>
              <a:cs typeface="Calibri" panose="020F0502020204030204" pitchFamily="34" charset="0"/>
            </a:endParaRPr>
          </a:p>
        </p:txBody>
      </p:sp>
      <p:sp>
        <p:nvSpPr>
          <p:cNvPr id="3" name="TextBox 2">
            <a:extLst>
              <a:ext uri="{FF2B5EF4-FFF2-40B4-BE49-F238E27FC236}">
                <a16:creationId xmlns:a16="http://schemas.microsoft.com/office/drawing/2014/main" id="{60A6C816-384C-F2AD-A313-BAB3E07918B4}"/>
              </a:ext>
            </a:extLst>
          </p:cNvPr>
          <p:cNvSpPr txBox="1"/>
          <p:nvPr/>
        </p:nvSpPr>
        <p:spPr>
          <a:xfrm>
            <a:off x="534797" y="1518077"/>
            <a:ext cx="11416411" cy="707886"/>
          </a:xfrm>
          <a:prstGeom prst="rect">
            <a:avLst/>
          </a:prstGeom>
          <a:noFill/>
        </p:spPr>
        <p:txBody>
          <a:bodyPr wrap="square" rtlCol="0">
            <a:spAutoFit/>
          </a:bodyPr>
          <a:lstStyle/>
          <a:p>
            <a:pPr marL="0" marR="0" lvl="0" indent="0" algn="l" defTabSz="88221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a:rPr>
              <a:t>The decision tree below sets out a shortlist of potential funding options and relevant structures, focusing on new developments. The development and viability will need to be worked through collaboratively with EPUT and the chosen route will be dependent on the ability to obtain appropriate CDEL cover. This doesn’t account for the revenue savings of colocation and exiting buildings. Additional sources of capital would include Section 106, CIL and OPE funding.</a:t>
            </a:r>
            <a:endParaRPr kumimoji="0" lang="en-GB" sz="1000" b="0" i="0" u="none" strike="noStrike" kern="1200" cap="none" spc="0" normalizeH="0" baseline="0" noProof="0">
              <a:ln>
                <a:noFill/>
              </a:ln>
              <a:solidFill>
                <a:prstClr val="black"/>
              </a:solidFill>
              <a:effectLst/>
              <a:highlight>
                <a:srgbClr val="FFFF00"/>
              </a:highligh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FD8F2DC5-F9DC-F775-54C8-97A90D0F1C8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61975" y="2225963"/>
            <a:ext cx="11630025" cy="3390900"/>
          </a:xfrm>
          <a:prstGeom prst="rect">
            <a:avLst/>
          </a:prstGeom>
        </p:spPr>
      </p:pic>
    </p:spTree>
    <p:extLst>
      <p:ext uri="{BB962C8B-B14F-4D97-AF65-F5344CB8AC3E}">
        <p14:creationId xmlns:p14="http://schemas.microsoft.com/office/powerpoint/2010/main" val="28709142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57</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2" name="TextBox 1">
            <a:extLst>
              <a:ext uri="{FF2B5EF4-FFF2-40B4-BE49-F238E27FC236}">
                <a16:creationId xmlns:a16="http://schemas.microsoft.com/office/drawing/2014/main" id="{64FD6DC9-C78F-47F0-20E7-6EA21798A5CF}"/>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How Do We Get There?</a:t>
            </a:r>
          </a:p>
        </p:txBody>
      </p:sp>
      <p:sp>
        <p:nvSpPr>
          <p:cNvPr id="29" name="Title 1">
            <a:extLst>
              <a:ext uri="{FF2B5EF4-FFF2-40B4-BE49-F238E27FC236}">
                <a16:creationId xmlns:a16="http://schemas.microsoft.com/office/drawing/2014/main" id="{421F9B7E-728C-360F-A682-597EF539A2C7}"/>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Delivering the Vision – Key Steps</a:t>
            </a:r>
            <a:endParaRPr kumimoji="0" lang="en-GB" sz="3600" b="0" i="0" u="none" strike="noStrike" kern="1200" cap="none" spc="0" normalizeH="0" baseline="0" noProof="0">
              <a:ln>
                <a:noFill/>
              </a:ln>
              <a:solidFill>
                <a:srgbClr val="005EB8"/>
              </a:solidFill>
              <a:effectLst/>
              <a:uLnTx/>
              <a:uFillTx/>
              <a:latin typeface="Calibri" panose="020F0502020204030204"/>
              <a:ea typeface="+mj-ea"/>
              <a:cs typeface="Calibri" panose="020F0502020204030204" pitchFamily="34" charset="0"/>
            </a:endParaRPr>
          </a:p>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3600" b="0" i="0" u="none" strike="noStrike" kern="1200" cap="none" spc="0" normalizeH="0" baseline="0" noProof="0">
              <a:ln>
                <a:noFill/>
              </a:ln>
              <a:solidFill>
                <a:srgbClr val="005EB8"/>
              </a:solidFill>
              <a:effectLst/>
              <a:uLnTx/>
              <a:uFillTx/>
              <a:latin typeface="Calibri" panose="020F0502020204030204"/>
              <a:ea typeface="+mj-ea"/>
              <a:cs typeface="Calibri" panose="020F0502020204030204" pitchFamily="34" charset="0"/>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3600" b="0" i="0" u="none" strike="noStrike" kern="1200" cap="none" spc="0" normalizeH="0" baseline="0" noProof="0">
              <a:ln>
                <a:noFill/>
              </a:ln>
              <a:solidFill>
                <a:srgbClr val="005EB8"/>
              </a:solidFill>
              <a:effectLst/>
              <a:uLnTx/>
              <a:uFillTx/>
              <a:latin typeface="Calibri" panose="020F0502020204030204"/>
              <a:ea typeface="+mj-ea"/>
              <a:cs typeface="Calibri" panose="020F0502020204030204" pitchFamily="34" charset="0"/>
            </a:endParaRPr>
          </a:p>
        </p:txBody>
      </p:sp>
      <p:pic>
        <p:nvPicPr>
          <p:cNvPr id="5" name="Picture 4">
            <a:extLst>
              <a:ext uri="{FF2B5EF4-FFF2-40B4-BE49-F238E27FC236}">
                <a16:creationId xmlns:a16="http://schemas.microsoft.com/office/drawing/2014/main" id="{F83407E0-AC35-5BF0-6144-92963D842D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6644" y="2064723"/>
            <a:ext cx="9178711" cy="4404830"/>
          </a:xfrm>
          <a:prstGeom prst="rect">
            <a:avLst/>
          </a:prstGeom>
        </p:spPr>
      </p:pic>
      <p:sp>
        <p:nvSpPr>
          <p:cNvPr id="6" name="TextBox 5">
            <a:extLst>
              <a:ext uri="{FF2B5EF4-FFF2-40B4-BE49-F238E27FC236}">
                <a16:creationId xmlns:a16="http://schemas.microsoft.com/office/drawing/2014/main" id="{37F0FEF5-D237-FF9A-B8E1-5BFA70E3FD40}"/>
              </a:ext>
            </a:extLst>
          </p:cNvPr>
          <p:cNvSpPr txBox="1"/>
          <p:nvPr/>
        </p:nvSpPr>
        <p:spPr>
          <a:xfrm>
            <a:off x="534797" y="1518077"/>
            <a:ext cx="11416411" cy="707886"/>
          </a:xfrm>
          <a:prstGeom prst="rect">
            <a:avLst/>
          </a:prstGeom>
          <a:noFill/>
        </p:spPr>
        <p:txBody>
          <a:bodyPr wrap="square" rtlCol="0">
            <a:spAutoFit/>
          </a:bodyPr>
          <a:lstStyle/>
          <a:p>
            <a:pPr marL="0" marR="0" lvl="0" indent="0" algn="l" defTabSz="88221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a:rPr>
              <a:t>We are developing a clear prioritised </a:t>
            </a:r>
            <a:r>
              <a:rPr lang="en-GB" sz="1000">
                <a:solidFill>
                  <a:prstClr val="black"/>
                </a:solidFill>
                <a:latin typeface="Verdana" panose="020B0604030504040204" pitchFamily="34" charset="0"/>
                <a:ea typeface="Verdana" panose="020B0604030504040204" pitchFamily="34" charset="0"/>
                <a:cs typeface="Calibri"/>
              </a:rPr>
              <a:t>plan </a:t>
            </a: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a:rPr>
              <a:t>to deliver the estate strategy vision. Next steps will involve the development of implementation plans that further establish key actions and additional new working groups to be undertaken to deliver the estate strategy. A high level timeline for implementation and delivery of key projects within the strategy is included within Appendix 8.</a:t>
            </a:r>
            <a:endParaRPr kumimoji="0" lang="en-GB" sz="1000" b="0" i="0" u="none" strike="noStrike" kern="1200" cap="none" spc="0" normalizeH="0" baseline="0" noProof="0">
              <a:ln>
                <a:noFill/>
              </a:ln>
              <a:solidFill>
                <a:prstClr val="black"/>
              </a:solidFill>
              <a:effectLst/>
              <a:highlight>
                <a:srgbClr val="FFFF00"/>
              </a:highligh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18541731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5F331-7B5B-B3B1-9C81-3550834A9EDC}"/>
              </a:ext>
            </a:extLst>
          </p:cNvPr>
          <p:cNvSpPr txBox="1">
            <a:spLocks/>
          </p:cNvSpPr>
          <p:nvPr/>
        </p:nvSpPr>
        <p:spPr>
          <a:xfrm>
            <a:off x="236538" y="825663"/>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Measuring Success </a:t>
            </a:r>
            <a:endParaRPr kumimoji="0" lang="en-GB" sz="3600" b="0" i="1"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endParaRPr>
          </a:p>
        </p:txBody>
      </p:sp>
      <p:sp>
        <p:nvSpPr>
          <p:cNvPr id="6" name="TextBox 5">
            <a:extLst>
              <a:ext uri="{FF2B5EF4-FFF2-40B4-BE49-F238E27FC236}">
                <a16:creationId xmlns:a16="http://schemas.microsoft.com/office/drawing/2014/main" id="{CD7AE893-CC66-5B8E-F54B-BF3BA4AE3853}"/>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How Do We Get There?</a:t>
            </a:r>
          </a:p>
        </p:txBody>
      </p:sp>
      <p:sp>
        <p:nvSpPr>
          <p:cNvPr id="8" name="Speech Bubble: Rectangle 7">
            <a:extLst>
              <a:ext uri="{FF2B5EF4-FFF2-40B4-BE49-F238E27FC236}">
                <a16:creationId xmlns:a16="http://schemas.microsoft.com/office/drawing/2014/main" id="{EF91EFF0-8AF5-2D66-EB43-3BA8D5378AA5}"/>
              </a:ext>
            </a:extLst>
          </p:cNvPr>
          <p:cNvSpPr/>
          <p:nvPr/>
        </p:nvSpPr>
        <p:spPr>
          <a:xfrm>
            <a:off x="10477499" y="3303531"/>
            <a:ext cx="1457325" cy="2081903"/>
          </a:xfrm>
          <a:prstGeom prst="wedgeRectCallout">
            <a:avLst>
              <a:gd name="adj1" fmla="val -63509"/>
              <a:gd name="adj2" fmla="val 17895"/>
            </a:avLst>
          </a:prstGeom>
          <a:solidFill>
            <a:srgbClr val="5B9B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a:solidFill>
                  <a:schemeClr val="bg1"/>
                </a:solidFill>
                <a:latin typeface="Verdana" panose="020B0604030504040204" pitchFamily="34" charset="0"/>
                <a:ea typeface="Verdana" panose="020B0604030504040204" pitchFamily="34" charset="0"/>
              </a:rPr>
              <a:t>Delivery Assurance:</a:t>
            </a:r>
          </a:p>
          <a:p>
            <a:pPr algn="ctr"/>
            <a:endParaRPr lang="en-GB" sz="1050" b="1">
              <a:solidFill>
                <a:schemeClr val="bg1"/>
              </a:solidFill>
              <a:latin typeface="Verdana" panose="020B0604030504040204" pitchFamily="34" charset="0"/>
              <a:ea typeface="Verdana" panose="020B0604030504040204" pitchFamily="34" charset="0"/>
            </a:endParaRPr>
          </a:p>
          <a:p>
            <a:pPr algn="ctr">
              <a:spcAft>
                <a:spcPts val="300"/>
              </a:spcAft>
            </a:pPr>
            <a:r>
              <a:rPr kumimoji="0" lang="en-GB" sz="1050" b="0" i="0" u="none" strike="noStrike" kern="1200" cap="none" spc="0" normalizeH="0" baseline="0" noProof="0">
                <a:ln>
                  <a:noFill/>
                </a:ln>
                <a:solidFill>
                  <a:schemeClr val="bg1"/>
                </a:solidFill>
                <a:effectLst/>
                <a:uLnTx/>
                <a:uFillTx/>
                <a:latin typeface="Verdana" panose="020B0604030504040204" pitchFamily="34" charset="0"/>
                <a:ea typeface="Verdana" panose="020B0604030504040204" pitchFamily="34" charset="0"/>
              </a:rPr>
              <a:t>Twice yearly delivery reviews with finance and planning committee</a:t>
            </a:r>
            <a:r>
              <a:rPr lang="en-GB" sz="1050">
                <a:solidFill>
                  <a:schemeClr val="bg1"/>
                </a:solidFill>
                <a:latin typeface="Verdana" panose="020B0604030504040204" pitchFamily="34" charset="0"/>
                <a:ea typeface="Verdana" panose="020B0604030504040204" pitchFamily="34" charset="0"/>
              </a:rPr>
              <a:t> </a:t>
            </a:r>
          </a:p>
        </p:txBody>
      </p:sp>
      <p:sp>
        <p:nvSpPr>
          <p:cNvPr id="5" name="TextBox 4">
            <a:extLst>
              <a:ext uri="{FF2B5EF4-FFF2-40B4-BE49-F238E27FC236}">
                <a16:creationId xmlns:a16="http://schemas.microsoft.com/office/drawing/2014/main" id="{82F2CF68-A136-F10C-CA57-C9A305D0A567}"/>
              </a:ext>
            </a:extLst>
          </p:cNvPr>
          <p:cNvSpPr txBox="1"/>
          <p:nvPr/>
        </p:nvSpPr>
        <p:spPr>
          <a:xfrm>
            <a:off x="242190" y="1412971"/>
            <a:ext cx="11635486" cy="553998"/>
          </a:xfrm>
          <a:prstGeom prst="rect">
            <a:avLst/>
          </a:prstGeom>
          <a:noFill/>
        </p:spPr>
        <p:txBody>
          <a:bodyPr wrap="square" rtlCol="0">
            <a:spAutoFit/>
          </a:bodyPr>
          <a:lstStyle/>
          <a:p>
            <a:pPr marL="0" marR="0" lvl="0" indent="0" algn="l" defTabSz="88221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a:rPr>
              <a:t>Through individual stakeholder meetings and workshops, we have identified several key estate objectives and associated KPI’s to measure success and performance against. The key estate objectives and associated KPI’s can be found below. Implementation of the estate strategy will be an iterative process that must be flexible and able to respond to changing needs, priorities and financial challenges of EPUT.</a:t>
            </a:r>
            <a:endPar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56478611-3604-EAE7-17C4-2C23FAD411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7499" y="1939241"/>
            <a:ext cx="9836905" cy="4509183"/>
          </a:xfrm>
          <a:prstGeom prst="rect">
            <a:avLst/>
          </a:prstGeom>
        </p:spPr>
      </p:pic>
    </p:spTree>
    <p:extLst>
      <p:ext uri="{BB962C8B-B14F-4D97-AF65-F5344CB8AC3E}">
        <p14:creationId xmlns:p14="http://schemas.microsoft.com/office/powerpoint/2010/main" val="1481474576"/>
      </p:ext>
    </p:extLst>
  </p:cSld>
  <p:clrMapOvr>
    <a:masterClrMapping/>
  </p:clrMapOvr>
  <p:extLst>
    <p:ext uri="{6950BFC3-D8DA-4A85-94F7-54DA5524770B}">
      <p188:commentRel xmlns=""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6</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Introduction</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Introduction</a:t>
            </a:r>
          </a:p>
        </p:txBody>
      </p:sp>
      <p:sp>
        <p:nvSpPr>
          <p:cNvPr id="4" name="TextBox 3">
            <a:extLst>
              <a:ext uri="{FF2B5EF4-FFF2-40B4-BE49-F238E27FC236}">
                <a16:creationId xmlns:a16="http://schemas.microsoft.com/office/drawing/2014/main" id="{F3D04502-151C-9045-D07D-DEAD3D50FBB8}"/>
              </a:ext>
            </a:extLst>
          </p:cNvPr>
          <p:cNvSpPr txBox="1"/>
          <p:nvPr/>
        </p:nvSpPr>
        <p:spPr>
          <a:xfrm>
            <a:off x="630937" y="1630649"/>
            <a:ext cx="653796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Our estate strategy aims to set the direction of travel for our estate development over the next 10 years to ensure that our estate enables our vision, values and strategic objectives, is safe and compliant, is fully utilised and agile, and meets our quality aspirations. This strategy is linked to </a:t>
            </a:r>
            <a:r>
              <a:rPr lang="en-GB" sz="1000">
                <a:solidFill>
                  <a:prstClr val="black"/>
                </a:solidFill>
                <a:latin typeface="Verdana" panose="020B0604030504040204" pitchFamily="34" charset="0"/>
                <a:ea typeface="Verdana" panose="020B0604030504040204" pitchFamily="34" charset="0"/>
              </a:rPr>
              <a:t>our Trust enabling strategies and </a:t>
            </a: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estate infrastructure planning within the wider system context in Hertfordshire and West Essex, Mid and South Essex, Suffolk and North East Essex, and Bedfordshire, Luton and Milton Keynes.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a:solidFill>
                <a:prstClr val="black"/>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a:solidFill>
                  <a:prstClr val="black"/>
                </a:solidFill>
                <a:latin typeface="Verdana" panose="020B0604030504040204" pitchFamily="34" charset="0"/>
                <a:ea typeface="Verdana" panose="020B0604030504040204" pitchFamily="34" charset="0"/>
              </a:rPr>
              <a:t>Our estate strategy has been developed through a series of workshops and stakeholder engagement to identify current estate risks and issues, and key estate strategy objectives to inform the development of estate options to support our vision to be the leading health and wellbeing service in the provision of mental health and community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This estate strategy is considered</a:t>
            </a:r>
            <a:r>
              <a:rPr lang="en-GB" sz="1000">
                <a:solidFill>
                  <a:prstClr val="black"/>
                </a:solidFill>
                <a:latin typeface="Verdana" panose="020B0604030504040204" pitchFamily="34" charset="0"/>
                <a:ea typeface="Verdana" panose="020B0604030504040204" pitchFamily="34" charset="0"/>
              </a:rPr>
              <a:t> to be a ‘live document’ subject to regular review to ensure alignment with the Trust’s key objectives. It is structured under the following three key themes: </a:t>
            </a:r>
            <a:endParaRPr kumimoji="0" lang="en-GB"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5" name="Picture 4">
            <a:extLst>
              <a:ext uri="{FF2B5EF4-FFF2-40B4-BE49-F238E27FC236}">
                <a16:creationId xmlns:a16="http://schemas.microsoft.com/office/drawing/2014/main" id="{0CFDFE07-E838-97FF-F366-F4247BA7F1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2050" y="4069351"/>
            <a:ext cx="5400675" cy="2356949"/>
          </a:xfrm>
          <a:prstGeom prst="rect">
            <a:avLst/>
          </a:prstGeom>
        </p:spPr>
      </p:pic>
      <p:pic>
        <p:nvPicPr>
          <p:cNvPr id="2" name="Picture 1">
            <a:extLst>
              <a:ext uri="{FF2B5EF4-FFF2-40B4-BE49-F238E27FC236}">
                <a16:creationId xmlns:a16="http://schemas.microsoft.com/office/drawing/2014/main" id="{99873241-D19A-7C2A-8E38-4ED57C207F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77133" y="866774"/>
            <a:ext cx="4214817" cy="5572227"/>
          </a:xfrm>
          <a:prstGeom prst="rect">
            <a:avLst/>
          </a:prstGeom>
        </p:spPr>
      </p:pic>
    </p:spTree>
    <p:extLst>
      <p:ext uri="{BB962C8B-B14F-4D97-AF65-F5344CB8AC3E}">
        <p14:creationId xmlns:p14="http://schemas.microsoft.com/office/powerpoint/2010/main" val="56777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331DE-B5AF-86FB-3231-5E19B3E5AC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394380"/>
            <a:ext cx="12200876" cy="4463620"/>
          </a:xfrm>
          <a:prstGeom prst="rect">
            <a:avLst/>
          </a:prstGeom>
        </p:spPr>
      </p:pic>
      <p:cxnSp>
        <p:nvCxnSpPr>
          <p:cNvPr id="5" name="Straight Connector 4">
            <a:extLst>
              <a:ext uri="{FF2B5EF4-FFF2-40B4-BE49-F238E27FC236}">
                <a16:creationId xmlns:a16="http://schemas.microsoft.com/office/drawing/2014/main" id="{5C7237CF-4831-4545-9AB3-2209CF5ECF32}"/>
              </a:ext>
            </a:extLst>
          </p:cNvPr>
          <p:cNvCxnSpPr>
            <a:cxnSpLocks/>
          </p:cNvCxnSpPr>
          <p:nvPr/>
        </p:nvCxnSpPr>
        <p:spPr>
          <a:xfrm>
            <a:off x="275167" y="6484305"/>
            <a:ext cx="11641667" cy="0"/>
          </a:xfrm>
          <a:prstGeom prst="line">
            <a:avLst/>
          </a:prstGeom>
          <a:ln w="12700">
            <a:solidFill>
              <a:srgbClr val="005EB8"/>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6E9BBAC-F0C5-42FF-9314-EC4DA5BE0789}"/>
              </a:ext>
            </a:extLst>
          </p:cNvPr>
          <p:cNvSpPr txBox="1"/>
          <p:nvPr/>
        </p:nvSpPr>
        <p:spPr>
          <a:xfrm>
            <a:off x="275167" y="1152349"/>
            <a:ext cx="7001934" cy="784830"/>
          </a:xfrm>
          <a:prstGeom prst="rect">
            <a:avLst/>
          </a:prstGeom>
          <a:noFill/>
        </p:spPr>
        <p:txBody>
          <a:bodyPr wrap="square" lIns="0" rIns="0" rtlCol="0" anchor="t">
            <a:spAutoFit/>
          </a:bodyPr>
          <a:lstStyle/>
          <a:p>
            <a:pPr marL="0" marR="0" lvl="0" indent="0" algn="l" defTabSz="914400" rtl="0" eaLnBrk="1" fontAlgn="auto" latinLnBrk="0" hangingPunct="1">
              <a:lnSpc>
                <a:spcPct val="75000"/>
              </a:lnSpc>
              <a:spcBef>
                <a:spcPts val="0"/>
              </a:spcBef>
              <a:spcAft>
                <a:spcPts val="0"/>
              </a:spcAft>
              <a:buClrTx/>
              <a:buSzTx/>
              <a:buFontTx/>
              <a:buNone/>
              <a:tabLst/>
              <a:defRPr/>
            </a:pPr>
            <a:r>
              <a:rPr kumimoji="0" lang="en-US" sz="6000" b="0" i="0" u="none" strike="noStrike" kern="1200" cap="none" spc="-150" normalizeH="0" baseline="0" noProof="0">
                <a:ln>
                  <a:noFill/>
                </a:ln>
                <a:solidFill>
                  <a:prstClr val="white"/>
                </a:solidFill>
                <a:effectLst/>
                <a:uLnTx/>
                <a:uFillTx/>
                <a:latin typeface="Impact" panose="020B0806030902050204" pitchFamily="34" charset="0"/>
                <a:ea typeface="+mn-ea"/>
                <a:cs typeface="+mn-cs"/>
              </a:rPr>
              <a:t>2. WHERE ARE WE NOW?</a:t>
            </a:r>
          </a:p>
        </p:txBody>
      </p:sp>
    </p:spTree>
    <p:extLst>
      <p:ext uri="{BB962C8B-B14F-4D97-AF65-F5344CB8AC3E}">
        <p14:creationId xmlns:p14="http://schemas.microsoft.com/office/powerpoint/2010/main" val="2261136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8</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34650"/>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Are We Now?</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panose="020B0806030902050204" pitchFamily="34" charset="0"/>
                <a:ea typeface="+mj-ea"/>
                <a:cs typeface="Calibri" panose="020F0502020204030204" pitchFamily="34" charset="0"/>
              </a:rPr>
              <a:t>Our Service Delivery Locations</a:t>
            </a:r>
          </a:p>
        </p:txBody>
      </p:sp>
      <p:sp>
        <p:nvSpPr>
          <p:cNvPr id="12" name="TextBox 11">
            <a:extLst>
              <a:ext uri="{FF2B5EF4-FFF2-40B4-BE49-F238E27FC236}">
                <a16:creationId xmlns:a16="http://schemas.microsoft.com/office/drawing/2014/main" id="{7890DD2E-1E84-7A5B-568B-F26BBE0DF5ED}"/>
              </a:ext>
            </a:extLst>
          </p:cNvPr>
          <p:cNvSpPr txBox="1"/>
          <p:nvPr/>
        </p:nvSpPr>
        <p:spPr>
          <a:xfrm>
            <a:off x="510138" y="1561155"/>
            <a:ext cx="5353519" cy="45550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EPUT provides community health, mental health, learning disability and </a:t>
            </a:r>
            <a:r>
              <a:rPr kumimoji="0" lang="en-GB" sz="10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socia</a:t>
            </a:r>
            <a:r>
              <a:rPr lang="en-GB" sz="1000" dirty="0">
                <a:solidFill>
                  <a:prstClr val="black"/>
                </a:solidFill>
                <a:latin typeface="Verdana" panose="020B0604030504040204" pitchFamily="34" charset="0"/>
                <a:ea typeface="Verdana" panose="020B0604030504040204" pitchFamily="34" charset="0"/>
              </a:rPr>
              <a:t>l care services to over 3.2 million people across the East of England in Bedfordshire, Luton, Essex, Southend, Thurrock and Suffolk. Our services are delivered by more than 5,500 staff working across more than </a:t>
            </a:r>
            <a:r>
              <a:rPr lang="en-GB" sz="1000" dirty="0" smtClean="0">
                <a:solidFill>
                  <a:prstClr val="black"/>
                </a:solidFill>
                <a:latin typeface="Verdana" panose="020B0604030504040204" pitchFamily="34" charset="0"/>
                <a:ea typeface="Verdana" panose="020B0604030504040204" pitchFamily="34" charset="0"/>
              </a:rPr>
              <a:t>200 sites. </a:t>
            </a:r>
            <a:r>
              <a:rPr lang="en-GB" sz="1000" dirty="0">
                <a:solidFill>
                  <a:prstClr val="black"/>
                </a:solidFill>
                <a:latin typeface="Verdana" panose="020B0604030504040204" pitchFamily="34" charset="0"/>
                <a:ea typeface="Verdana" panose="020B0604030504040204" pitchFamily="34" charset="0"/>
              </a:rPr>
              <a:t>At any one time, we care for more than 100,000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We are a </a:t>
            </a:r>
            <a:r>
              <a:rPr lang="en-GB" sz="1000" dirty="0">
                <a:solidFill>
                  <a:prstClr val="black"/>
                </a:solidFill>
                <a:latin typeface="Verdana" panose="020B0604030504040204" pitchFamily="34" charset="0"/>
                <a:ea typeface="Verdana" panose="020B0604030504040204" pitchFamily="34" charset="0"/>
                <a:cs typeface="Calibri" panose="020F0502020204030204" pitchFamily="34" charset="0"/>
              </a:rPr>
              <a:t>key partner in four Integrated Care Systems (ICSs) - Hertfordshire and West Essex, Mid and South Essex, Suffolk and North East Essex, and Bedfordshire, Luton and Milton Keynes (providing some specialist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black"/>
                </a:solidFill>
                <a:latin typeface="Verdana" panose="020B0604030504040204" pitchFamily="34" charset="0"/>
                <a:ea typeface="Verdana" panose="020B0604030504040204" pitchFamily="34" charset="0"/>
                <a:cs typeface="Calibri" panose="020F0502020204030204" pitchFamily="34" charset="0"/>
              </a:rPr>
              <a:t>We work in partnership with Essex County Council, Thurrock Borough Council, Southend City Council and local district and borough councils. We also work closely with other providers of NHS services including GP practices, primary care networks, acute trusts, mental health and community trusts, voluntary, community and social enterprise organisation and independent sector providers.</a:t>
            </a:r>
            <a:endPar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black"/>
                </a:solidFill>
                <a:latin typeface="Verdana" panose="020B0604030504040204" pitchFamily="34" charset="0"/>
                <a:ea typeface="Verdana" panose="020B0604030504040204" pitchFamily="34" charset="0"/>
              </a:rPr>
              <a:t>Our place-based and trust wide services are delivered through the following care units: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solidFill>
                <a:prstClr val="black"/>
              </a:solidFill>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
                <a:srgbClr val="0070C0"/>
              </a:buClr>
              <a:buSzPct val="115000"/>
              <a:buFont typeface="Arial" panose="020B0604020202020204" pitchFamily="34" charset="0"/>
              <a:buChar char="•"/>
              <a:tabLst/>
              <a:defRPr/>
            </a:pPr>
            <a:r>
              <a:rPr lang="en-GB" sz="1000" dirty="0">
                <a:solidFill>
                  <a:prstClr val="black"/>
                </a:solidFill>
                <a:latin typeface="Verdana" panose="020B0604030504040204" pitchFamily="34" charset="0"/>
                <a:ea typeface="Verdana" panose="020B0604030504040204" pitchFamily="34" charset="0"/>
              </a:rPr>
              <a:t>Mid and South Essex Community Services</a:t>
            </a:r>
          </a:p>
          <a:p>
            <a:pPr marL="171450" marR="0" lvl="0" indent="-171450" algn="l" defTabSz="914400" rtl="0" eaLnBrk="1" fontAlgn="auto" latinLnBrk="0" hangingPunct="1">
              <a:lnSpc>
                <a:spcPct val="100000"/>
              </a:lnSpc>
              <a:spcBef>
                <a:spcPts val="0"/>
              </a:spcBef>
              <a:spcAft>
                <a:spcPts val="0"/>
              </a:spcAft>
              <a:buClr>
                <a:srgbClr val="0070C0"/>
              </a:buClr>
              <a:buSzPct val="115000"/>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North East Essex Community Services</a:t>
            </a:r>
          </a:p>
          <a:p>
            <a:pPr marL="171450" marR="0" lvl="0" indent="-171450" algn="l" defTabSz="914400" rtl="0" eaLnBrk="1" fontAlgn="auto" latinLnBrk="0" hangingPunct="1">
              <a:lnSpc>
                <a:spcPct val="100000"/>
              </a:lnSpc>
              <a:spcBef>
                <a:spcPts val="0"/>
              </a:spcBef>
              <a:spcAft>
                <a:spcPts val="0"/>
              </a:spcAft>
              <a:buClr>
                <a:srgbClr val="0070C0"/>
              </a:buClr>
              <a:buSzPct val="115000"/>
              <a:buFont typeface="Arial" panose="020B0604020202020204" pitchFamily="34" charset="0"/>
              <a:buChar char="•"/>
              <a:tabLst/>
              <a:defRPr/>
            </a:pPr>
            <a:r>
              <a:rPr lang="en-GB" sz="1000" dirty="0">
                <a:solidFill>
                  <a:prstClr val="black"/>
                </a:solidFill>
                <a:latin typeface="Verdana" panose="020B0604030504040204" pitchFamily="34" charset="0"/>
                <a:ea typeface="Verdana" panose="020B0604030504040204" pitchFamily="34" charset="0"/>
              </a:rPr>
              <a:t>West Essex Community Services</a:t>
            </a:r>
          </a:p>
          <a:p>
            <a:pPr marL="171450" marR="0" lvl="0" indent="-171450" algn="l" defTabSz="914400" rtl="0" eaLnBrk="1" fontAlgn="auto" latinLnBrk="0" hangingPunct="1">
              <a:lnSpc>
                <a:spcPct val="100000"/>
              </a:lnSpc>
              <a:spcBef>
                <a:spcPts val="0"/>
              </a:spcBef>
              <a:spcAft>
                <a:spcPts val="0"/>
              </a:spcAft>
              <a:buClr>
                <a:srgbClr val="0070C0"/>
              </a:buClr>
              <a:buSzPct val="115000"/>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Specialist Services</a:t>
            </a:r>
          </a:p>
          <a:p>
            <a:pPr marL="171450" marR="0" lvl="0" indent="-171450" algn="l" defTabSz="914400" rtl="0" eaLnBrk="1" fontAlgn="auto" latinLnBrk="0" hangingPunct="1">
              <a:lnSpc>
                <a:spcPct val="100000"/>
              </a:lnSpc>
              <a:spcBef>
                <a:spcPts val="0"/>
              </a:spcBef>
              <a:spcAft>
                <a:spcPts val="0"/>
              </a:spcAft>
              <a:buClr>
                <a:srgbClr val="0070C0"/>
              </a:buClr>
              <a:buSzPct val="115000"/>
              <a:buFont typeface="Arial" panose="020B0604020202020204" pitchFamily="34" charset="0"/>
              <a:buChar char="•"/>
              <a:tabLst/>
              <a:defRPr/>
            </a:pPr>
            <a:r>
              <a:rPr lang="en-GB" sz="1000" dirty="0">
                <a:solidFill>
                  <a:prstClr val="black"/>
                </a:solidFill>
                <a:latin typeface="Verdana" panose="020B0604030504040204" pitchFamily="34" charset="0"/>
                <a:ea typeface="Verdana" panose="020B0604030504040204" pitchFamily="34" charset="0"/>
              </a:rPr>
              <a:t>Urgent Care and Inpatient Services</a:t>
            </a:r>
          </a:p>
          <a:p>
            <a:pPr marL="171450" marR="0" lvl="0" indent="-171450" algn="l" defTabSz="914400" rtl="0" eaLnBrk="1" fontAlgn="auto" latinLnBrk="0" hangingPunct="1">
              <a:lnSpc>
                <a:spcPct val="100000"/>
              </a:lnSpc>
              <a:spcBef>
                <a:spcPts val="0"/>
              </a:spcBef>
              <a:spcAft>
                <a:spcPts val="0"/>
              </a:spcAft>
              <a:buClr>
                <a:srgbClr val="0070C0"/>
              </a:buClr>
              <a:buSzPct val="115000"/>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Psychological Services</a:t>
            </a:r>
          </a:p>
          <a:p>
            <a:pPr marR="0" lvl="0" algn="l" defTabSz="914400" rtl="0" eaLnBrk="1" fontAlgn="auto" latinLnBrk="0" hangingPunct="1">
              <a:lnSpc>
                <a:spcPct val="100000"/>
              </a:lnSpc>
              <a:spcBef>
                <a:spcPts val="0"/>
              </a:spcBef>
              <a:spcAft>
                <a:spcPts val="0"/>
              </a:spcAft>
              <a:buClr>
                <a:srgbClr val="0070C0"/>
              </a:buClr>
              <a:buSzPct val="115000"/>
              <a:tabLst/>
              <a:defRPr/>
            </a:pPr>
            <a:endParaRPr lang="en-GB" sz="1000" dirty="0">
              <a:solidFill>
                <a:prstClr val="black"/>
              </a:solidFill>
              <a:latin typeface="Verdana" panose="020B0604030504040204" pitchFamily="34" charset="0"/>
              <a:ea typeface="Verdana" panose="020B0604030504040204" pitchFamily="34" charset="0"/>
            </a:endParaRPr>
          </a:p>
          <a:p>
            <a:pPr marR="0" lvl="0" algn="l" defTabSz="914400" rtl="0" eaLnBrk="1" fontAlgn="auto" latinLnBrk="0" hangingPunct="1">
              <a:lnSpc>
                <a:spcPct val="100000"/>
              </a:lnSpc>
              <a:spcBef>
                <a:spcPts val="0"/>
              </a:spcBef>
              <a:spcAft>
                <a:spcPts val="0"/>
              </a:spcAft>
              <a:buClr>
                <a:srgbClr val="0070C0"/>
              </a:buClr>
              <a:buSzPct val="115000"/>
              <a:tabLst/>
              <a:defRPr/>
            </a:pPr>
            <a:r>
              <a:rPr kumimoji="0" lang="en-GB"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The map illustrates the locations for EPUT properties delivering services within the six care units. The majority of properties are clustered around the bulk of the population in South Essex. </a:t>
            </a:r>
          </a:p>
        </p:txBody>
      </p:sp>
      <p:pic>
        <p:nvPicPr>
          <p:cNvPr id="11" name="Picture 10">
            <a:extLst>
              <a:ext uri="{FF2B5EF4-FFF2-40B4-BE49-F238E27FC236}">
                <a16:creationId xmlns:a16="http://schemas.microsoft.com/office/drawing/2014/main" id="{CE18B8BE-FFC8-AAC7-75E8-9D415B0F938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69457" y="1921277"/>
            <a:ext cx="6047376" cy="4262321"/>
          </a:xfrm>
          <a:prstGeom prst="rect">
            <a:avLst/>
          </a:prstGeom>
        </p:spPr>
      </p:pic>
      <p:pic>
        <p:nvPicPr>
          <p:cNvPr id="17" name="Picture 16">
            <a:extLst>
              <a:ext uri="{FF2B5EF4-FFF2-40B4-BE49-F238E27FC236}">
                <a16:creationId xmlns:a16="http://schemas.microsoft.com/office/drawing/2014/main" id="{33F51139-C053-B444-F4A8-52B71EF234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9457" y="4165308"/>
            <a:ext cx="1562101" cy="2046623"/>
          </a:xfrm>
          <a:prstGeom prst="rect">
            <a:avLst/>
          </a:prstGeom>
        </p:spPr>
      </p:pic>
      <p:sp>
        <p:nvSpPr>
          <p:cNvPr id="2" name="TextBox 1">
            <a:extLst>
              <a:ext uri="{FF2B5EF4-FFF2-40B4-BE49-F238E27FC236}">
                <a16:creationId xmlns:a16="http://schemas.microsoft.com/office/drawing/2014/main" id="{E31EAF5A-5F95-2FCD-417E-52FE24940DAB}"/>
              </a:ext>
            </a:extLst>
          </p:cNvPr>
          <p:cNvSpPr txBox="1"/>
          <p:nvPr/>
        </p:nvSpPr>
        <p:spPr>
          <a:xfrm>
            <a:off x="5764971" y="1550829"/>
            <a:ext cx="615186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4472C4"/>
                </a:solidFill>
                <a:effectLst/>
                <a:uLnTx/>
                <a:uFillTx/>
                <a:latin typeface="Verdana" panose="020B0604030504040204" pitchFamily="34" charset="0"/>
                <a:ea typeface="Verdana" panose="020B0604030504040204" pitchFamily="34" charset="0"/>
                <a:cs typeface="+mn-cs"/>
              </a:rPr>
              <a:t>The distribution of our services across the East of England</a:t>
            </a:r>
          </a:p>
          <a:p>
            <a:endParaRPr lang="en-GB"/>
          </a:p>
        </p:txBody>
      </p:sp>
    </p:spTree>
    <p:extLst>
      <p:ext uri="{BB962C8B-B14F-4D97-AF65-F5344CB8AC3E}">
        <p14:creationId xmlns:p14="http://schemas.microsoft.com/office/powerpoint/2010/main" val="1706970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5F4226-8496-42D7-B5FB-F5C79A022A3E}"/>
              </a:ext>
            </a:extLst>
          </p:cNvPr>
          <p:cNvSpPr/>
          <p:nvPr/>
        </p:nvSpPr>
        <p:spPr>
          <a:xfrm>
            <a:off x="275167" y="796413"/>
            <a:ext cx="234972" cy="5673140"/>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4ADB25-A086-410B-8D22-DA88A383AD89}"/>
              </a:ext>
            </a:extLst>
          </p:cNvPr>
          <p:cNvSpPr txBox="1"/>
          <p:nvPr/>
        </p:nvSpPr>
        <p:spPr>
          <a:xfrm>
            <a:off x="10674774" y="6579984"/>
            <a:ext cx="1242060" cy="190758"/>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rPr>
              <a:t>P.</a:t>
            </a:r>
            <a:fld id="{B2068090-552C-4170-9C8C-224D976DFA5A}" type="slidenum">
              <a:rPr kumimoji="0" lang="en-US" sz="900" b="0" i="0" u="none" strike="noStrike" kern="1200" cap="none" spc="0" normalizeH="0" baseline="0" noProof="0" smtClean="0">
                <a:ln>
                  <a:noFill/>
                </a:ln>
                <a:solidFill>
                  <a:prstClr val="black"/>
                </a:solidFill>
                <a:effectLst/>
                <a:uLnTx/>
                <a:uFillTx/>
                <a:latin typeface="HelveticaNeue Condensed" panose="02000506050000020004" pitchFamily="2" charset="0"/>
                <a:ea typeface="+mn-ea"/>
                <a:cs typeface="+mn-cs"/>
              </a:rPr>
              <a:pPr marL="0" marR="0" lvl="0" indent="0" algn="r" defTabSz="914400" rtl="0" eaLnBrk="1" fontAlgn="auto" latinLnBrk="0" hangingPunct="1">
                <a:lnSpc>
                  <a:spcPct val="70000"/>
                </a:lnSpc>
                <a:spcBef>
                  <a:spcPts val="0"/>
                </a:spcBef>
                <a:spcAft>
                  <a:spcPts val="0"/>
                </a:spcAft>
                <a:buClrTx/>
                <a:buSzTx/>
                <a:buFontTx/>
                <a:buNone/>
                <a:tabLst/>
                <a:defRPr/>
              </a:pPr>
              <a:t>9</a:t>
            </a:fld>
            <a:endParaRPr kumimoji="0" lang="en-GB" sz="900" b="0" i="0" u="none" strike="noStrike" kern="1200" cap="none" spc="0" normalizeH="0" baseline="0" noProof="0">
              <a:ln>
                <a:noFill/>
              </a:ln>
              <a:solidFill>
                <a:prstClr val="black"/>
              </a:solidFill>
              <a:effectLst/>
              <a:uLnTx/>
              <a:uFillTx/>
              <a:latin typeface="HelveticaNeue Condensed" panose="02000506050000020004" pitchFamily="2" charset="0"/>
              <a:ea typeface="+mn-ea"/>
              <a:cs typeface="+mn-cs"/>
            </a:endParaRPr>
          </a:p>
        </p:txBody>
      </p:sp>
      <p:sp>
        <p:nvSpPr>
          <p:cNvPr id="19" name="TextBox 18">
            <a:extLst>
              <a:ext uri="{FF2B5EF4-FFF2-40B4-BE49-F238E27FC236}">
                <a16:creationId xmlns:a16="http://schemas.microsoft.com/office/drawing/2014/main" id="{DAE99CDD-3FFD-4545-A593-1C4A53382A89}"/>
              </a:ext>
            </a:extLst>
          </p:cNvPr>
          <p:cNvSpPr txBox="1"/>
          <p:nvPr/>
        </p:nvSpPr>
        <p:spPr>
          <a:xfrm>
            <a:off x="8547558" y="310666"/>
            <a:ext cx="3369276" cy="286232"/>
          </a:xfrm>
          <a:prstGeom prst="rect">
            <a:avLst/>
          </a:prstGeom>
          <a:noFill/>
        </p:spPr>
        <p:txBody>
          <a:bodyPr wrap="square" lIns="0" rIns="0" rtlCol="0" anchor="ctr">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005EB8"/>
                </a:solidFill>
                <a:effectLst/>
                <a:uLnTx/>
                <a:uFillTx/>
                <a:latin typeface="Impact" panose="020B0806030902050204" pitchFamily="34" charset="0"/>
                <a:ea typeface="+mn-ea"/>
                <a:cs typeface="+mn-cs"/>
              </a:rPr>
              <a:t>Where Are We Now?</a:t>
            </a:r>
          </a:p>
        </p:txBody>
      </p:sp>
      <p:sp>
        <p:nvSpPr>
          <p:cNvPr id="8" name="Title 1">
            <a:extLst>
              <a:ext uri="{FF2B5EF4-FFF2-40B4-BE49-F238E27FC236}">
                <a16:creationId xmlns:a16="http://schemas.microsoft.com/office/drawing/2014/main" id="{83CF3846-018A-4A91-D9AE-5CE2BDFE6820}"/>
              </a:ext>
            </a:extLst>
          </p:cNvPr>
          <p:cNvSpPr txBox="1">
            <a:spLocks/>
          </p:cNvSpPr>
          <p:nvPr/>
        </p:nvSpPr>
        <p:spPr>
          <a:xfrm>
            <a:off x="515938" y="911510"/>
            <a:ext cx="11160124" cy="719139"/>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005EB8"/>
                </a:solidFill>
                <a:effectLst/>
                <a:uLnTx/>
                <a:uFillTx/>
                <a:latin typeface="Impact"/>
                <a:cs typeface="Calibri"/>
              </a:rPr>
              <a:t>Population and Demographic Impacts</a:t>
            </a:r>
          </a:p>
        </p:txBody>
      </p:sp>
      <p:sp>
        <p:nvSpPr>
          <p:cNvPr id="45" name="TextBox 44">
            <a:extLst>
              <a:ext uri="{FF2B5EF4-FFF2-40B4-BE49-F238E27FC236}">
                <a16:creationId xmlns:a16="http://schemas.microsoft.com/office/drawing/2014/main" id="{85B457D3-5C68-0398-F22C-6193BDE364CB}"/>
              </a:ext>
            </a:extLst>
          </p:cNvPr>
          <p:cNvSpPr txBox="1"/>
          <p:nvPr/>
        </p:nvSpPr>
        <p:spPr>
          <a:xfrm>
            <a:off x="5951503" y="1533113"/>
            <a:ext cx="5965330" cy="415498"/>
          </a:xfrm>
          <a:prstGeom prst="rect">
            <a:avLst/>
          </a:prstGeom>
          <a:noFill/>
        </p:spPr>
        <p:txBody>
          <a:bodyPr wrap="square" rtlCol="0">
            <a:spAutoFit/>
          </a:bodyPr>
          <a:lstStyle/>
          <a:p>
            <a:r>
              <a:rPr lang="en-GB" sz="1200" b="1">
                <a:solidFill>
                  <a:srgbClr val="4472C4"/>
                </a:solidFill>
                <a:latin typeface="Verdana" panose="020B0604030504040204" pitchFamily="34" charset="0"/>
                <a:ea typeface="Verdana" panose="020B0604030504040204" pitchFamily="34" charset="0"/>
              </a:rPr>
              <a:t>Essex localities population growth from 2024 to 2037 </a:t>
            </a:r>
            <a:r>
              <a:rPr lang="en-GB" sz="900">
                <a:solidFill>
                  <a:srgbClr val="4472C4"/>
                </a:solidFill>
                <a:latin typeface="Verdana" panose="020B0604030504040204" pitchFamily="34" charset="0"/>
                <a:ea typeface="Verdana" panose="020B0604030504040204" pitchFamily="34" charset="0"/>
              </a:rPr>
              <a:t>(Source: SHAPE Atlas)</a:t>
            </a:r>
          </a:p>
        </p:txBody>
      </p:sp>
      <p:sp>
        <p:nvSpPr>
          <p:cNvPr id="49" name="TextBox 48">
            <a:extLst>
              <a:ext uri="{FF2B5EF4-FFF2-40B4-BE49-F238E27FC236}">
                <a16:creationId xmlns:a16="http://schemas.microsoft.com/office/drawing/2014/main" id="{6F43F18A-8D95-8C20-4F90-DD4D333CEF62}"/>
              </a:ext>
            </a:extLst>
          </p:cNvPr>
          <p:cNvSpPr txBox="1"/>
          <p:nvPr/>
        </p:nvSpPr>
        <p:spPr>
          <a:xfrm>
            <a:off x="682083" y="1711359"/>
            <a:ext cx="5097476" cy="261610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kern="0">
                <a:solidFill>
                  <a:schemeClr val="accent5"/>
                </a:solidFill>
                <a:latin typeface="Verdana" panose="020B0604030504040204" pitchFamily="34" charset="0"/>
                <a:ea typeface="Verdana" panose="020B0604030504040204" pitchFamily="34" charset="0"/>
              </a:rPr>
              <a:t>Our population and demographics have a significant bearing on service provision and estate requirements</a:t>
            </a:r>
          </a:p>
          <a:p>
            <a:pPr marL="0" marR="0" lvl="0" indent="0" defTabSz="914400" eaLnBrk="1" fontAlgn="auto" latinLnBrk="0" hangingPunct="1">
              <a:lnSpc>
                <a:spcPct val="100000"/>
              </a:lnSpc>
              <a:spcBef>
                <a:spcPts val="0"/>
              </a:spcBef>
              <a:spcAft>
                <a:spcPts val="0"/>
              </a:spcAft>
              <a:buClrTx/>
              <a:buSzTx/>
              <a:buFontTx/>
              <a:buNone/>
              <a:tabLst/>
              <a:defRPr/>
            </a:pPr>
            <a:endParaRPr lang="en-GB" sz="1000" b="1" kern="0">
              <a:solidFill>
                <a:srgbClr val="000000"/>
              </a:solidFill>
              <a:latin typeface="Verdana" panose="020B0604030504040204" pitchFamily="34" charset="0"/>
              <a:ea typeface="Verdana" panose="020B060403050404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1000" b="1" kern="0">
                <a:solidFill>
                  <a:srgbClr val="000000"/>
                </a:solidFill>
                <a:latin typeface="Verdana" panose="020B0604030504040204" pitchFamily="34" charset="0"/>
                <a:ea typeface="Verdana" panose="020B0604030504040204" pitchFamily="34" charset="0"/>
              </a:rPr>
              <a:t>Challenges</a:t>
            </a:r>
            <a:endParaRPr lang="en-GB" sz="1000" kern="0">
              <a:solidFill>
                <a:srgbClr val="000000"/>
              </a:solidFill>
              <a:latin typeface="Verdana" panose="020B0604030504040204" pitchFamily="34" charset="0"/>
              <a:ea typeface="Verdana" panose="020B060403050404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00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Our demand continues to increase. Our population is growing at one of the fastest rates in England, and our ageing population has increasingly complex health and social care needs. The population of Essex, Southend and Thurrock is forecast to grow by 2.9% between 2022 and 2027 with demand for mental health and community services expected to grow at a faster rate. The population over 65 is forecast to increase by 8.3% between 2022 and 2027, which is an extra 32,000 older adults. This is the largest relative rise of any age group, increasing the need for physical healthcare alongside mental health interventions. While forecast population growth among children and young people is unlikely to drive demand in the same way, recent national data show a significant increase in mental health referrals for children and young people</a:t>
            </a:r>
            <a:r>
              <a:rPr kumimoji="0" lang="en-GB" sz="10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 </a:t>
            </a:r>
          </a:p>
        </p:txBody>
      </p:sp>
      <p:grpSp>
        <p:nvGrpSpPr>
          <p:cNvPr id="3" name="Group 2">
            <a:extLst>
              <a:ext uri="{FF2B5EF4-FFF2-40B4-BE49-F238E27FC236}">
                <a16:creationId xmlns:a16="http://schemas.microsoft.com/office/drawing/2014/main" id="{1CE358FE-B411-78C6-C097-413572EDD42C}"/>
              </a:ext>
            </a:extLst>
          </p:cNvPr>
          <p:cNvGrpSpPr/>
          <p:nvPr/>
        </p:nvGrpSpPr>
        <p:grpSpPr>
          <a:xfrm>
            <a:off x="6067599" y="1945261"/>
            <a:ext cx="5857875" cy="4454168"/>
            <a:chOff x="5499245" y="1963249"/>
            <a:chExt cx="5857875" cy="4454168"/>
          </a:xfrm>
        </p:grpSpPr>
        <p:pic>
          <p:nvPicPr>
            <p:cNvPr id="2" name="Picture 1" descr="A map of the united states&#10;&#10;Description automatically generated">
              <a:extLst>
                <a:ext uri="{FF2B5EF4-FFF2-40B4-BE49-F238E27FC236}">
                  <a16:creationId xmlns:a16="http://schemas.microsoft.com/office/drawing/2014/main" id="{D36C4367-DFB1-B1FE-AD44-D1EC84CF0D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99245" y="1963249"/>
              <a:ext cx="5857875" cy="4454168"/>
            </a:xfrm>
            <a:prstGeom prst="rect">
              <a:avLst/>
            </a:prstGeom>
          </p:spPr>
        </p:pic>
        <p:sp>
          <p:nvSpPr>
            <p:cNvPr id="29" name="Rectangle 28">
              <a:extLst>
                <a:ext uri="{FF2B5EF4-FFF2-40B4-BE49-F238E27FC236}">
                  <a16:creationId xmlns:a16="http://schemas.microsoft.com/office/drawing/2014/main" id="{9099E3CC-F47E-0BE3-9305-0E5D5F07C9DF}"/>
                </a:ext>
              </a:extLst>
            </p:cNvPr>
            <p:cNvSpPr/>
            <p:nvPr/>
          </p:nvSpPr>
          <p:spPr>
            <a:xfrm>
              <a:off x="6690171" y="2821535"/>
              <a:ext cx="460230" cy="260350"/>
            </a:xfrm>
            <a:prstGeom prst="rect">
              <a:avLst/>
            </a:prstGeom>
            <a:solidFill>
              <a:srgbClr val="A9383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700">
                  <a:latin typeface="Verdana" panose="020B0604030504040204" pitchFamily="34" charset="0"/>
                  <a:ea typeface="Verdana" panose="020B0604030504040204" pitchFamily="34" charset="0"/>
                </a:rPr>
                <a:t>105,298</a:t>
              </a:r>
            </a:p>
            <a:p>
              <a:pPr algn="ctr"/>
              <a:r>
                <a:rPr lang="en-GB" sz="600" i="1">
                  <a:latin typeface="Verdana" panose="020B0604030504040204" pitchFamily="34" charset="0"/>
                  <a:ea typeface="Verdana" panose="020B0604030504040204" pitchFamily="34" charset="0"/>
                </a:rPr>
                <a:t>+12.2%</a:t>
              </a:r>
            </a:p>
          </p:txBody>
        </p:sp>
        <p:sp>
          <p:nvSpPr>
            <p:cNvPr id="30" name="Rectangle 29">
              <a:extLst>
                <a:ext uri="{FF2B5EF4-FFF2-40B4-BE49-F238E27FC236}">
                  <a16:creationId xmlns:a16="http://schemas.microsoft.com/office/drawing/2014/main" id="{0E7A9E5A-2089-4A04-14E1-4F18109CF703}"/>
                </a:ext>
              </a:extLst>
            </p:cNvPr>
            <p:cNvSpPr/>
            <p:nvPr/>
          </p:nvSpPr>
          <p:spPr>
            <a:xfrm>
              <a:off x="7974853" y="2879320"/>
              <a:ext cx="460230" cy="260350"/>
            </a:xfrm>
            <a:prstGeom prst="rect">
              <a:avLst/>
            </a:prstGeom>
            <a:solidFill>
              <a:srgbClr val="3850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700">
                  <a:latin typeface="Verdana" panose="020B0604030504040204" pitchFamily="34" charset="0"/>
                  <a:ea typeface="Verdana" panose="020B0604030504040204" pitchFamily="34" charset="0"/>
                </a:rPr>
                <a:t>159,053</a:t>
              </a:r>
            </a:p>
            <a:p>
              <a:pPr algn="ctr"/>
              <a:r>
                <a:rPr lang="en-GB" sz="600" i="1">
                  <a:latin typeface="Verdana" panose="020B0604030504040204" pitchFamily="34" charset="0"/>
                  <a:ea typeface="Verdana" panose="020B0604030504040204" pitchFamily="34" charset="0"/>
                </a:rPr>
                <a:t>+3.8%</a:t>
              </a:r>
            </a:p>
          </p:txBody>
        </p:sp>
        <p:sp>
          <p:nvSpPr>
            <p:cNvPr id="40" name="Rectangle 39">
              <a:extLst>
                <a:ext uri="{FF2B5EF4-FFF2-40B4-BE49-F238E27FC236}">
                  <a16:creationId xmlns:a16="http://schemas.microsoft.com/office/drawing/2014/main" id="{707C2C24-D624-6447-DF26-4B3EF1538E50}"/>
                </a:ext>
              </a:extLst>
            </p:cNvPr>
            <p:cNvSpPr/>
            <p:nvPr/>
          </p:nvSpPr>
          <p:spPr>
            <a:xfrm>
              <a:off x="9067053" y="3177770"/>
              <a:ext cx="460230" cy="260350"/>
            </a:xfrm>
            <a:prstGeom prst="rect">
              <a:avLst/>
            </a:prstGeom>
            <a:solidFill>
              <a:srgbClr val="3850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700">
                  <a:latin typeface="Verdana" panose="020B0604030504040204" pitchFamily="34" charset="0"/>
                  <a:ea typeface="Verdana" panose="020B0604030504040204" pitchFamily="34" charset="0"/>
                </a:rPr>
                <a:t>222,144</a:t>
              </a:r>
            </a:p>
            <a:p>
              <a:pPr algn="ctr"/>
              <a:r>
                <a:rPr lang="en-GB" sz="600" i="1">
                  <a:latin typeface="Verdana" panose="020B0604030504040204" pitchFamily="34" charset="0"/>
                  <a:ea typeface="Verdana" panose="020B0604030504040204" pitchFamily="34" charset="0"/>
                </a:rPr>
                <a:t>+10.4%</a:t>
              </a:r>
            </a:p>
          </p:txBody>
        </p:sp>
        <p:sp>
          <p:nvSpPr>
            <p:cNvPr id="44" name="Rectangle 43">
              <a:extLst>
                <a:ext uri="{FF2B5EF4-FFF2-40B4-BE49-F238E27FC236}">
                  <a16:creationId xmlns:a16="http://schemas.microsoft.com/office/drawing/2014/main" id="{8946B763-8779-5E5E-2278-A4FFB616F336}"/>
                </a:ext>
              </a:extLst>
            </p:cNvPr>
            <p:cNvSpPr/>
            <p:nvPr/>
          </p:nvSpPr>
          <p:spPr>
            <a:xfrm>
              <a:off x="10214544" y="3250795"/>
              <a:ext cx="460230" cy="260350"/>
            </a:xfrm>
            <a:prstGeom prst="rect">
              <a:avLst/>
            </a:prstGeom>
            <a:solidFill>
              <a:srgbClr val="3850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700">
                  <a:latin typeface="Verdana" panose="020B0604030504040204" pitchFamily="34" charset="0"/>
                  <a:ea typeface="Verdana" panose="020B0604030504040204" pitchFamily="34" charset="0"/>
                </a:rPr>
                <a:t>169,185</a:t>
              </a:r>
            </a:p>
            <a:p>
              <a:pPr algn="ctr"/>
              <a:r>
                <a:rPr lang="en-GB" sz="600" i="1">
                  <a:latin typeface="Verdana" panose="020B0604030504040204" pitchFamily="34" charset="0"/>
                  <a:ea typeface="Verdana" panose="020B0604030504040204" pitchFamily="34" charset="0"/>
                </a:rPr>
                <a:t>+11.8%</a:t>
              </a:r>
            </a:p>
          </p:txBody>
        </p:sp>
        <p:sp>
          <p:nvSpPr>
            <p:cNvPr id="46" name="Rectangle 45">
              <a:extLst>
                <a:ext uri="{FF2B5EF4-FFF2-40B4-BE49-F238E27FC236}">
                  <a16:creationId xmlns:a16="http://schemas.microsoft.com/office/drawing/2014/main" id="{D24B1039-E9E3-3420-3CBD-665476F0454A}"/>
                </a:ext>
              </a:extLst>
            </p:cNvPr>
            <p:cNvSpPr/>
            <p:nvPr/>
          </p:nvSpPr>
          <p:spPr>
            <a:xfrm>
              <a:off x="8254253" y="4225952"/>
              <a:ext cx="460230" cy="260350"/>
            </a:xfrm>
            <a:prstGeom prst="rect">
              <a:avLst/>
            </a:prstGeom>
            <a:solidFill>
              <a:srgbClr val="3850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700">
                  <a:latin typeface="Verdana" panose="020B0604030504040204" pitchFamily="34" charset="0"/>
                  <a:ea typeface="Verdana" panose="020B0604030504040204" pitchFamily="34" charset="0"/>
                </a:rPr>
                <a:t>71,755</a:t>
              </a:r>
            </a:p>
            <a:p>
              <a:pPr algn="ctr"/>
              <a:r>
                <a:rPr lang="en-GB" sz="600" i="1">
                  <a:latin typeface="Verdana" panose="020B0604030504040204" pitchFamily="34" charset="0"/>
                  <a:ea typeface="Verdana" panose="020B0604030504040204" pitchFamily="34" charset="0"/>
                </a:rPr>
                <a:t>+8.4%</a:t>
              </a:r>
            </a:p>
          </p:txBody>
        </p:sp>
        <p:sp>
          <p:nvSpPr>
            <p:cNvPr id="47" name="Rectangle 46">
              <a:extLst>
                <a:ext uri="{FF2B5EF4-FFF2-40B4-BE49-F238E27FC236}">
                  <a16:creationId xmlns:a16="http://schemas.microsoft.com/office/drawing/2014/main" id="{32CABFAD-DC33-A409-C905-A4C9AA433803}"/>
                </a:ext>
              </a:extLst>
            </p:cNvPr>
            <p:cNvSpPr/>
            <p:nvPr/>
          </p:nvSpPr>
          <p:spPr>
            <a:xfrm>
              <a:off x="7514623" y="4151860"/>
              <a:ext cx="460230" cy="260350"/>
            </a:xfrm>
            <a:prstGeom prst="rect">
              <a:avLst/>
            </a:prstGeom>
            <a:solidFill>
              <a:srgbClr val="3850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700">
                  <a:latin typeface="Verdana" panose="020B0604030504040204" pitchFamily="34" charset="0"/>
                  <a:ea typeface="Verdana" panose="020B0604030504040204" pitchFamily="34" charset="0"/>
                </a:rPr>
                <a:t>198,722</a:t>
              </a:r>
            </a:p>
            <a:p>
              <a:pPr algn="ctr"/>
              <a:r>
                <a:rPr lang="en-GB" sz="600" i="1">
                  <a:latin typeface="Verdana" panose="020B0604030504040204" pitchFamily="34" charset="0"/>
                  <a:ea typeface="Verdana" panose="020B0604030504040204" pitchFamily="34" charset="0"/>
                </a:rPr>
                <a:t>+8.5%</a:t>
              </a:r>
            </a:p>
          </p:txBody>
        </p:sp>
        <p:sp>
          <p:nvSpPr>
            <p:cNvPr id="50" name="Rectangle 49">
              <a:extLst>
                <a:ext uri="{FF2B5EF4-FFF2-40B4-BE49-F238E27FC236}">
                  <a16:creationId xmlns:a16="http://schemas.microsoft.com/office/drawing/2014/main" id="{227DB7DA-2097-18CF-039C-06687C6A6161}"/>
                </a:ext>
              </a:extLst>
            </p:cNvPr>
            <p:cNvSpPr/>
            <p:nvPr/>
          </p:nvSpPr>
          <p:spPr>
            <a:xfrm>
              <a:off x="8427396" y="5143527"/>
              <a:ext cx="460230" cy="260350"/>
            </a:xfrm>
            <a:prstGeom prst="rect">
              <a:avLst/>
            </a:prstGeom>
            <a:solidFill>
              <a:srgbClr val="3850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700">
                  <a:latin typeface="Verdana" panose="020B0604030504040204" pitchFamily="34" charset="0"/>
                  <a:ea typeface="Verdana" panose="020B0604030504040204" pitchFamily="34" charset="0"/>
                </a:rPr>
                <a:t>96,638</a:t>
              </a:r>
            </a:p>
            <a:p>
              <a:pPr algn="ctr"/>
              <a:r>
                <a:rPr lang="en-GB" sz="600" i="1">
                  <a:latin typeface="Verdana" panose="020B0604030504040204" pitchFamily="34" charset="0"/>
                  <a:ea typeface="Verdana" panose="020B0604030504040204" pitchFamily="34" charset="0"/>
                </a:rPr>
                <a:t>+8.1%</a:t>
              </a:r>
            </a:p>
          </p:txBody>
        </p:sp>
        <p:sp>
          <p:nvSpPr>
            <p:cNvPr id="51" name="Rectangle 50">
              <a:extLst>
                <a:ext uri="{FF2B5EF4-FFF2-40B4-BE49-F238E27FC236}">
                  <a16:creationId xmlns:a16="http://schemas.microsoft.com/office/drawing/2014/main" id="{043BA18A-ACB2-A252-0C29-B4A4C1FA3336}"/>
                </a:ext>
              </a:extLst>
            </p:cNvPr>
            <p:cNvSpPr/>
            <p:nvPr/>
          </p:nvSpPr>
          <p:spPr>
            <a:xfrm>
              <a:off x="8484368" y="5442409"/>
              <a:ext cx="460230" cy="260350"/>
            </a:xfrm>
            <a:prstGeom prst="rect">
              <a:avLst/>
            </a:prstGeom>
            <a:solidFill>
              <a:srgbClr val="3850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700">
                  <a:latin typeface="Verdana" panose="020B0604030504040204" pitchFamily="34" charset="0"/>
                  <a:ea typeface="Verdana" panose="020B0604030504040204" pitchFamily="34" charset="0"/>
                </a:rPr>
                <a:t>200,932</a:t>
              </a:r>
            </a:p>
            <a:p>
              <a:pPr algn="ctr"/>
              <a:r>
                <a:rPr lang="en-GB" sz="600" i="1">
                  <a:latin typeface="Verdana" panose="020B0604030504040204" pitchFamily="34" charset="0"/>
                  <a:ea typeface="Verdana" panose="020B0604030504040204" pitchFamily="34" charset="0"/>
                </a:rPr>
                <a:t>+7.3%</a:t>
              </a:r>
            </a:p>
          </p:txBody>
        </p:sp>
        <p:sp>
          <p:nvSpPr>
            <p:cNvPr id="52" name="Rectangle 51">
              <a:extLst>
                <a:ext uri="{FF2B5EF4-FFF2-40B4-BE49-F238E27FC236}">
                  <a16:creationId xmlns:a16="http://schemas.microsoft.com/office/drawing/2014/main" id="{66B903EF-6F24-35C9-0463-8C8AEC7AC183}"/>
                </a:ext>
              </a:extLst>
            </p:cNvPr>
            <p:cNvSpPr/>
            <p:nvPr/>
          </p:nvSpPr>
          <p:spPr>
            <a:xfrm>
              <a:off x="7951291" y="5391177"/>
              <a:ext cx="460230" cy="260350"/>
            </a:xfrm>
            <a:prstGeom prst="rect">
              <a:avLst/>
            </a:prstGeom>
            <a:solidFill>
              <a:srgbClr val="3850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700">
                  <a:latin typeface="Verdana" panose="020B0604030504040204" pitchFamily="34" charset="0"/>
                  <a:ea typeface="Verdana" panose="020B0604030504040204" pitchFamily="34" charset="0"/>
                </a:rPr>
                <a:t>94,210</a:t>
              </a:r>
            </a:p>
            <a:p>
              <a:pPr algn="ctr"/>
              <a:r>
                <a:rPr lang="en-GB" sz="600" i="1">
                  <a:latin typeface="Verdana" panose="020B0604030504040204" pitchFamily="34" charset="0"/>
                  <a:ea typeface="Verdana" panose="020B0604030504040204" pitchFamily="34" charset="0"/>
                </a:rPr>
                <a:t>+3.6%</a:t>
              </a:r>
            </a:p>
          </p:txBody>
        </p:sp>
        <p:sp>
          <p:nvSpPr>
            <p:cNvPr id="53" name="Rectangle 52">
              <a:extLst>
                <a:ext uri="{FF2B5EF4-FFF2-40B4-BE49-F238E27FC236}">
                  <a16:creationId xmlns:a16="http://schemas.microsoft.com/office/drawing/2014/main" id="{291F9873-078E-A9A6-B3C6-19AF1683BE1F}"/>
                </a:ext>
              </a:extLst>
            </p:cNvPr>
            <p:cNvSpPr/>
            <p:nvPr/>
          </p:nvSpPr>
          <p:spPr>
            <a:xfrm>
              <a:off x="7514623" y="5118127"/>
              <a:ext cx="460230" cy="260350"/>
            </a:xfrm>
            <a:prstGeom prst="rect">
              <a:avLst/>
            </a:prstGeom>
            <a:solidFill>
              <a:srgbClr val="3850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700">
                  <a:latin typeface="Verdana" panose="020B0604030504040204" pitchFamily="34" charset="0"/>
                  <a:ea typeface="Verdana" panose="020B0604030504040204" pitchFamily="34" charset="0"/>
                </a:rPr>
                <a:t>201,528</a:t>
              </a:r>
            </a:p>
            <a:p>
              <a:pPr algn="ctr"/>
              <a:r>
                <a:rPr lang="en-GB" sz="600" i="1">
                  <a:latin typeface="Verdana" panose="020B0604030504040204" pitchFamily="34" charset="0"/>
                  <a:ea typeface="Verdana" panose="020B0604030504040204" pitchFamily="34" charset="0"/>
                </a:rPr>
                <a:t>+6.1%</a:t>
              </a:r>
            </a:p>
          </p:txBody>
        </p:sp>
        <p:sp>
          <p:nvSpPr>
            <p:cNvPr id="54" name="Rectangle 53">
              <a:extLst>
                <a:ext uri="{FF2B5EF4-FFF2-40B4-BE49-F238E27FC236}">
                  <a16:creationId xmlns:a16="http://schemas.microsoft.com/office/drawing/2014/main" id="{376E9F73-D40E-DF73-4430-4DB9121856DF}"/>
                </a:ext>
              </a:extLst>
            </p:cNvPr>
            <p:cNvSpPr/>
            <p:nvPr/>
          </p:nvSpPr>
          <p:spPr>
            <a:xfrm>
              <a:off x="6771673" y="4806977"/>
              <a:ext cx="460230" cy="260350"/>
            </a:xfrm>
            <a:prstGeom prst="rect">
              <a:avLst/>
            </a:prstGeom>
            <a:solidFill>
              <a:srgbClr val="3850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700">
                  <a:latin typeface="Verdana" panose="020B0604030504040204" pitchFamily="34" charset="0"/>
                  <a:ea typeface="Verdana" panose="020B0604030504040204" pitchFamily="34" charset="0"/>
                </a:rPr>
                <a:t>77,478</a:t>
              </a:r>
            </a:p>
            <a:p>
              <a:pPr algn="ctr"/>
              <a:r>
                <a:rPr lang="en-GB" sz="600" i="1">
                  <a:latin typeface="Verdana" panose="020B0604030504040204" pitchFamily="34" charset="0"/>
                  <a:ea typeface="Verdana" panose="020B0604030504040204" pitchFamily="34" charset="0"/>
                </a:rPr>
                <a:t>+1.5%</a:t>
              </a:r>
            </a:p>
          </p:txBody>
        </p:sp>
        <p:sp>
          <p:nvSpPr>
            <p:cNvPr id="55" name="Rectangle 54">
              <a:extLst>
                <a:ext uri="{FF2B5EF4-FFF2-40B4-BE49-F238E27FC236}">
                  <a16:creationId xmlns:a16="http://schemas.microsoft.com/office/drawing/2014/main" id="{CFAD8E24-DD53-75CF-08A3-7237336E2187}"/>
                </a:ext>
              </a:extLst>
            </p:cNvPr>
            <p:cNvSpPr/>
            <p:nvPr/>
          </p:nvSpPr>
          <p:spPr>
            <a:xfrm>
              <a:off x="6190847" y="4322616"/>
              <a:ext cx="460230" cy="260350"/>
            </a:xfrm>
            <a:prstGeom prst="rect">
              <a:avLst/>
            </a:prstGeom>
            <a:solidFill>
              <a:srgbClr val="3850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700">
                  <a:latin typeface="Verdana" panose="020B0604030504040204" pitchFamily="34" charset="0"/>
                  <a:ea typeface="Verdana" panose="020B0604030504040204" pitchFamily="34" charset="0"/>
                </a:rPr>
                <a:t>139,757</a:t>
              </a:r>
            </a:p>
            <a:p>
              <a:pPr algn="ctr"/>
              <a:r>
                <a:rPr lang="en-GB" sz="600" i="1">
                  <a:latin typeface="Verdana" panose="020B0604030504040204" pitchFamily="34" charset="0"/>
                  <a:ea typeface="Verdana" panose="020B0604030504040204" pitchFamily="34" charset="0"/>
                </a:rPr>
                <a:t>+4.7%</a:t>
              </a:r>
            </a:p>
          </p:txBody>
        </p:sp>
        <p:sp>
          <p:nvSpPr>
            <p:cNvPr id="56" name="Rectangle 55">
              <a:extLst>
                <a:ext uri="{FF2B5EF4-FFF2-40B4-BE49-F238E27FC236}">
                  <a16:creationId xmlns:a16="http://schemas.microsoft.com/office/drawing/2014/main" id="{C0E95028-5878-552F-3A89-5C0E47F64304}"/>
                </a:ext>
              </a:extLst>
            </p:cNvPr>
            <p:cNvSpPr/>
            <p:nvPr/>
          </p:nvSpPr>
          <p:spPr>
            <a:xfrm>
              <a:off x="6967046" y="5772971"/>
              <a:ext cx="460230" cy="260350"/>
            </a:xfrm>
            <a:prstGeom prst="rect">
              <a:avLst/>
            </a:prstGeom>
            <a:solidFill>
              <a:srgbClr val="3850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700">
                  <a:latin typeface="Verdana" panose="020B0604030504040204" pitchFamily="34" charset="0"/>
                  <a:ea typeface="Verdana" panose="020B0604030504040204" pitchFamily="34" charset="0"/>
                </a:rPr>
                <a:t>199,137</a:t>
              </a:r>
            </a:p>
            <a:p>
              <a:pPr algn="ctr"/>
              <a:r>
                <a:rPr lang="en-GB" sz="600" i="1">
                  <a:latin typeface="Verdana" panose="020B0604030504040204" pitchFamily="34" charset="0"/>
                  <a:ea typeface="Verdana" panose="020B0604030504040204" pitchFamily="34" charset="0"/>
                </a:rPr>
                <a:t>+10.4%</a:t>
              </a:r>
            </a:p>
          </p:txBody>
        </p:sp>
      </p:grpSp>
      <p:sp>
        <p:nvSpPr>
          <p:cNvPr id="24" name="Speech Bubble: Rectangle 23">
            <a:extLst>
              <a:ext uri="{FF2B5EF4-FFF2-40B4-BE49-F238E27FC236}">
                <a16:creationId xmlns:a16="http://schemas.microsoft.com/office/drawing/2014/main" id="{2422BEFB-0A3F-27DF-E94A-ACE57F17D0D6}"/>
              </a:ext>
            </a:extLst>
          </p:cNvPr>
          <p:cNvSpPr/>
          <p:nvPr/>
        </p:nvSpPr>
        <p:spPr>
          <a:xfrm>
            <a:off x="798179" y="4794702"/>
            <a:ext cx="4986463" cy="1478740"/>
          </a:xfrm>
          <a:prstGeom prst="wedgeRectCallout">
            <a:avLst>
              <a:gd name="adj1" fmla="val 55261"/>
              <a:gd name="adj2" fmla="val -23851"/>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en-GB" sz="1050" b="1">
                <a:latin typeface="Verdana" panose="020B0604030504040204" pitchFamily="34" charset="0"/>
                <a:ea typeface="Verdana" panose="020B0604030504040204" pitchFamily="34" charset="0"/>
              </a:rPr>
              <a:t>Key Messages</a:t>
            </a:r>
          </a:p>
          <a:p>
            <a:endParaRPr lang="en-GB" sz="1050" b="1">
              <a:latin typeface="Verdana" panose="020B0604030504040204" pitchFamily="34" charset="0"/>
              <a:ea typeface="Verdana" panose="020B0604030504040204" pitchFamily="34" charset="0"/>
            </a:endParaRPr>
          </a:p>
          <a:p>
            <a:pPr marL="285750" indent="-285750">
              <a:spcAft>
                <a:spcPts val="300"/>
              </a:spcAft>
              <a:buFont typeface="Arial" panose="020B0604020202020204" pitchFamily="34" charset="0"/>
              <a:buChar char="•"/>
            </a:pPr>
            <a:r>
              <a:rPr lang="en-GB" sz="1050">
                <a:latin typeface="Verdana" panose="020B0604030504040204" pitchFamily="34" charset="0"/>
                <a:ea typeface="Verdana" panose="020B0604030504040204" pitchFamily="34" charset="0"/>
              </a:rPr>
              <a:t>The highest population growth (%) is expected to be in the northern region of West Essex. </a:t>
            </a:r>
          </a:p>
          <a:p>
            <a:pPr marL="285750" indent="-285750">
              <a:spcAft>
                <a:spcPts val="300"/>
              </a:spcAft>
              <a:buFont typeface="Arial" panose="020B0604020202020204" pitchFamily="34" charset="0"/>
              <a:buChar char="•"/>
            </a:pPr>
            <a:r>
              <a:rPr lang="en-GB" sz="1050">
                <a:latin typeface="Verdana" panose="020B0604030504040204" pitchFamily="34" charset="0"/>
                <a:ea typeface="Verdana" panose="020B0604030504040204" pitchFamily="34" charset="0"/>
              </a:rPr>
              <a:t>The lowest population growth is expected to be across part of North Essex and South West Essex. </a:t>
            </a:r>
          </a:p>
          <a:p>
            <a:pPr marL="285750" indent="-285750">
              <a:spcAft>
                <a:spcPts val="300"/>
              </a:spcAft>
              <a:buFont typeface="Arial" panose="020B0604020202020204" pitchFamily="34" charset="0"/>
              <a:buChar char="•"/>
            </a:pPr>
            <a:r>
              <a:rPr lang="en-GB" sz="1050">
                <a:latin typeface="Verdana" panose="020B0604030504040204" pitchFamily="34" charset="0"/>
                <a:ea typeface="Verdana" panose="020B0604030504040204" pitchFamily="34" charset="0"/>
              </a:rPr>
              <a:t>South Essex is more densely populated when compared to other areas of Essex.</a:t>
            </a:r>
          </a:p>
        </p:txBody>
      </p:sp>
    </p:spTree>
    <p:extLst>
      <p:ext uri="{BB962C8B-B14F-4D97-AF65-F5344CB8AC3E}">
        <p14:creationId xmlns:p14="http://schemas.microsoft.com/office/powerpoint/2010/main" val="2269432708"/>
      </p:ext>
    </p:extLst>
  </p:cSld>
  <p:clrMapOvr>
    <a:masterClrMapping/>
  </p:clrMapOvr>
</p:sld>
</file>

<file path=ppt/theme/theme1.xml><?xml version="1.0" encoding="utf-8"?>
<a:theme xmlns:a="http://schemas.openxmlformats.org/drawingml/2006/main" name="Title Slide">
  <a:themeElements>
    <a:clrScheme name="Custom 1">
      <a:dk1>
        <a:sysClr val="windowText" lastClr="000000"/>
      </a:dk1>
      <a:lt1>
        <a:sysClr val="window" lastClr="FFFFFF"/>
      </a:lt1>
      <a:dk2>
        <a:srgbClr val="005EB8"/>
      </a:dk2>
      <a:lt2>
        <a:srgbClr val="EEECE1"/>
      </a:lt2>
      <a:accent1>
        <a:srgbClr val="C364FF"/>
      </a:accent1>
      <a:accent2>
        <a:srgbClr val="FA82FF"/>
      </a:accent2>
      <a:accent3>
        <a:srgbClr val="7DC8FF"/>
      </a:accent3>
      <a:accent4>
        <a:srgbClr val="28A0BE"/>
      </a:accent4>
      <a:accent5>
        <a:srgbClr val="548DD4"/>
      </a:accent5>
      <a:accent6>
        <a:srgbClr val="FFFFFF"/>
      </a:accent6>
      <a:hlink>
        <a:srgbClr val="005EB8"/>
      </a:hlink>
      <a:folHlink>
        <a:srgbClr val="28A0B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s slide - With im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r - no image">
  <a:themeElements>
    <a:clrScheme name="Custom 1">
      <a:dk1>
        <a:sysClr val="windowText" lastClr="000000"/>
      </a:dk1>
      <a:lt1>
        <a:sysClr val="window" lastClr="FFFFFF"/>
      </a:lt1>
      <a:dk2>
        <a:srgbClr val="005EB8"/>
      </a:dk2>
      <a:lt2>
        <a:srgbClr val="EEECE1"/>
      </a:lt2>
      <a:accent1>
        <a:srgbClr val="C364FF"/>
      </a:accent1>
      <a:accent2>
        <a:srgbClr val="FA82FF"/>
      </a:accent2>
      <a:accent3>
        <a:srgbClr val="7DC8FF"/>
      </a:accent3>
      <a:accent4>
        <a:srgbClr val="28A0BE"/>
      </a:accent4>
      <a:accent5>
        <a:srgbClr val="548DD4"/>
      </a:accent5>
      <a:accent6>
        <a:srgbClr val="FFFFFF"/>
      </a:accent6>
      <a:hlink>
        <a:srgbClr val="005EB8"/>
      </a:hlink>
      <a:folHlink>
        <a:srgbClr val="28A0B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ivider - with image">
  <a:themeElements>
    <a:clrScheme name="Custom 1">
      <a:dk1>
        <a:sysClr val="windowText" lastClr="000000"/>
      </a:dk1>
      <a:lt1>
        <a:sysClr val="window" lastClr="FFFFFF"/>
      </a:lt1>
      <a:dk2>
        <a:srgbClr val="005EB8"/>
      </a:dk2>
      <a:lt2>
        <a:srgbClr val="EEECE1"/>
      </a:lt2>
      <a:accent1>
        <a:srgbClr val="C364FF"/>
      </a:accent1>
      <a:accent2>
        <a:srgbClr val="FA82FF"/>
      </a:accent2>
      <a:accent3>
        <a:srgbClr val="7DC8FF"/>
      </a:accent3>
      <a:accent4>
        <a:srgbClr val="28A0BE"/>
      </a:accent4>
      <a:accent5>
        <a:srgbClr val="548DD4"/>
      </a:accent5>
      <a:accent6>
        <a:srgbClr val="FFFFFF"/>
      </a:accent6>
      <a:hlink>
        <a:srgbClr val="005EB8"/>
      </a:hlink>
      <a:folHlink>
        <a:srgbClr val="28A0B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eadline only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ELFT_1">
      <a:dk1>
        <a:sysClr val="windowText" lastClr="000000"/>
      </a:dk1>
      <a:lt1>
        <a:sysClr val="window" lastClr="FFFFFF"/>
      </a:lt1>
      <a:dk2>
        <a:srgbClr val="425563"/>
      </a:dk2>
      <a:lt2>
        <a:srgbClr val="E8EDEE"/>
      </a:lt2>
      <a:accent1>
        <a:srgbClr val="005EB8"/>
      </a:accent1>
      <a:accent2>
        <a:srgbClr val="ED8B00"/>
      </a:accent2>
      <a:accent3>
        <a:srgbClr val="009639"/>
      </a:accent3>
      <a:accent4>
        <a:srgbClr val="330072"/>
      </a:accent4>
      <a:accent5>
        <a:srgbClr val="AE2573"/>
      </a:accent5>
      <a:accent6>
        <a:srgbClr val="003087"/>
      </a:accent6>
      <a:hlink>
        <a:srgbClr val="41B6E6"/>
      </a:hlink>
      <a:folHlink>
        <a:srgbClr val="78BE2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Headline only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Headline only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2D3A1FA75C641418D7F0323E863D170" ma:contentTypeVersion="13" ma:contentTypeDescription="Create a new document." ma:contentTypeScope="" ma:versionID="b6b6414e2c6e5e4cd03d801dbc27759f">
  <xsd:schema xmlns:xsd="http://www.w3.org/2001/XMLSchema" xmlns:xs="http://www.w3.org/2001/XMLSchema" xmlns:p="http://schemas.microsoft.com/office/2006/metadata/properties" xmlns:ns2="8b1fd5a7-78d2-4246-b70b-89906c87b6b4" xmlns:ns3="f4f4c0b3-f0b5-47f6-9c5a-fb0aed7818f7" targetNamespace="http://schemas.microsoft.com/office/2006/metadata/properties" ma:root="true" ma:fieldsID="d9247a11c1be01f53939861817fb12e3" ns2:_="" ns3:_="">
    <xsd:import namespace="8b1fd5a7-78d2-4246-b70b-89906c87b6b4"/>
    <xsd:import namespace="f4f4c0b3-f0b5-47f6-9c5a-fb0aed7818f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1fd5a7-78d2-4246-b70b-89906c87b6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407fbcf-707d-4576-8b80-6a6e9d57d51a"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4f4c0b3-f0b5-47f6-9c5a-fb0aed7818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d4f8672-17dd-4819-a5ab-cc182d63329a}" ma:internalName="TaxCatchAll" ma:showField="CatchAllData" ma:web="f4f4c0b3-f0b5-47f6-9c5a-fb0aed7818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9A5112-8ABB-4DA1-A3D9-510E84E04149}">
  <ds:schemaRefs>
    <ds:schemaRef ds:uri="http://schemas.microsoft.com/sharepoint/v3/contenttype/forms"/>
  </ds:schemaRefs>
</ds:datastoreItem>
</file>

<file path=customXml/itemProps2.xml><?xml version="1.0" encoding="utf-8"?>
<ds:datastoreItem xmlns:ds="http://schemas.openxmlformats.org/officeDocument/2006/customXml" ds:itemID="{ED8A828D-B07B-4B7C-9520-68012B1D5562}">
  <ds:schemaRefs>
    <ds:schemaRef ds:uri="8b1fd5a7-78d2-4246-b70b-89906c87b6b4"/>
    <ds:schemaRef ds:uri="f4f4c0b3-f0b5-47f6-9c5a-fb0aed7818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1588</TotalTime>
  <Words>10085</Words>
  <Application>Microsoft Office PowerPoint</Application>
  <PresentationFormat>Widescreen</PresentationFormat>
  <Paragraphs>827</Paragraphs>
  <Slides>58</Slides>
  <Notes>27</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58</vt:i4>
      </vt:variant>
    </vt:vector>
  </HeadingPairs>
  <TitlesOfParts>
    <vt:vector size="77" baseType="lpstr">
      <vt:lpstr>Aptos</vt:lpstr>
      <vt:lpstr>Arial</vt:lpstr>
      <vt:lpstr>Calibri</vt:lpstr>
      <vt:lpstr>Calibri Light</vt:lpstr>
      <vt:lpstr>HelveticaNeue Condensed</vt:lpstr>
      <vt:lpstr>Impact</vt:lpstr>
      <vt:lpstr>Times New Roman</vt:lpstr>
      <vt:lpstr>Vani</vt:lpstr>
      <vt:lpstr>Verdana</vt:lpstr>
      <vt:lpstr>Wingdings</vt:lpstr>
      <vt:lpstr>Title Slide</vt:lpstr>
      <vt:lpstr>Contents slide</vt:lpstr>
      <vt:lpstr>Contents slide - With image</vt:lpstr>
      <vt:lpstr>Divider - no image</vt:lpstr>
      <vt:lpstr>Divider - with image</vt:lpstr>
      <vt:lpstr>Headline only slide</vt:lpstr>
      <vt:lpstr>1_Office Theme</vt:lpstr>
      <vt:lpstr>1_Headline only slide</vt:lpstr>
      <vt:lpstr>2_Headline only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Sushil Nash</dc:creator>
  <cp:lastModifiedBy>Munby Martine (R1L) Essex Partnership</cp:lastModifiedBy>
  <cp:revision>7</cp:revision>
  <dcterms:created xsi:type="dcterms:W3CDTF">2021-10-25T09:20:17Z</dcterms:created>
  <dcterms:modified xsi:type="dcterms:W3CDTF">2025-01-22T14:38:41Z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0x0101009148F5A04DDD49CBA7127AADA5FB792B00AADE34325A8B49CDA8BB4DB53328F21400AF379E8C46D5864983A8C034A1916C1A</vt:lpwstr>
  </property>
</Properties>
</file>